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2" r:id="rId1"/>
  </p:sldMasterIdLst>
  <p:notesMasterIdLst>
    <p:notesMasterId r:id="rId47"/>
  </p:notesMasterIdLst>
  <p:handoutMasterIdLst>
    <p:handoutMasterId r:id="rId48"/>
  </p:handoutMasterIdLst>
  <p:sldIdLst>
    <p:sldId id="313" r:id="rId2"/>
    <p:sldId id="264" r:id="rId3"/>
    <p:sldId id="310" r:id="rId4"/>
    <p:sldId id="267" r:id="rId5"/>
    <p:sldId id="268" r:id="rId6"/>
    <p:sldId id="318" r:id="rId7"/>
    <p:sldId id="269" r:id="rId8"/>
    <p:sldId id="270" r:id="rId9"/>
    <p:sldId id="271" r:id="rId10"/>
    <p:sldId id="256" r:id="rId11"/>
    <p:sldId id="272" r:id="rId12"/>
    <p:sldId id="273" r:id="rId13"/>
    <p:sldId id="274" r:id="rId14"/>
    <p:sldId id="275" r:id="rId15"/>
    <p:sldId id="276" r:id="rId16"/>
    <p:sldId id="319" r:id="rId17"/>
    <p:sldId id="320" r:id="rId18"/>
    <p:sldId id="277" r:id="rId19"/>
    <p:sldId id="278" r:id="rId20"/>
    <p:sldId id="279" r:id="rId21"/>
    <p:sldId id="308" r:id="rId22"/>
    <p:sldId id="280" r:id="rId23"/>
    <p:sldId id="316" r:id="rId24"/>
    <p:sldId id="260" r:id="rId25"/>
    <p:sldId id="317" r:id="rId26"/>
    <p:sldId id="315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62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314" r:id="rId46"/>
  </p:sldIdLst>
  <p:sldSz cx="9144000" cy="6858000" type="screen4x3"/>
  <p:notesSz cx="6997700" cy="9283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ＭＳ Ｐゴシック" pitchFamily="-8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ＭＳ Ｐゴシック" pitchFamily="-8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ＭＳ Ｐゴシック" pitchFamily="-8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ＭＳ Ｐゴシック" pitchFamily="-8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ＭＳ Ｐゴシック" pitchFamily="-8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ＭＳ Ｐゴシック" pitchFamily="-8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ＭＳ Ｐゴシック" pitchFamily="-8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ＭＳ Ｐゴシック" pitchFamily="-8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ＭＳ Ｐゴシック" pitchFamily="-8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0066"/>
    <a:srgbClr val="009900"/>
    <a:srgbClr val="5FD5FF"/>
    <a:srgbClr val="B3EBFF"/>
    <a:srgbClr val="79DCFF"/>
    <a:srgbClr val="33CCFF"/>
    <a:srgbClr val="3366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-582" y="-114"/>
      </p:cViewPr>
      <p:guideLst>
        <p:guide orient="horz" pos="801"/>
        <p:guide pos="51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053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026" tIns="46512" rIns="93026" bIns="46512" numCol="1" anchor="ctr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pitchFamily="34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7163" y="0"/>
            <a:ext cx="303053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026" tIns="46512" rIns="93026" bIns="46512" numCol="1" anchor="ctr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Helvetica" pitchFamily="34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80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150"/>
            <a:ext cx="303053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026" tIns="46512" rIns="93026" bIns="46512" numCol="1" anchor="b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pitchFamily="34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80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7163" y="8820150"/>
            <a:ext cx="303053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026" tIns="46512" rIns="93026" bIns="46512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Helvetica" pitchFamily="-84" charset="0"/>
              </a:defRPr>
            </a:lvl1pPr>
          </a:lstStyle>
          <a:p>
            <a:fld id="{C5193524-FD76-4A8A-937F-DE433C98A4F4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053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026" tIns="46512" rIns="93026" bIns="46512" numCol="1" anchor="ctr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Times New Roman" pitchFamily="18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7163" y="0"/>
            <a:ext cx="303053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026" tIns="46512" rIns="93026" bIns="46512" numCol="1" anchor="ctr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Times New Roman" pitchFamily="18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0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10075"/>
            <a:ext cx="5133975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026" tIns="46512" rIns="93026" bIns="465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3053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026" tIns="46512" rIns="93026" bIns="46512" numCol="1" anchor="b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Times New Roman" pitchFamily="18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7163" y="8820150"/>
            <a:ext cx="303053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026" tIns="46512" rIns="93026" bIns="46512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Times New Roman" pitchFamily="18" charset="0"/>
              </a:defRPr>
            </a:lvl1pPr>
          </a:lstStyle>
          <a:p>
            <a:fld id="{5B4E207D-F29D-48CF-8477-EB140D6655CA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932C57-E71B-4A15-8AAD-B320C22F058B}" type="slidenum">
              <a:rPr lang="en-US"/>
              <a:pPr/>
              <a:t>1</a:t>
            </a:fld>
            <a:endParaRPr lang="en-US"/>
          </a:p>
        </p:txBody>
      </p:sp>
      <p:sp>
        <p:nvSpPr>
          <p:cNvPr id="614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  <a:ea typeface="ＭＳ Ｐゴシック" pitchFamily="-84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DB6B48-6966-4075-83BE-3AE3ED67872E}" type="slidenum">
              <a:rPr lang="en-US"/>
              <a:pPr/>
              <a:t>10</a:t>
            </a:fld>
            <a:endParaRPr lang="en-US"/>
          </a:p>
        </p:txBody>
      </p:sp>
      <p:sp>
        <p:nvSpPr>
          <p:cNvPr id="2457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  <a:ea typeface="ＭＳ Ｐゴシック" pitchFamily="-84" charset="-128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EB153C3-4F35-47C2-8413-6C6C85738B11}" type="slidenum">
              <a:rPr lang="en-US"/>
              <a:pPr/>
              <a:t>11</a:t>
            </a:fld>
            <a:endParaRPr lang="en-US"/>
          </a:p>
        </p:txBody>
      </p:sp>
      <p:sp>
        <p:nvSpPr>
          <p:cNvPr id="2662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  <a:ea typeface="ＭＳ Ｐゴシック" pitchFamily="-84" charset="-128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6DDC696-5520-4512-A90B-E5D006A5FE0A}" type="slidenum">
              <a:rPr lang="en-US"/>
              <a:pPr/>
              <a:t>12</a:t>
            </a:fld>
            <a:endParaRPr lang="en-US"/>
          </a:p>
        </p:txBody>
      </p:sp>
      <p:sp>
        <p:nvSpPr>
          <p:cNvPr id="2867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  <a:ea typeface="ＭＳ Ｐゴシック" pitchFamily="-84" charset="-128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D156CD6-1C9A-4979-9958-ED314CC7371B}" type="slidenum">
              <a:rPr lang="en-US"/>
              <a:pPr/>
              <a:t>13</a:t>
            </a:fld>
            <a:endParaRPr lang="en-US"/>
          </a:p>
        </p:txBody>
      </p:sp>
      <p:sp>
        <p:nvSpPr>
          <p:cNvPr id="3072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  <a:ea typeface="ＭＳ Ｐゴシック" pitchFamily="-84" charset="-128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271D16F-B457-4EFE-BA49-93C7D1145F5D}" type="slidenum">
              <a:rPr lang="en-US"/>
              <a:pPr/>
              <a:t>14</a:t>
            </a:fld>
            <a:endParaRPr lang="en-US"/>
          </a:p>
        </p:txBody>
      </p:sp>
      <p:sp>
        <p:nvSpPr>
          <p:cNvPr id="3277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  <a:ea typeface="ＭＳ Ｐゴシック" pitchFamily="-84" charset="-128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E6B7962-2BA5-48B2-A4EE-C34F8BAB4F86}" type="slidenum">
              <a:rPr lang="en-US"/>
              <a:pPr/>
              <a:t>15</a:t>
            </a:fld>
            <a:endParaRPr lang="en-US"/>
          </a:p>
        </p:txBody>
      </p:sp>
      <p:sp>
        <p:nvSpPr>
          <p:cNvPr id="3481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  <a:ea typeface="ＭＳ Ｐゴシック" pitchFamily="-84" charset="-128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43B2E8A-71FF-49C0-97A0-99887902A965}" type="slidenum">
              <a:rPr lang="en-US"/>
              <a:pPr/>
              <a:t>16</a:t>
            </a:fld>
            <a:endParaRPr lang="en-US"/>
          </a:p>
        </p:txBody>
      </p:sp>
      <p:sp>
        <p:nvSpPr>
          <p:cNvPr id="3686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  <a:ea typeface="ＭＳ Ｐゴシック" pitchFamily="-84" charset="-128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6A40D8-B80E-454A-B18A-5CE993A74D30}" type="slidenum">
              <a:rPr lang="en-US"/>
              <a:pPr/>
              <a:t>17</a:t>
            </a:fld>
            <a:endParaRPr lang="en-US"/>
          </a:p>
        </p:txBody>
      </p:sp>
      <p:sp>
        <p:nvSpPr>
          <p:cNvPr id="3891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  <a:ea typeface="ＭＳ Ｐゴシック" pitchFamily="-84" charset="-128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5ABBE5-3FFB-4052-BEC7-7374BFEE619C}" type="slidenum">
              <a:rPr lang="en-US"/>
              <a:pPr/>
              <a:t>18</a:t>
            </a:fld>
            <a:endParaRPr lang="en-US"/>
          </a:p>
        </p:txBody>
      </p:sp>
      <p:sp>
        <p:nvSpPr>
          <p:cNvPr id="4096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  <a:ea typeface="ＭＳ Ｐゴシック" pitchFamily="-84" charset="-128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C5F691-553E-489E-AD9C-FD917ECB572E}" type="slidenum">
              <a:rPr lang="en-US"/>
              <a:pPr/>
              <a:t>19</a:t>
            </a:fld>
            <a:endParaRPr lang="en-US"/>
          </a:p>
        </p:txBody>
      </p:sp>
      <p:sp>
        <p:nvSpPr>
          <p:cNvPr id="4301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  <a:ea typeface="ＭＳ Ｐゴシック" pitchFamily="-84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97F285-032F-446B-896F-506674386477}" type="slidenum">
              <a:rPr lang="en-US"/>
              <a:pPr/>
              <a:t>2</a:t>
            </a:fld>
            <a:endParaRPr lang="en-US"/>
          </a:p>
        </p:txBody>
      </p:sp>
      <p:sp>
        <p:nvSpPr>
          <p:cNvPr id="819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  <a:ea typeface="ＭＳ Ｐゴシック" pitchFamily="-84" charset="-128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61284B5-F9EA-4CD2-AA09-F275280E2BBF}" type="slidenum">
              <a:rPr lang="en-US"/>
              <a:pPr/>
              <a:t>20</a:t>
            </a:fld>
            <a:endParaRPr lang="en-US"/>
          </a:p>
        </p:txBody>
      </p:sp>
      <p:sp>
        <p:nvSpPr>
          <p:cNvPr id="4505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  <a:ea typeface="ＭＳ Ｐゴシック" pitchFamily="-84" charset="-128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B40637-8AFE-45D3-BBBB-2D923D5D32F5}" type="slidenum">
              <a:rPr lang="en-US"/>
              <a:pPr/>
              <a:t>21</a:t>
            </a:fld>
            <a:endParaRPr lang="en-US"/>
          </a:p>
        </p:txBody>
      </p:sp>
      <p:sp>
        <p:nvSpPr>
          <p:cNvPr id="4710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  <a:ea typeface="ＭＳ Ｐゴシック" pitchFamily="-84" charset="-128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5AF1C00-C229-49A7-AEF8-09F5AACE265F}" type="slidenum">
              <a:rPr lang="en-US"/>
              <a:pPr/>
              <a:t>22</a:t>
            </a:fld>
            <a:endParaRPr lang="en-US"/>
          </a:p>
        </p:txBody>
      </p:sp>
      <p:sp>
        <p:nvSpPr>
          <p:cNvPr id="4915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  <a:ea typeface="ＭＳ Ｐゴシック" pitchFamily="-84" charset="-128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9D8CCC8-5B89-4341-8AC9-47B81DB0480A}" type="slidenum">
              <a:rPr lang="en-US"/>
              <a:pPr/>
              <a:t>23</a:t>
            </a:fld>
            <a:endParaRPr lang="en-US"/>
          </a:p>
        </p:txBody>
      </p:sp>
      <p:sp>
        <p:nvSpPr>
          <p:cNvPr id="5120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  <a:ea typeface="ＭＳ Ｐゴシック" pitchFamily="-84" charset="-128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3989284-B074-4272-904A-DAD1C64B8ECA}" type="slidenum">
              <a:rPr lang="en-US"/>
              <a:pPr/>
              <a:t>24</a:t>
            </a:fld>
            <a:endParaRPr lang="en-US"/>
          </a:p>
        </p:txBody>
      </p:sp>
      <p:sp>
        <p:nvSpPr>
          <p:cNvPr id="5325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  <a:ea typeface="ＭＳ Ｐゴシック" pitchFamily="-84" charset="-128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4B603DF-FDC3-4113-B2A1-C5E37FC15FC2}" type="slidenum">
              <a:rPr lang="en-US"/>
              <a:pPr/>
              <a:t>25</a:t>
            </a:fld>
            <a:endParaRPr lang="en-US"/>
          </a:p>
        </p:txBody>
      </p:sp>
      <p:sp>
        <p:nvSpPr>
          <p:cNvPr id="5529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  <a:ea typeface="ＭＳ Ｐゴシック" pitchFamily="-84" charset="-128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7F6DD7F-7C53-4D3A-A1DB-E223D051F78A}" type="slidenum">
              <a:rPr lang="en-US"/>
              <a:pPr/>
              <a:t>26</a:t>
            </a:fld>
            <a:endParaRPr lang="en-US"/>
          </a:p>
        </p:txBody>
      </p:sp>
      <p:sp>
        <p:nvSpPr>
          <p:cNvPr id="5734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  <a:ea typeface="ＭＳ Ｐゴシック" pitchFamily="-84" charset="-128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16FBA83-EBFA-4472-B608-39FBB18E7936}" type="slidenum">
              <a:rPr lang="en-US"/>
              <a:pPr/>
              <a:t>27</a:t>
            </a:fld>
            <a:endParaRPr lang="en-US"/>
          </a:p>
        </p:txBody>
      </p:sp>
      <p:sp>
        <p:nvSpPr>
          <p:cNvPr id="5939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  <a:ea typeface="ＭＳ Ｐゴシック" pitchFamily="-84" charset="-128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C9643A8-2CBF-431E-943D-E2A15141942A}" type="slidenum">
              <a:rPr lang="en-US"/>
              <a:pPr/>
              <a:t>28</a:t>
            </a:fld>
            <a:endParaRPr lang="en-US"/>
          </a:p>
        </p:txBody>
      </p:sp>
      <p:sp>
        <p:nvSpPr>
          <p:cNvPr id="6144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  <a:ea typeface="ＭＳ Ｐゴシック" pitchFamily="-84" charset="-128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7BCBFB1-03A8-487E-BC2A-0B9A22CD124A}" type="slidenum">
              <a:rPr lang="en-US"/>
              <a:pPr/>
              <a:t>29</a:t>
            </a:fld>
            <a:endParaRPr lang="en-US"/>
          </a:p>
        </p:txBody>
      </p:sp>
      <p:sp>
        <p:nvSpPr>
          <p:cNvPr id="6349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  <a:ea typeface="ＭＳ Ｐゴシック" pitchFamily="-84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AC2D2D7-5B5B-4976-A450-3B0A91650F31}" type="slidenum">
              <a:rPr lang="en-US"/>
              <a:pPr/>
              <a:t>3</a:t>
            </a:fld>
            <a:endParaRPr lang="en-US"/>
          </a:p>
        </p:txBody>
      </p:sp>
      <p:sp>
        <p:nvSpPr>
          <p:cNvPr id="1024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  <a:ea typeface="ＭＳ Ｐゴシック" pitchFamily="-84" charset="-128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A18E9EA-E532-4F98-A067-552BEDB15A2B}" type="slidenum">
              <a:rPr lang="en-US"/>
              <a:pPr/>
              <a:t>30</a:t>
            </a:fld>
            <a:endParaRPr lang="en-US"/>
          </a:p>
        </p:txBody>
      </p:sp>
      <p:sp>
        <p:nvSpPr>
          <p:cNvPr id="6553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  <a:ea typeface="ＭＳ Ｐゴシック" pitchFamily="-84" charset="-128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E3E254E-6735-46BD-87DE-6FD911E73794}" type="slidenum">
              <a:rPr lang="en-US"/>
              <a:pPr/>
              <a:t>31</a:t>
            </a:fld>
            <a:endParaRPr lang="en-US"/>
          </a:p>
        </p:txBody>
      </p:sp>
      <p:sp>
        <p:nvSpPr>
          <p:cNvPr id="6758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  <a:ea typeface="ＭＳ Ｐゴシック" pitchFamily="-84" charset="-128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7E067A8-B1F8-4167-B8EF-FB490B03ECB4}" type="slidenum">
              <a:rPr lang="en-US"/>
              <a:pPr/>
              <a:t>32</a:t>
            </a:fld>
            <a:endParaRPr lang="en-US"/>
          </a:p>
        </p:txBody>
      </p:sp>
      <p:sp>
        <p:nvSpPr>
          <p:cNvPr id="6963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  <a:ea typeface="ＭＳ Ｐゴシック" pitchFamily="-84" charset="-128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6B21670-E355-4024-B4D8-07A85B4BD0E9}" type="slidenum">
              <a:rPr lang="en-US"/>
              <a:pPr/>
              <a:t>33</a:t>
            </a:fld>
            <a:endParaRPr lang="en-US"/>
          </a:p>
        </p:txBody>
      </p:sp>
      <p:sp>
        <p:nvSpPr>
          <p:cNvPr id="7168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  <a:ea typeface="ＭＳ Ｐゴシック" pitchFamily="-84" charset="-128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636B346-E5DF-48C8-A57D-92953D295CE7}" type="slidenum">
              <a:rPr lang="en-US"/>
              <a:pPr/>
              <a:t>34</a:t>
            </a:fld>
            <a:endParaRPr lang="en-US"/>
          </a:p>
        </p:txBody>
      </p:sp>
      <p:sp>
        <p:nvSpPr>
          <p:cNvPr id="7373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  <a:ea typeface="ＭＳ Ｐゴシック" pitchFamily="-84" charset="-128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7415F0-2225-4F52-A2EB-FA0207CD9866}" type="slidenum">
              <a:rPr lang="en-US"/>
              <a:pPr/>
              <a:t>35</a:t>
            </a:fld>
            <a:endParaRPr lang="en-US"/>
          </a:p>
        </p:txBody>
      </p:sp>
      <p:sp>
        <p:nvSpPr>
          <p:cNvPr id="7577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  <a:ea typeface="ＭＳ Ｐゴシック" pitchFamily="-84" charset="-128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3275C9-BAE3-4A05-925E-020EB0A5BC1B}" type="slidenum">
              <a:rPr lang="en-US"/>
              <a:pPr/>
              <a:t>36</a:t>
            </a:fld>
            <a:endParaRPr lang="en-US"/>
          </a:p>
        </p:txBody>
      </p:sp>
      <p:sp>
        <p:nvSpPr>
          <p:cNvPr id="7782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  <a:ea typeface="ＭＳ Ｐゴシック" pitchFamily="-84" charset="-128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D8FA8FD-8D6D-426C-94AF-2C8BAC934529}" type="slidenum">
              <a:rPr lang="en-US"/>
              <a:pPr/>
              <a:t>37</a:t>
            </a:fld>
            <a:endParaRPr lang="en-US"/>
          </a:p>
        </p:txBody>
      </p:sp>
      <p:sp>
        <p:nvSpPr>
          <p:cNvPr id="7987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  <a:ea typeface="ＭＳ Ｐゴシック" pitchFamily="-84" charset="-128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3370057-8032-4371-982A-40CD71039B36}" type="slidenum">
              <a:rPr lang="en-US"/>
              <a:pPr/>
              <a:t>38</a:t>
            </a:fld>
            <a:endParaRPr lang="en-US"/>
          </a:p>
        </p:txBody>
      </p:sp>
      <p:sp>
        <p:nvSpPr>
          <p:cNvPr id="8192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  <a:ea typeface="ＭＳ Ｐゴシック" pitchFamily="-84" charset="-128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821F4EB-8EDA-4995-86C0-A0BF3F95892A}" type="slidenum">
              <a:rPr lang="en-US"/>
              <a:pPr/>
              <a:t>39</a:t>
            </a:fld>
            <a:endParaRPr lang="en-US"/>
          </a:p>
        </p:txBody>
      </p:sp>
      <p:sp>
        <p:nvSpPr>
          <p:cNvPr id="8397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  <a:ea typeface="ＭＳ Ｐゴシック" pitchFamily="-84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B7BF987-9DCE-451A-92B3-A07CC43A8DD9}" type="slidenum">
              <a:rPr lang="en-US"/>
              <a:pPr/>
              <a:t>4</a:t>
            </a:fld>
            <a:endParaRPr lang="en-US"/>
          </a:p>
        </p:txBody>
      </p:sp>
      <p:sp>
        <p:nvSpPr>
          <p:cNvPr id="1229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  <a:ea typeface="ＭＳ Ｐゴシック" pitchFamily="-84" charset="-128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A2E5544-6DA3-4F29-B92D-1C8108E77532}" type="slidenum">
              <a:rPr lang="en-US"/>
              <a:pPr/>
              <a:t>40</a:t>
            </a:fld>
            <a:endParaRPr lang="en-US"/>
          </a:p>
        </p:txBody>
      </p:sp>
      <p:sp>
        <p:nvSpPr>
          <p:cNvPr id="8601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  <a:ea typeface="ＭＳ Ｐゴシック" pitchFamily="-84" charset="-128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9AB99B0-16CB-43B7-B9CB-61DE8FE44A9D}" type="slidenum">
              <a:rPr lang="en-US"/>
              <a:pPr/>
              <a:t>41</a:t>
            </a:fld>
            <a:endParaRPr lang="en-US"/>
          </a:p>
        </p:txBody>
      </p:sp>
      <p:sp>
        <p:nvSpPr>
          <p:cNvPr id="8806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  <a:ea typeface="ＭＳ Ｐゴシック" pitchFamily="-84" charset="-128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3659A10-7F7A-4D3C-959F-FDBCE95589AE}" type="slidenum">
              <a:rPr lang="en-US"/>
              <a:pPr/>
              <a:t>42</a:t>
            </a:fld>
            <a:endParaRPr lang="en-US"/>
          </a:p>
        </p:txBody>
      </p:sp>
      <p:sp>
        <p:nvSpPr>
          <p:cNvPr id="9011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  <a:ea typeface="ＭＳ Ｐゴシック" pitchFamily="-84" charset="-128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7828132-3DE6-45F9-8964-483E3A66D8CB}" type="slidenum">
              <a:rPr lang="en-US"/>
              <a:pPr/>
              <a:t>43</a:t>
            </a:fld>
            <a:endParaRPr lang="en-US"/>
          </a:p>
        </p:txBody>
      </p:sp>
      <p:sp>
        <p:nvSpPr>
          <p:cNvPr id="9216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  <a:ea typeface="ＭＳ Ｐゴシック" pitchFamily="-84" charset="-128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D2DF679-2280-4F67-AEF8-51B24CB761A3}" type="slidenum">
              <a:rPr lang="en-US"/>
              <a:pPr/>
              <a:t>44</a:t>
            </a:fld>
            <a:endParaRPr lang="en-US"/>
          </a:p>
        </p:txBody>
      </p:sp>
      <p:sp>
        <p:nvSpPr>
          <p:cNvPr id="9421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  <a:ea typeface="ＭＳ Ｐゴシック" pitchFamily="-84" charset="-128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4ED7EAD-2459-4FD5-B5BE-58703165CE88}" type="slidenum">
              <a:rPr lang="en-US"/>
              <a:pPr/>
              <a:t>45</a:t>
            </a:fld>
            <a:endParaRPr lang="en-US"/>
          </a:p>
        </p:txBody>
      </p:sp>
      <p:sp>
        <p:nvSpPr>
          <p:cNvPr id="9625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  <a:ea typeface="ＭＳ Ｐゴシック" pitchFamily="-84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4BC64F7-9C8F-4CDF-ABF3-3E1D3098EBF4}" type="slidenum">
              <a:rPr lang="en-US"/>
              <a:pPr/>
              <a:t>5</a:t>
            </a:fld>
            <a:endParaRPr lang="en-US"/>
          </a:p>
        </p:txBody>
      </p:sp>
      <p:sp>
        <p:nvSpPr>
          <p:cNvPr id="1433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  <a:ea typeface="ＭＳ Ｐゴシック" pitchFamily="-84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A659512-32DA-462A-82D6-5140D82EBE18}" type="slidenum">
              <a:rPr lang="en-US"/>
              <a:pPr/>
              <a:t>6</a:t>
            </a:fld>
            <a:endParaRPr lang="en-US"/>
          </a:p>
        </p:txBody>
      </p:sp>
      <p:sp>
        <p:nvSpPr>
          <p:cNvPr id="1638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  <a:ea typeface="ＭＳ Ｐゴシック" pitchFamily="-84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35F1D89-EF0E-47DB-BDFF-570D187CB899}" type="slidenum">
              <a:rPr lang="en-US"/>
              <a:pPr/>
              <a:t>7</a:t>
            </a:fld>
            <a:endParaRPr lang="en-US"/>
          </a:p>
        </p:txBody>
      </p:sp>
      <p:sp>
        <p:nvSpPr>
          <p:cNvPr id="1843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  <a:ea typeface="ＭＳ Ｐゴシック" pitchFamily="-84" charset="-128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A7BD92C-51D5-47F5-BAAA-36606087754F}" type="slidenum">
              <a:rPr lang="en-US"/>
              <a:pPr/>
              <a:t>8</a:t>
            </a:fld>
            <a:endParaRPr lang="en-US"/>
          </a:p>
        </p:txBody>
      </p:sp>
      <p:sp>
        <p:nvSpPr>
          <p:cNvPr id="2048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  <a:ea typeface="ＭＳ Ｐゴシック" pitchFamily="-84" charset="-128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D69701-2112-4BF7-843D-E14C2AC00645}" type="slidenum">
              <a:rPr lang="en-US"/>
              <a:pPr/>
              <a:t>9</a:t>
            </a:fld>
            <a:endParaRPr lang="en-US"/>
          </a:p>
        </p:txBody>
      </p:sp>
      <p:sp>
        <p:nvSpPr>
          <p:cNvPr id="2253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  <a:ea typeface="ＭＳ Ｐゴシック" pitchFamily="-8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>
            <a:grpSpLocks/>
          </p:cNvGrpSpPr>
          <p:nvPr/>
        </p:nvGrpSpPr>
        <p:grpSpPr bwMode="auto">
          <a:xfrm>
            <a:off x="198438" y="2960688"/>
            <a:ext cx="8610600" cy="201612"/>
            <a:chOff x="125" y="1865"/>
            <a:chExt cx="5424" cy="127"/>
          </a:xfrm>
        </p:grpSpPr>
        <p:sp>
          <p:nvSpPr>
            <p:cNvPr id="4" name="Rectangle 4"/>
            <p:cNvSpPr>
              <a:spLocks noChangeArrowheads="1"/>
            </p:cNvSpPr>
            <p:nvPr/>
          </p:nvSpPr>
          <p:spPr bwMode="auto">
            <a:xfrm>
              <a:off x="125" y="1865"/>
              <a:ext cx="1808" cy="127"/>
            </a:xfrm>
            <a:prstGeom prst="rect">
              <a:avLst/>
            </a:prstGeom>
            <a:solidFill>
              <a:srgbClr val="3366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1933" y="1865"/>
              <a:ext cx="1808" cy="127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3741" y="1865"/>
              <a:ext cx="1808" cy="127"/>
            </a:xfrm>
            <a:prstGeom prst="rect">
              <a:avLst/>
            </a:prstGeom>
            <a:solidFill>
              <a:srgbClr val="3366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6489700" y="6588125"/>
            <a:ext cx="27130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000" b="1">
                <a:solidFill>
                  <a:srgbClr val="336699"/>
                </a:solidFill>
                <a:latin typeface="Helvetica" pitchFamily="-84" charset="0"/>
              </a:rPr>
              <a:t>Silberschatz, Galvin and Gagne ©2013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26988" y="6613525"/>
            <a:ext cx="26352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>
                <a:solidFill>
                  <a:srgbClr val="336699"/>
                </a:solidFill>
                <a:latin typeface="Helvetica" pitchFamily="-84" charset="0"/>
              </a:rPr>
              <a:t>Operating System Concepts – 9</a:t>
            </a:r>
            <a:r>
              <a:rPr lang="en-US" sz="1000" b="1" baseline="30000">
                <a:solidFill>
                  <a:srgbClr val="336699"/>
                </a:solidFill>
                <a:latin typeface="Helvetica" pitchFamily="-84" charset="0"/>
              </a:rPr>
              <a:t>th</a:t>
            </a:r>
            <a:r>
              <a:rPr lang="en-US" sz="1000" b="1">
                <a:solidFill>
                  <a:srgbClr val="336699"/>
                </a:solidFill>
                <a:latin typeface="Helvetica" pitchFamily="-84" charset="0"/>
              </a:rPr>
              <a:t> Edition</a:t>
            </a:r>
          </a:p>
        </p:txBody>
      </p:sp>
      <p:pic>
        <p:nvPicPr>
          <p:cNvPr id="9" name="Picture 9" descr="dino_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60738" y="4157663"/>
            <a:ext cx="2062162" cy="1593850"/>
          </a:xfrm>
          <a:prstGeom prst="rect">
            <a:avLst/>
          </a:prstGeom>
          <a:noFill/>
          <a:ln w="76200">
            <a:solidFill>
              <a:srgbClr val="336699"/>
            </a:solidFill>
            <a:miter lim="800000"/>
            <a:headEnd/>
            <a:tailEnd/>
          </a:ln>
        </p:spPr>
      </p:pic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3224213" y="4016375"/>
            <a:ext cx="2336800" cy="1887538"/>
          </a:xfrm>
          <a:prstGeom prst="rect">
            <a:avLst/>
          </a:prstGeom>
          <a:noFill/>
          <a:ln w="57150" cmpd="thinThick">
            <a:solidFill>
              <a:srgbClr val="66CC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08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>
              <a:defRPr sz="4300"/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1338" y="277813"/>
            <a:ext cx="2144712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281738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6450" y="1233488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7450" y="1233488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ino_3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285750" y="0"/>
            <a:ext cx="1195388" cy="908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57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806450" y="1233488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rgbClr val="33669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1030" name="Line 6"/>
          <p:cNvSpPr>
            <a:spLocks noChangeShapeType="1"/>
          </p:cNvSpPr>
          <p:nvPr/>
        </p:nvSpPr>
        <p:spPr bwMode="auto">
          <a:xfrm>
            <a:off x="457200" y="860425"/>
            <a:ext cx="8077200" cy="0"/>
          </a:xfrm>
          <a:prstGeom prst="line">
            <a:avLst/>
          </a:prstGeom>
          <a:noFill/>
          <a:ln w="19050">
            <a:solidFill>
              <a:srgbClr val="336699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rgbClr val="33669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119817" name="Text Box 9"/>
          <p:cNvSpPr txBox="1">
            <a:spLocks noChangeArrowheads="1"/>
          </p:cNvSpPr>
          <p:nvPr/>
        </p:nvSpPr>
        <p:spPr bwMode="auto">
          <a:xfrm>
            <a:off x="4257675" y="6613525"/>
            <a:ext cx="4445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000" b="1">
                <a:solidFill>
                  <a:srgbClr val="006699"/>
                </a:solidFill>
                <a:latin typeface="Helvetica" pitchFamily="-84" charset="0"/>
              </a:rPr>
              <a:t>7.</a:t>
            </a:r>
            <a:fld id="{937E84E1-5EA0-485E-A944-C5514CAD5ECD}" type="slidenum">
              <a:rPr lang="en-US" sz="1000" b="1">
                <a:solidFill>
                  <a:srgbClr val="006699"/>
                </a:solidFill>
                <a:latin typeface="Helvetica" pitchFamily="-84" charset="0"/>
              </a:rPr>
              <a:pPr algn="ctr">
                <a:spcBef>
                  <a:spcPct val="50000"/>
                </a:spcBef>
              </a:pPr>
              <a:t>‹#›</a:t>
            </a:fld>
            <a:endParaRPr lang="en-US" sz="1000" b="1">
              <a:solidFill>
                <a:srgbClr val="006699"/>
              </a:solidFill>
              <a:latin typeface="Helvetica" pitchFamily="-84" charset="0"/>
            </a:endParaRPr>
          </a:p>
        </p:txBody>
      </p:sp>
      <p:sp>
        <p:nvSpPr>
          <p:cNvPr id="119818" name="Text Box 10"/>
          <p:cNvSpPr txBox="1">
            <a:spLocks noChangeArrowheads="1"/>
          </p:cNvSpPr>
          <p:nvPr/>
        </p:nvSpPr>
        <p:spPr bwMode="auto">
          <a:xfrm>
            <a:off x="6489700" y="6588125"/>
            <a:ext cx="27130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000" b="1">
                <a:solidFill>
                  <a:srgbClr val="006699"/>
                </a:solidFill>
                <a:latin typeface="Helvetica" pitchFamily="-84" charset="0"/>
              </a:rPr>
              <a:t>Silberschatz, Galvin and Gagne ©2013</a:t>
            </a:r>
          </a:p>
        </p:txBody>
      </p:sp>
      <p:sp>
        <p:nvSpPr>
          <p:cNvPr id="119819" name="Text Box 11"/>
          <p:cNvSpPr txBox="1">
            <a:spLocks noChangeArrowheads="1"/>
          </p:cNvSpPr>
          <p:nvPr/>
        </p:nvSpPr>
        <p:spPr bwMode="auto">
          <a:xfrm>
            <a:off x="185738" y="6621463"/>
            <a:ext cx="26352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>
                <a:solidFill>
                  <a:srgbClr val="006699"/>
                </a:solidFill>
                <a:latin typeface="Helvetica" pitchFamily="-84" charset="0"/>
              </a:rPr>
              <a:t>Operating System Concepts – 9</a:t>
            </a:r>
            <a:r>
              <a:rPr lang="en-US" sz="1000" b="1" baseline="30000">
                <a:solidFill>
                  <a:srgbClr val="006699"/>
                </a:solidFill>
                <a:latin typeface="Helvetica" pitchFamily="-84" charset="0"/>
              </a:rPr>
              <a:t>th</a:t>
            </a:r>
            <a:r>
              <a:rPr lang="en-US" sz="1000" b="1">
                <a:solidFill>
                  <a:srgbClr val="006699"/>
                </a:solidFill>
                <a:latin typeface="Helvetica" pitchFamily="-84" charset="0"/>
              </a:rPr>
              <a:t> Edition</a:t>
            </a:r>
          </a:p>
        </p:txBody>
      </p:sp>
      <p:pic>
        <p:nvPicPr>
          <p:cNvPr id="1036" name="Picture 12" descr="dino_6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7773988" y="5849938"/>
            <a:ext cx="1284287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+mj-lt"/>
          <a:ea typeface="ＭＳ Ｐゴシック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rgbClr val="993300"/>
        </a:buClr>
        <a:buSzPct val="90000"/>
        <a:buFont typeface="Monotype Sorts" pitchFamily="-84" charset="2"/>
        <a:buChar char="n"/>
        <a:defRPr kumimoji="1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rgbClr val="CC6600"/>
        </a:buClr>
        <a:buSzPct val="80000"/>
        <a:buFont typeface="Monotype Sorts" pitchFamily="-84" charset="2"/>
        <a:buChar char="l"/>
        <a:defRPr kumimoji="1">
          <a:solidFill>
            <a:schemeClr val="tx1"/>
          </a:solidFill>
          <a:latin typeface="+mn-lt"/>
          <a:ea typeface="ＭＳ Ｐゴシック" charset="-128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009900"/>
        </a:buClr>
        <a:buSzPct val="75000"/>
        <a:buFont typeface="Webdings" pitchFamily="18" charset="2"/>
        <a:buChar char="4"/>
        <a:defRPr kumimoji="1">
          <a:solidFill>
            <a:schemeClr val="tx1"/>
          </a:solidFill>
          <a:latin typeface="+mn-lt"/>
          <a:ea typeface="ＭＳ Ｐゴシック" charset="-128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SzPct val="75000"/>
        <a:buChar char="–"/>
        <a:defRPr kumimoji="1">
          <a:solidFill>
            <a:schemeClr val="tx1"/>
          </a:solidFill>
          <a:latin typeface="+mn-lt"/>
          <a:ea typeface="ＭＳ Ｐゴシック" charset="-128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-84" charset="-128"/>
              </a:rPr>
              <a:t>Chapter 7:  Deadlocks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ChangeArrowheads="1"/>
          </p:cNvSpPr>
          <p:nvPr>
            <p:ph type="title"/>
          </p:nvPr>
        </p:nvSpPr>
        <p:spPr>
          <a:xfrm>
            <a:off x="812800" y="384175"/>
            <a:ext cx="8378825" cy="469900"/>
          </a:xfrm>
        </p:spPr>
        <p:txBody>
          <a:bodyPr/>
          <a:lstStyle/>
          <a:p>
            <a:pPr eaLnBrk="1" hangingPunct="1"/>
            <a:r>
              <a:rPr lang="en-US" sz="2800" smtClean="0">
                <a:ea typeface="ＭＳ Ｐゴシック" pitchFamily="-84" charset="-128"/>
              </a:rPr>
              <a:t>Resource Allocation Graph With A Deadlock</a:t>
            </a:r>
          </a:p>
        </p:txBody>
      </p:sp>
      <p:pic>
        <p:nvPicPr>
          <p:cNvPr id="23554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60700" y="1528763"/>
            <a:ext cx="2781300" cy="409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 noChangeArrowheads="1"/>
          </p:cNvSpPr>
          <p:nvPr>
            <p:ph type="title"/>
          </p:nvPr>
        </p:nvSpPr>
        <p:spPr>
          <a:xfrm>
            <a:off x="909638" y="400050"/>
            <a:ext cx="7954962" cy="457200"/>
          </a:xfrm>
        </p:spPr>
        <p:txBody>
          <a:bodyPr/>
          <a:lstStyle/>
          <a:p>
            <a:pPr eaLnBrk="1" hangingPunct="1"/>
            <a:r>
              <a:rPr lang="en-US" smtClean="0">
                <a:ea typeface="ＭＳ Ｐゴシック" pitchFamily="-84" charset="-128"/>
              </a:rPr>
              <a:t>Graph With A Cycle But No Deadlock</a:t>
            </a:r>
          </a:p>
        </p:txBody>
      </p:sp>
      <p:pic>
        <p:nvPicPr>
          <p:cNvPr id="25602" name="Picture 4" descr="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65375" y="1066800"/>
            <a:ext cx="4040188" cy="5154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-84" charset="-128"/>
              </a:rPr>
              <a:t>Basic Facts</a:t>
            </a:r>
          </a:p>
        </p:txBody>
      </p:sp>
      <p:sp>
        <p:nvSpPr>
          <p:cNvPr id="276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088" y="1454150"/>
            <a:ext cx="7599362" cy="4400550"/>
          </a:xfrm>
        </p:spPr>
        <p:txBody>
          <a:bodyPr/>
          <a:lstStyle/>
          <a:p>
            <a:r>
              <a:rPr lang="en-US" smtClean="0">
                <a:ea typeface="ＭＳ Ｐゴシック" pitchFamily="-84" charset="-128"/>
              </a:rPr>
              <a:t>If graph contains no cycles </a:t>
            </a:r>
            <a:r>
              <a:rPr lang="en-US" smtClean="0">
                <a:ea typeface="ＭＳ Ｐゴシック" pitchFamily="-84" charset="-128"/>
                <a:sym typeface="Symbol" pitchFamily="18" charset="2"/>
              </a:rPr>
              <a:t> no deadlock</a:t>
            </a:r>
            <a:br>
              <a:rPr lang="en-US" smtClean="0">
                <a:ea typeface="ＭＳ Ｐゴシック" pitchFamily="-84" charset="-128"/>
                <a:sym typeface="Symbol" pitchFamily="18" charset="2"/>
              </a:rPr>
            </a:br>
            <a:endParaRPr lang="en-US" smtClean="0">
              <a:ea typeface="ＭＳ Ｐゴシック" pitchFamily="-84" charset="-128"/>
              <a:sym typeface="Symbol" pitchFamily="18" charset="2"/>
            </a:endParaRPr>
          </a:p>
          <a:p>
            <a:r>
              <a:rPr lang="en-US" smtClean="0">
                <a:ea typeface="ＭＳ Ｐゴシック" pitchFamily="-84" charset="-128"/>
                <a:sym typeface="Symbol" pitchFamily="18" charset="2"/>
              </a:rPr>
              <a:t>If graph contains a cycle </a:t>
            </a:r>
          </a:p>
          <a:p>
            <a:pPr lvl="1"/>
            <a:r>
              <a:rPr lang="en-US" smtClean="0">
                <a:ea typeface="ＭＳ Ｐゴシック" pitchFamily="-84" charset="-128"/>
                <a:sym typeface="Symbol" pitchFamily="18" charset="2"/>
              </a:rPr>
              <a:t>if only one instance per resource type, then deadlock</a:t>
            </a:r>
          </a:p>
          <a:p>
            <a:pPr lvl="1"/>
            <a:r>
              <a:rPr lang="en-US" smtClean="0">
                <a:ea typeface="ＭＳ Ｐゴシック" pitchFamily="-84" charset="-128"/>
                <a:sym typeface="Symbol" pitchFamily="18" charset="2"/>
              </a:rPr>
              <a:t>if several instances per resource type, possibility of deadlock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ChangeArrowheads="1"/>
          </p:cNvSpPr>
          <p:nvPr>
            <p:ph type="title"/>
          </p:nvPr>
        </p:nvSpPr>
        <p:spPr>
          <a:xfrm>
            <a:off x="1109663" y="277813"/>
            <a:ext cx="7577137" cy="576262"/>
          </a:xfrm>
        </p:spPr>
        <p:txBody>
          <a:bodyPr/>
          <a:lstStyle/>
          <a:p>
            <a:pPr eaLnBrk="1" hangingPunct="1"/>
            <a:r>
              <a:rPr lang="en-US" smtClean="0">
                <a:ea typeface="ＭＳ Ｐゴシック" pitchFamily="-84" charset="-128"/>
              </a:rPr>
              <a:t>Methods for Handling Deadlocks</a:t>
            </a:r>
          </a:p>
        </p:txBody>
      </p:sp>
      <p:sp>
        <p:nvSpPr>
          <p:cNvPr id="296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0" y="1485900"/>
            <a:ext cx="7718425" cy="3295650"/>
          </a:xfrm>
        </p:spPr>
        <p:txBody>
          <a:bodyPr/>
          <a:lstStyle/>
          <a:p>
            <a:r>
              <a:rPr lang="en-US" smtClean="0">
                <a:ea typeface="ＭＳ Ｐゴシック" pitchFamily="-84" charset="-128"/>
              </a:rPr>
              <a:t>Ensure that the system will </a:t>
            </a:r>
            <a:r>
              <a:rPr lang="en-US" b="1" i="1" smtClean="0">
                <a:solidFill>
                  <a:srgbClr val="FF0066"/>
                </a:solidFill>
                <a:ea typeface="ＭＳ Ｐゴシック" pitchFamily="-84" charset="-128"/>
              </a:rPr>
              <a:t>never</a:t>
            </a:r>
            <a:r>
              <a:rPr lang="en-US" smtClean="0">
                <a:ea typeface="ＭＳ Ｐゴシック" pitchFamily="-84" charset="-128"/>
              </a:rPr>
              <a:t> enter a deadlock state</a:t>
            </a:r>
            <a:br>
              <a:rPr lang="en-US" smtClean="0">
                <a:ea typeface="ＭＳ Ｐゴシック" pitchFamily="-84" charset="-128"/>
              </a:rPr>
            </a:br>
            <a:endParaRPr lang="en-US" smtClean="0">
              <a:ea typeface="ＭＳ Ｐゴシック" pitchFamily="-84" charset="-128"/>
            </a:endParaRPr>
          </a:p>
          <a:p>
            <a:r>
              <a:rPr lang="en-US" smtClean="0">
                <a:ea typeface="ＭＳ Ｐゴシック" pitchFamily="-84" charset="-128"/>
              </a:rPr>
              <a:t>Allow the system to enter a deadlock state and then recover</a:t>
            </a:r>
            <a:br>
              <a:rPr lang="en-US" smtClean="0">
                <a:ea typeface="ＭＳ Ｐゴシック" pitchFamily="-84" charset="-128"/>
              </a:rPr>
            </a:br>
            <a:endParaRPr lang="en-US" smtClean="0">
              <a:ea typeface="ＭＳ Ｐゴシック" pitchFamily="-84" charset="-128"/>
            </a:endParaRPr>
          </a:p>
          <a:p>
            <a:r>
              <a:rPr lang="en-US" smtClean="0">
                <a:ea typeface="ＭＳ Ｐゴシック" pitchFamily="-84" charset="-128"/>
              </a:rPr>
              <a:t>Ignore the problem and pretend that deadlocks never occur in the system; used by most operating systems, including UNIX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026"/>
          <p:cNvSpPr>
            <a:spLocks noGrp="1" noChangeArrowheads="1"/>
          </p:cNvSpPr>
          <p:nvPr>
            <p:ph type="title"/>
          </p:nvPr>
        </p:nvSpPr>
        <p:spPr>
          <a:xfrm>
            <a:off x="885825" y="277813"/>
            <a:ext cx="7800975" cy="576262"/>
          </a:xfrm>
        </p:spPr>
        <p:txBody>
          <a:bodyPr/>
          <a:lstStyle/>
          <a:p>
            <a:pPr eaLnBrk="1" hangingPunct="1"/>
            <a:r>
              <a:rPr lang="en-US" smtClean="0">
                <a:ea typeface="ＭＳ Ｐゴシック" pitchFamily="-84" charset="-128"/>
              </a:rPr>
              <a:t>Deadlock Prevention</a:t>
            </a:r>
          </a:p>
        </p:txBody>
      </p:sp>
      <p:sp>
        <p:nvSpPr>
          <p:cNvPr id="31746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160463" y="1870075"/>
            <a:ext cx="7245350" cy="3822700"/>
          </a:xfrm>
        </p:spPr>
        <p:txBody>
          <a:bodyPr/>
          <a:lstStyle/>
          <a:p>
            <a:r>
              <a:rPr lang="en-US" b="1" smtClean="0">
                <a:ea typeface="ＭＳ Ｐゴシック" pitchFamily="-84" charset="-128"/>
              </a:rPr>
              <a:t>Mutual Exclusion</a:t>
            </a:r>
            <a:r>
              <a:rPr lang="en-US" smtClean="0">
                <a:ea typeface="ＭＳ Ｐゴシック" pitchFamily="-84" charset="-128"/>
              </a:rPr>
              <a:t> – not required for sharable resources; must hold for nonsharable resources</a:t>
            </a:r>
            <a:br>
              <a:rPr lang="en-US" smtClean="0">
                <a:ea typeface="ＭＳ Ｐゴシック" pitchFamily="-84" charset="-128"/>
              </a:rPr>
            </a:br>
            <a:endParaRPr lang="en-US" smtClean="0">
              <a:ea typeface="ＭＳ Ｐゴシック" pitchFamily="-84" charset="-128"/>
            </a:endParaRPr>
          </a:p>
          <a:p>
            <a:r>
              <a:rPr lang="en-US" b="1" smtClean="0">
                <a:ea typeface="ＭＳ Ｐゴシック" pitchFamily="-84" charset="-128"/>
              </a:rPr>
              <a:t>Hold and Wait</a:t>
            </a:r>
            <a:r>
              <a:rPr lang="en-US" smtClean="0">
                <a:ea typeface="ＭＳ Ｐゴシック" pitchFamily="-84" charset="-128"/>
              </a:rPr>
              <a:t> – must guarantee that whenever a process requests a resource, it does not hold any other resources</a:t>
            </a:r>
          </a:p>
          <a:p>
            <a:pPr lvl="1"/>
            <a:r>
              <a:rPr lang="en-US" smtClean="0">
                <a:ea typeface="ＭＳ Ｐゴシック" pitchFamily="-84" charset="-128"/>
              </a:rPr>
              <a:t>Require process to request and be allocated all its resources before it begins execution, or allow process to request resources only when the process has none</a:t>
            </a:r>
          </a:p>
          <a:p>
            <a:pPr lvl="1"/>
            <a:r>
              <a:rPr lang="en-US" smtClean="0">
                <a:ea typeface="ＭＳ Ｐゴシック" pitchFamily="-84" charset="-128"/>
              </a:rPr>
              <a:t>Low resource utilization; starvation possible</a:t>
            </a:r>
          </a:p>
        </p:txBody>
      </p:sp>
      <p:sp>
        <p:nvSpPr>
          <p:cNvPr id="31747" name="Text Box 1028"/>
          <p:cNvSpPr txBox="1">
            <a:spLocks noChangeArrowheads="1"/>
          </p:cNvSpPr>
          <p:nvPr/>
        </p:nvSpPr>
        <p:spPr bwMode="auto">
          <a:xfrm>
            <a:off x="819150" y="1400175"/>
            <a:ext cx="4273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latin typeface="Helvetica" pitchFamily="-84" charset="0"/>
              </a:rPr>
              <a:t>Restrain the ways request can be made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003300" y="277813"/>
            <a:ext cx="7683500" cy="576262"/>
          </a:xfrm>
        </p:spPr>
        <p:txBody>
          <a:bodyPr/>
          <a:lstStyle/>
          <a:p>
            <a:pPr eaLnBrk="1" hangingPunct="1"/>
            <a:r>
              <a:rPr lang="en-US" smtClean="0">
                <a:ea typeface="ＭＳ Ｐゴシック" pitchFamily="-84" charset="-128"/>
              </a:rPr>
              <a:t>Deadlock Prevention (Cont.)</a:t>
            </a:r>
          </a:p>
        </p:txBody>
      </p:sp>
      <p:sp>
        <p:nvSpPr>
          <p:cNvPr id="33794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806450" y="1233488"/>
            <a:ext cx="7639050" cy="4446587"/>
          </a:xfrm>
        </p:spPr>
        <p:txBody>
          <a:bodyPr/>
          <a:lstStyle/>
          <a:p>
            <a:r>
              <a:rPr lang="en-US" b="1" smtClean="0">
                <a:ea typeface="ＭＳ Ｐゴシック" pitchFamily="-84" charset="-128"/>
              </a:rPr>
              <a:t>No Preemption</a:t>
            </a:r>
            <a:r>
              <a:rPr lang="en-US" smtClean="0">
                <a:ea typeface="ＭＳ Ｐゴシック" pitchFamily="-84" charset="-128"/>
              </a:rPr>
              <a:t> –</a:t>
            </a:r>
          </a:p>
          <a:p>
            <a:pPr lvl="1"/>
            <a:r>
              <a:rPr lang="en-US" smtClean="0">
                <a:ea typeface="ＭＳ Ｐゴシック" pitchFamily="-84" charset="-128"/>
              </a:rPr>
              <a:t>If a process that is holding some resources requests another resource that cannot be immediately allocated to it, then all resources currently being held are released</a:t>
            </a:r>
          </a:p>
          <a:p>
            <a:pPr lvl="1"/>
            <a:r>
              <a:rPr lang="en-US" smtClean="0">
                <a:ea typeface="ＭＳ Ｐゴシック" pitchFamily="-84" charset="-128"/>
              </a:rPr>
              <a:t>Preempted resources are added to the list of resources for which the process is waiting</a:t>
            </a:r>
          </a:p>
          <a:p>
            <a:pPr lvl="1"/>
            <a:r>
              <a:rPr lang="en-US" smtClean="0">
                <a:ea typeface="ＭＳ Ｐゴシック" pitchFamily="-84" charset="-128"/>
              </a:rPr>
              <a:t>Process will be restarted only when it can regain its old resources, as well as the new ones that it is requesting</a:t>
            </a:r>
            <a:br>
              <a:rPr lang="en-US" smtClean="0">
                <a:ea typeface="ＭＳ Ｐゴシック" pitchFamily="-84" charset="-128"/>
              </a:rPr>
            </a:br>
            <a:endParaRPr lang="en-US" smtClean="0">
              <a:ea typeface="ＭＳ Ｐゴシック" pitchFamily="-84" charset="-128"/>
            </a:endParaRPr>
          </a:p>
          <a:p>
            <a:r>
              <a:rPr lang="en-US" b="1" smtClean="0">
                <a:ea typeface="ＭＳ Ｐゴシック" pitchFamily="-84" charset="-128"/>
              </a:rPr>
              <a:t>Circular Wait</a:t>
            </a:r>
            <a:r>
              <a:rPr lang="en-US" smtClean="0">
                <a:ea typeface="ＭＳ Ｐゴシック" pitchFamily="-84" charset="-128"/>
              </a:rPr>
              <a:t> – impose a total ordering of all resource types, and require that each process requests resources in an increasing order of enumeration</a:t>
            </a:r>
          </a:p>
          <a:p>
            <a:pPr lvl="1"/>
            <a:endParaRPr lang="en-US" smtClean="0">
              <a:ea typeface="ＭＳ Ｐゴシック" pitchFamily="-8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003300" y="277813"/>
            <a:ext cx="7683500" cy="576262"/>
          </a:xfrm>
        </p:spPr>
        <p:txBody>
          <a:bodyPr/>
          <a:lstStyle/>
          <a:p>
            <a:pPr eaLnBrk="1" hangingPunct="1"/>
            <a:r>
              <a:rPr lang="en-US" smtClean="0">
                <a:ea typeface="ＭＳ Ｐゴシック" pitchFamily="-84" charset="-128"/>
              </a:rPr>
              <a:t>Deadlock Example</a:t>
            </a:r>
          </a:p>
        </p:txBody>
      </p:sp>
      <p:sp>
        <p:nvSpPr>
          <p:cNvPr id="35842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806450" y="1233488"/>
            <a:ext cx="7639050" cy="4446587"/>
          </a:xfrm>
        </p:spPr>
        <p:txBody>
          <a:bodyPr/>
          <a:lstStyle/>
          <a:p>
            <a:pPr marL="0" indent="0">
              <a:buFont typeface="Monotype Sorts" pitchFamily="-84" charset="2"/>
              <a:buNone/>
            </a:pPr>
            <a:r>
              <a:rPr lang="en-US" sz="1400" smtClean="0">
                <a:solidFill>
                  <a:srgbClr val="000000"/>
                </a:solidFill>
                <a:latin typeface="Courier New" pitchFamily="49" charset="0"/>
                <a:ea typeface="ＭＳ Ｐゴシック" pitchFamily="-84" charset="-128"/>
                <a:cs typeface="Courier New" pitchFamily="49" charset="0"/>
              </a:rPr>
              <a:t>/* thread one runs in this function */ 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sz="1400" smtClean="0">
                <a:solidFill>
                  <a:srgbClr val="000000"/>
                </a:solidFill>
                <a:latin typeface="Courier New" pitchFamily="49" charset="0"/>
                <a:ea typeface="ＭＳ Ｐゴシック" pitchFamily="-84" charset="-128"/>
                <a:cs typeface="Courier New" pitchFamily="49" charset="0"/>
              </a:rPr>
              <a:t>void *do_work_one(void *param)</a:t>
            </a:r>
            <a:br>
              <a:rPr lang="en-US" sz="1400" smtClean="0">
                <a:solidFill>
                  <a:srgbClr val="000000"/>
                </a:solidFill>
                <a:latin typeface="Courier New" pitchFamily="49" charset="0"/>
                <a:ea typeface="ＭＳ Ｐゴシック" pitchFamily="-84" charset="-128"/>
                <a:cs typeface="Courier New" pitchFamily="49" charset="0"/>
              </a:rPr>
            </a:br>
            <a:r>
              <a:rPr lang="en-US" sz="1100" smtClean="0">
                <a:solidFill>
                  <a:srgbClr val="000000"/>
                </a:solidFill>
                <a:latin typeface="Courier New" pitchFamily="49" charset="0"/>
                <a:ea typeface="ＭＳ Ｐゴシック" pitchFamily="-84" charset="-128"/>
                <a:cs typeface="Courier New" pitchFamily="49" charset="0"/>
              </a:rPr>
              <a:t>{ </a:t>
            </a:r>
            <a:endParaRPr lang="en-US" sz="1400" smtClean="0">
              <a:solidFill>
                <a:srgbClr val="000000"/>
              </a:solidFill>
              <a:latin typeface="Courier New" pitchFamily="49" charset="0"/>
              <a:ea typeface="ＭＳ Ｐゴシック" pitchFamily="-84" charset="-128"/>
              <a:cs typeface="Courier New" pitchFamily="49" charset="0"/>
            </a:endParaRPr>
          </a:p>
          <a:p>
            <a:pPr marL="0" indent="0">
              <a:buFont typeface="Monotype Sorts" pitchFamily="-84" charset="2"/>
              <a:buNone/>
            </a:pPr>
            <a:r>
              <a:rPr lang="en-US" sz="1400" smtClean="0">
                <a:solidFill>
                  <a:srgbClr val="000000"/>
                </a:solidFill>
                <a:latin typeface="Courier New" pitchFamily="49" charset="0"/>
                <a:ea typeface="ＭＳ Ｐゴシック" pitchFamily="-84" charset="-128"/>
                <a:cs typeface="Courier New" pitchFamily="49" charset="0"/>
              </a:rPr>
              <a:t>   pthread_mutex_lock(&amp;first_mutex); 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sz="1400" smtClean="0">
                <a:solidFill>
                  <a:srgbClr val="000000"/>
                </a:solidFill>
                <a:latin typeface="Courier New" pitchFamily="49" charset="0"/>
                <a:ea typeface="ＭＳ Ｐゴシック" pitchFamily="-84" charset="-128"/>
                <a:cs typeface="Courier New" pitchFamily="49" charset="0"/>
              </a:rPr>
              <a:t>   pthread_mutex_lock(&amp;second_mutex); 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sz="1400" smtClean="0">
                <a:solidFill>
                  <a:srgbClr val="000000"/>
                </a:solidFill>
                <a:latin typeface="Courier New" pitchFamily="49" charset="0"/>
                <a:ea typeface="ＭＳ Ｐゴシック" pitchFamily="-84" charset="-128"/>
                <a:cs typeface="Courier New" pitchFamily="49" charset="0"/>
              </a:rPr>
              <a:t>   /** * Do some work */</a:t>
            </a:r>
            <a:br>
              <a:rPr lang="en-US" sz="1400" smtClean="0">
                <a:solidFill>
                  <a:srgbClr val="000000"/>
                </a:solidFill>
                <a:latin typeface="Courier New" pitchFamily="49" charset="0"/>
                <a:ea typeface="ＭＳ Ｐゴシック" pitchFamily="-84" charset="-128"/>
                <a:cs typeface="Courier New" pitchFamily="49" charset="0"/>
              </a:rPr>
            </a:br>
            <a:r>
              <a:rPr lang="en-US" sz="1400" smtClean="0">
                <a:solidFill>
                  <a:srgbClr val="000000"/>
                </a:solidFill>
                <a:latin typeface="Courier New" pitchFamily="49" charset="0"/>
                <a:ea typeface="ＭＳ Ｐゴシック" pitchFamily="-84" charset="-128"/>
                <a:cs typeface="Courier New" pitchFamily="49" charset="0"/>
              </a:rPr>
              <a:t>   pthread_mutex_unlock(&amp;second_mutex); 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sz="1400" smtClean="0">
                <a:solidFill>
                  <a:srgbClr val="000000"/>
                </a:solidFill>
                <a:latin typeface="Courier New" pitchFamily="49" charset="0"/>
                <a:ea typeface="ＭＳ Ｐゴシック" pitchFamily="-84" charset="-128"/>
                <a:cs typeface="Courier New" pitchFamily="49" charset="0"/>
              </a:rPr>
              <a:t>   pthread_mutex_unlock(&amp;first_mutex); 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sz="1400" smtClean="0">
                <a:solidFill>
                  <a:srgbClr val="000000"/>
                </a:solidFill>
                <a:latin typeface="Courier New" pitchFamily="49" charset="0"/>
                <a:ea typeface="ＭＳ Ｐゴシック" pitchFamily="-84" charset="-128"/>
                <a:cs typeface="Courier New" pitchFamily="49" charset="0"/>
              </a:rPr>
              <a:t>   pthread_exit(0); 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sz="1400" smtClean="0">
                <a:solidFill>
                  <a:srgbClr val="000000"/>
                </a:solidFill>
                <a:latin typeface="Courier New" pitchFamily="49" charset="0"/>
                <a:ea typeface="ＭＳ Ｐゴシック" pitchFamily="-84" charset="-128"/>
                <a:cs typeface="Courier New" pitchFamily="49" charset="0"/>
              </a:rPr>
              <a:t>} 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sz="1400" smtClean="0">
                <a:solidFill>
                  <a:srgbClr val="000000"/>
                </a:solidFill>
                <a:latin typeface="Courier New" pitchFamily="49" charset="0"/>
                <a:ea typeface="ＭＳ Ｐゴシック" pitchFamily="-84" charset="-128"/>
                <a:cs typeface="Courier New" pitchFamily="49" charset="0"/>
              </a:rPr>
              <a:t>/* thread two runs in this function */ 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sz="1400" smtClean="0">
                <a:solidFill>
                  <a:srgbClr val="000000"/>
                </a:solidFill>
                <a:latin typeface="Courier New" pitchFamily="49" charset="0"/>
                <a:ea typeface="ＭＳ Ｐゴシック" pitchFamily="-84" charset="-128"/>
                <a:cs typeface="Courier New" pitchFamily="49" charset="0"/>
              </a:rPr>
              <a:t>void *do_work_two(void *param)</a:t>
            </a:r>
            <a:br>
              <a:rPr lang="en-US" sz="1400" smtClean="0">
                <a:solidFill>
                  <a:srgbClr val="000000"/>
                </a:solidFill>
                <a:latin typeface="Courier New" pitchFamily="49" charset="0"/>
                <a:ea typeface="ＭＳ Ｐゴシック" pitchFamily="-84" charset="-128"/>
                <a:cs typeface="Courier New" pitchFamily="49" charset="0"/>
              </a:rPr>
            </a:br>
            <a:r>
              <a:rPr lang="en-US" sz="1100" smtClean="0">
                <a:solidFill>
                  <a:srgbClr val="000000"/>
                </a:solidFill>
                <a:latin typeface="Courier New" pitchFamily="49" charset="0"/>
                <a:ea typeface="ＭＳ Ｐゴシック" pitchFamily="-84" charset="-128"/>
                <a:cs typeface="Courier New" pitchFamily="49" charset="0"/>
              </a:rPr>
              <a:t>{ </a:t>
            </a:r>
            <a:endParaRPr lang="en-US" sz="1400" smtClean="0">
              <a:solidFill>
                <a:srgbClr val="000000"/>
              </a:solidFill>
              <a:latin typeface="Courier New" pitchFamily="49" charset="0"/>
              <a:ea typeface="ＭＳ Ｐゴシック" pitchFamily="-84" charset="-128"/>
              <a:cs typeface="Courier New" pitchFamily="49" charset="0"/>
            </a:endParaRPr>
          </a:p>
          <a:p>
            <a:pPr marL="0" indent="0">
              <a:buFont typeface="Monotype Sorts" pitchFamily="-84" charset="2"/>
              <a:buNone/>
            </a:pPr>
            <a:r>
              <a:rPr lang="en-US" sz="1400" smtClean="0">
                <a:solidFill>
                  <a:srgbClr val="000000"/>
                </a:solidFill>
                <a:latin typeface="Courier New" pitchFamily="49" charset="0"/>
                <a:ea typeface="ＭＳ Ｐゴシック" pitchFamily="-84" charset="-128"/>
                <a:cs typeface="Courier New" pitchFamily="49" charset="0"/>
              </a:rPr>
              <a:t>   pthread_mutex_lock(&amp;second_mutex); 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sz="1400" smtClean="0">
                <a:solidFill>
                  <a:srgbClr val="000000"/>
                </a:solidFill>
                <a:latin typeface="Courier New" pitchFamily="49" charset="0"/>
                <a:ea typeface="ＭＳ Ｐゴシック" pitchFamily="-84" charset="-128"/>
                <a:cs typeface="Courier New" pitchFamily="49" charset="0"/>
              </a:rPr>
              <a:t>   pthread_mutex_lock(&amp;first_mutex); 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sz="1400" smtClean="0">
                <a:solidFill>
                  <a:srgbClr val="000000"/>
                </a:solidFill>
                <a:latin typeface="Courier New" pitchFamily="49" charset="0"/>
                <a:ea typeface="ＭＳ Ｐゴシック" pitchFamily="-84" charset="-128"/>
                <a:cs typeface="Courier New" pitchFamily="49" charset="0"/>
              </a:rPr>
              <a:t>   /** * Do some work */</a:t>
            </a:r>
            <a:br>
              <a:rPr lang="en-US" sz="1400" smtClean="0">
                <a:solidFill>
                  <a:srgbClr val="000000"/>
                </a:solidFill>
                <a:latin typeface="Courier New" pitchFamily="49" charset="0"/>
                <a:ea typeface="ＭＳ Ｐゴシック" pitchFamily="-84" charset="-128"/>
                <a:cs typeface="Courier New" pitchFamily="49" charset="0"/>
              </a:rPr>
            </a:br>
            <a:r>
              <a:rPr lang="en-US" sz="1400" smtClean="0">
                <a:solidFill>
                  <a:srgbClr val="000000"/>
                </a:solidFill>
                <a:latin typeface="Courier New" pitchFamily="49" charset="0"/>
                <a:ea typeface="ＭＳ Ｐゴシック" pitchFamily="-84" charset="-128"/>
                <a:cs typeface="Courier New" pitchFamily="49" charset="0"/>
              </a:rPr>
              <a:t>   pthread_mutex_unlock(&amp;first_mutex); 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sz="1400" smtClean="0">
                <a:solidFill>
                  <a:srgbClr val="000000"/>
                </a:solidFill>
                <a:latin typeface="Courier New" pitchFamily="49" charset="0"/>
                <a:ea typeface="ＭＳ Ｐゴシック" pitchFamily="-84" charset="-128"/>
                <a:cs typeface="Courier New" pitchFamily="49" charset="0"/>
              </a:rPr>
              <a:t>   pthread_mutex_unlock(&amp;second_mutex); 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sz="1400" smtClean="0">
                <a:solidFill>
                  <a:srgbClr val="000000"/>
                </a:solidFill>
                <a:latin typeface="Courier New" pitchFamily="49" charset="0"/>
                <a:ea typeface="ＭＳ Ｐゴシック" pitchFamily="-84" charset="-128"/>
                <a:cs typeface="Courier New" pitchFamily="49" charset="0"/>
              </a:rPr>
              <a:t>   pthread_exit(0); 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sz="1400" smtClean="0">
                <a:solidFill>
                  <a:srgbClr val="000000"/>
                </a:solidFill>
                <a:latin typeface="Courier New" pitchFamily="49" charset="0"/>
                <a:ea typeface="ＭＳ Ｐゴシック" pitchFamily="-84" charset="-128"/>
                <a:cs typeface="Courier New" pitchFamily="49" charset="0"/>
              </a:rPr>
              <a:t>}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003300" y="277813"/>
            <a:ext cx="7683500" cy="576262"/>
          </a:xfrm>
        </p:spPr>
        <p:txBody>
          <a:bodyPr/>
          <a:lstStyle/>
          <a:p>
            <a:pPr eaLnBrk="1" hangingPunct="1"/>
            <a:r>
              <a:rPr lang="en-US" smtClean="0">
                <a:ea typeface="ＭＳ Ｐゴシック" pitchFamily="-84" charset="-128"/>
              </a:rPr>
              <a:t>Deadlock Example with Lock Ordering</a:t>
            </a:r>
          </a:p>
        </p:txBody>
      </p:sp>
      <p:sp>
        <p:nvSpPr>
          <p:cNvPr id="37890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806450" y="1233488"/>
            <a:ext cx="7639050" cy="4446587"/>
          </a:xfrm>
        </p:spPr>
        <p:txBody>
          <a:bodyPr/>
          <a:lstStyle/>
          <a:p>
            <a:pPr marL="0" indent="0">
              <a:buFont typeface="Monotype Sorts" pitchFamily="-84" charset="2"/>
              <a:buNone/>
            </a:pPr>
            <a:r>
              <a:rPr lang="en-US" sz="1400" smtClean="0">
                <a:latin typeface="Courier New" pitchFamily="49" charset="0"/>
                <a:ea typeface="ＭＳ Ｐゴシック" pitchFamily="-84" charset="-128"/>
                <a:cs typeface="Courier New" pitchFamily="49" charset="0"/>
              </a:rPr>
              <a:t>void transaction(Account from, Account to, double amount) 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sz="1400" smtClean="0">
                <a:latin typeface="Courier New" pitchFamily="49" charset="0"/>
                <a:ea typeface="ＭＳ Ｐゴシック" pitchFamily="-84" charset="-128"/>
                <a:cs typeface="Courier New" pitchFamily="49" charset="0"/>
              </a:rPr>
              <a:t>{ 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sz="1400" smtClean="0">
                <a:latin typeface="Courier New" pitchFamily="49" charset="0"/>
                <a:ea typeface="ＭＳ Ｐゴシック" pitchFamily="-84" charset="-128"/>
                <a:cs typeface="Courier New" pitchFamily="49" charset="0"/>
              </a:rPr>
              <a:t>   mutex lock1, lock2; 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sz="1400" smtClean="0">
                <a:latin typeface="Courier New" pitchFamily="49" charset="0"/>
                <a:ea typeface="ＭＳ Ｐゴシック" pitchFamily="-84" charset="-128"/>
                <a:cs typeface="Courier New" pitchFamily="49" charset="0"/>
              </a:rPr>
              <a:t>   lock1 = get_lock(from); 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sz="1400" smtClean="0">
                <a:latin typeface="Courier New" pitchFamily="49" charset="0"/>
                <a:ea typeface="ＭＳ Ｐゴシック" pitchFamily="-84" charset="-128"/>
                <a:cs typeface="Courier New" pitchFamily="49" charset="0"/>
              </a:rPr>
              <a:t>   lock2 = get_lock(to); 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sz="1400" smtClean="0">
                <a:latin typeface="Courier New" pitchFamily="49" charset="0"/>
                <a:ea typeface="ＭＳ Ｐゴシック" pitchFamily="-84" charset="-128"/>
                <a:cs typeface="Courier New" pitchFamily="49" charset="0"/>
              </a:rPr>
              <a:t>   acquire(lock1); 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sz="1400" smtClean="0">
                <a:latin typeface="Courier New" pitchFamily="49" charset="0"/>
                <a:ea typeface="ＭＳ Ｐゴシック" pitchFamily="-84" charset="-128"/>
                <a:cs typeface="Courier New" pitchFamily="49" charset="0"/>
              </a:rPr>
              <a:t>      acquire(lock2); 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sz="1400" smtClean="0">
                <a:latin typeface="Courier New" pitchFamily="49" charset="0"/>
                <a:ea typeface="ＭＳ Ｐゴシック" pitchFamily="-84" charset="-128"/>
                <a:cs typeface="Courier New" pitchFamily="49" charset="0"/>
              </a:rPr>
              <a:t>         withdraw(from, amount); 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sz="1400" smtClean="0">
                <a:latin typeface="Courier New" pitchFamily="49" charset="0"/>
                <a:ea typeface="ＭＳ Ｐゴシック" pitchFamily="-84" charset="-128"/>
                <a:cs typeface="Courier New" pitchFamily="49" charset="0"/>
              </a:rPr>
              <a:t>         deposit(to, amount); 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sz="1400" smtClean="0">
                <a:latin typeface="Courier New" pitchFamily="49" charset="0"/>
                <a:ea typeface="ＭＳ Ｐゴシック" pitchFamily="-84" charset="-128"/>
                <a:cs typeface="Courier New" pitchFamily="49" charset="0"/>
              </a:rPr>
              <a:t>      release(lock2); 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sz="1400" smtClean="0">
                <a:latin typeface="Courier New" pitchFamily="49" charset="0"/>
                <a:ea typeface="ＭＳ Ｐゴシック" pitchFamily="-84" charset="-128"/>
                <a:cs typeface="Courier New" pitchFamily="49" charset="0"/>
              </a:rPr>
              <a:t>   release(lock1); 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sz="1400" smtClean="0">
                <a:latin typeface="Courier New" pitchFamily="49" charset="0"/>
                <a:ea typeface="ＭＳ Ｐゴシック" pitchFamily="-84" charset="-128"/>
                <a:cs typeface="Courier New" pitchFamily="49" charset="0"/>
              </a:rPr>
              <a:t>}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ChangeArrowheads="1"/>
          </p:cNvSpPr>
          <p:nvPr>
            <p:ph type="title"/>
          </p:nvPr>
        </p:nvSpPr>
        <p:spPr>
          <a:xfrm>
            <a:off x="923925" y="277813"/>
            <a:ext cx="7762875" cy="576262"/>
          </a:xfrm>
        </p:spPr>
        <p:txBody>
          <a:bodyPr/>
          <a:lstStyle/>
          <a:p>
            <a:pPr eaLnBrk="1" hangingPunct="1"/>
            <a:r>
              <a:rPr lang="en-US" smtClean="0">
                <a:ea typeface="ＭＳ Ｐゴシック" pitchFamily="-84" charset="-128"/>
              </a:rPr>
              <a:t>Deadlock Avoidance</a:t>
            </a:r>
          </a:p>
        </p:txBody>
      </p:sp>
      <p:sp>
        <p:nvSpPr>
          <p:cNvPr id="399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2838" y="2038350"/>
            <a:ext cx="7402512" cy="3783013"/>
          </a:xfrm>
        </p:spPr>
        <p:txBody>
          <a:bodyPr/>
          <a:lstStyle/>
          <a:p>
            <a:r>
              <a:rPr lang="en-US" smtClean="0">
                <a:ea typeface="ＭＳ Ｐゴシック" pitchFamily="-84" charset="-128"/>
              </a:rPr>
              <a:t>Simplest and most useful model requires that each process declare the </a:t>
            </a:r>
            <a:r>
              <a:rPr lang="en-US" b="1" i="1" smtClean="0">
                <a:ea typeface="ＭＳ Ｐゴシック" pitchFamily="-84" charset="-128"/>
              </a:rPr>
              <a:t>maximum number</a:t>
            </a:r>
            <a:r>
              <a:rPr lang="en-US" b="1" smtClean="0">
                <a:ea typeface="ＭＳ Ｐゴシック" pitchFamily="-84" charset="-128"/>
              </a:rPr>
              <a:t> </a:t>
            </a:r>
            <a:r>
              <a:rPr lang="en-US" smtClean="0">
                <a:ea typeface="ＭＳ Ｐゴシック" pitchFamily="-84" charset="-128"/>
              </a:rPr>
              <a:t>of resources of each type that it may need</a:t>
            </a:r>
            <a:br>
              <a:rPr lang="en-US" smtClean="0">
                <a:ea typeface="ＭＳ Ｐゴシック" pitchFamily="-84" charset="-128"/>
              </a:rPr>
            </a:br>
            <a:endParaRPr lang="en-US" smtClean="0">
              <a:ea typeface="ＭＳ Ｐゴシック" pitchFamily="-84" charset="-128"/>
            </a:endParaRPr>
          </a:p>
          <a:p>
            <a:r>
              <a:rPr lang="en-US" smtClean="0">
                <a:ea typeface="ＭＳ Ｐゴシック" pitchFamily="-84" charset="-128"/>
              </a:rPr>
              <a:t>The deadlock-avoidance algorithm dynamically examines the resource-allocation state to ensure that there can never be a circular-wait condition</a:t>
            </a:r>
            <a:br>
              <a:rPr lang="en-US" smtClean="0">
                <a:ea typeface="ＭＳ Ｐゴシック" pitchFamily="-84" charset="-128"/>
              </a:rPr>
            </a:br>
            <a:endParaRPr lang="en-US" smtClean="0">
              <a:ea typeface="ＭＳ Ｐゴシック" pitchFamily="-84" charset="-128"/>
            </a:endParaRPr>
          </a:p>
          <a:p>
            <a:r>
              <a:rPr lang="en-US" smtClean="0">
                <a:ea typeface="ＭＳ Ｐゴシック" pitchFamily="-84" charset="-128"/>
              </a:rPr>
              <a:t>Resource-allocation </a:t>
            </a:r>
            <a:r>
              <a:rPr lang="en-US" i="1" smtClean="0">
                <a:ea typeface="ＭＳ Ｐゴシック" pitchFamily="-84" charset="-128"/>
              </a:rPr>
              <a:t>state</a:t>
            </a:r>
            <a:r>
              <a:rPr lang="en-US" smtClean="0">
                <a:ea typeface="ＭＳ Ｐゴシック" pitchFamily="-84" charset="-128"/>
              </a:rPr>
              <a:t> is defined by the number of available and allocated resources, and the maximum demands of the processes</a:t>
            </a:r>
          </a:p>
        </p:txBody>
      </p:sp>
      <p:sp>
        <p:nvSpPr>
          <p:cNvPr id="39939" name="Text Box 4"/>
          <p:cNvSpPr txBox="1">
            <a:spLocks noChangeArrowheads="1"/>
          </p:cNvSpPr>
          <p:nvPr/>
        </p:nvSpPr>
        <p:spPr bwMode="auto">
          <a:xfrm>
            <a:off x="822325" y="1271588"/>
            <a:ext cx="771683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Helvetica" pitchFamily="-84" charset="0"/>
              </a:rPr>
              <a:t>Requires that the system has some additional </a:t>
            </a:r>
            <a:r>
              <a:rPr lang="en-US" b="1" i="1">
                <a:latin typeface="Helvetica" pitchFamily="-84" charset="0"/>
              </a:rPr>
              <a:t>a priori </a:t>
            </a:r>
            <a:r>
              <a:rPr lang="en-US">
                <a:latin typeface="Helvetica" pitchFamily="-84" charset="0"/>
              </a:rPr>
              <a:t>information </a:t>
            </a:r>
            <a:br>
              <a:rPr lang="en-US">
                <a:latin typeface="Helvetica" pitchFamily="-84" charset="0"/>
              </a:rPr>
            </a:br>
            <a:r>
              <a:rPr lang="en-US">
                <a:latin typeface="Helvetica" pitchFamily="-84" charset="0"/>
              </a:rPr>
              <a:t>available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-84" charset="-128"/>
              </a:rPr>
              <a:t>Safe State</a:t>
            </a:r>
          </a:p>
        </p:txBody>
      </p:sp>
      <p:sp>
        <p:nvSpPr>
          <p:cNvPr id="419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5663" y="1306513"/>
            <a:ext cx="7656512" cy="4997450"/>
          </a:xfrm>
        </p:spPr>
        <p:txBody>
          <a:bodyPr/>
          <a:lstStyle/>
          <a:p>
            <a:r>
              <a:rPr lang="en-US" dirty="0" smtClean="0">
                <a:ea typeface="ＭＳ Ｐゴシック" pitchFamily="-84" charset="-128"/>
              </a:rPr>
              <a:t>When a process requests an available resource, system must decide if immediate allocation leaves the system in a safe state</a:t>
            </a:r>
            <a:br>
              <a:rPr lang="en-US" dirty="0" smtClean="0">
                <a:ea typeface="ＭＳ Ｐゴシック" pitchFamily="-84" charset="-128"/>
              </a:rPr>
            </a:br>
            <a:endParaRPr lang="en-US" dirty="0" smtClean="0">
              <a:ea typeface="ＭＳ Ｐゴシック" pitchFamily="-84" charset="-128"/>
            </a:endParaRPr>
          </a:p>
          <a:p>
            <a:r>
              <a:rPr lang="en-US" dirty="0" smtClean="0">
                <a:ea typeface="ＭＳ Ｐゴシック" pitchFamily="-84" charset="-128"/>
              </a:rPr>
              <a:t>System is in </a:t>
            </a:r>
            <a:r>
              <a:rPr lang="en-US" b="1" dirty="0" smtClean="0">
                <a:solidFill>
                  <a:srgbClr val="3366FF"/>
                </a:solidFill>
                <a:ea typeface="ＭＳ Ｐゴシック" pitchFamily="-84" charset="-128"/>
              </a:rPr>
              <a:t>safe state</a:t>
            </a:r>
            <a:r>
              <a:rPr lang="en-US" dirty="0" smtClean="0">
                <a:solidFill>
                  <a:srgbClr val="3366FF"/>
                </a:solidFill>
                <a:ea typeface="ＭＳ Ｐゴシック" pitchFamily="-84" charset="-128"/>
              </a:rPr>
              <a:t> </a:t>
            </a:r>
            <a:r>
              <a:rPr lang="en-US" dirty="0" smtClean="0">
                <a:ea typeface="ＭＳ Ｐゴシック" pitchFamily="-84" charset="-128"/>
              </a:rPr>
              <a:t>if there exists a sequence &lt;</a:t>
            </a:r>
            <a:r>
              <a:rPr lang="en-US" i="1" dirty="0" smtClean="0">
                <a:ea typeface="ＭＳ Ｐゴシック" pitchFamily="-84" charset="-128"/>
              </a:rPr>
              <a:t>P</a:t>
            </a:r>
            <a:r>
              <a:rPr lang="en-US" i="1" baseline="-25000" dirty="0" smtClean="0">
                <a:ea typeface="ＭＳ Ｐゴシック" pitchFamily="-84" charset="-128"/>
              </a:rPr>
              <a:t>1</a:t>
            </a:r>
            <a:r>
              <a:rPr lang="en-US" i="1" dirty="0" smtClean="0">
                <a:ea typeface="ＭＳ Ｐゴシック" pitchFamily="-84" charset="-128"/>
              </a:rPr>
              <a:t>, P</a:t>
            </a:r>
            <a:r>
              <a:rPr lang="en-US" i="1" baseline="-25000" dirty="0" smtClean="0">
                <a:ea typeface="ＭＳ Ｐゴシック" pitchFamily="-84" charset="-128"/>
              </a:rPr>
              <a:t>2</a:t>
            </a:r>
            <a:r>
              <a:rPr lang="en-US" i="1" dirty="0" smtClean="0">
                <a:ea typeface="ＭＳ Ｐゴシック" pitchFamily="-84" charset="-128"/>
              </a:rPr>
              <a:t>, …, </a:t>
            </a:r>
            <a:r>
              <a:rPr lang="en-US" i="1" dirty="0" err="1" smtClean="0">
                <a:ea typeface="ＭＳ Ｐゴシック" pitchFamily="-84" charset="-128"/>
              </a:rPr>
              <a:t>P</a:t>
            </a:r>
            <a:r>
              <a:rPr lang="en-US" i="1" baseline="-25000" dirty="0" err="1" smtClean="0">
                <a:ea typeface="ＭＳ Ｐゴシック" pitchFamily="-84" charset="-128"/>
              </a:rPr>
              <a:t>n</a:t>
            </a:r>
            <a:r>
              <a:rPr lang="en-US" dirty="0" smtClean="0">
                <a:ea typeface="ＭＳ Ｐゴシック" pitchFamily="-84" charset="-128"/>
              </a:rPr>
              <a:t>&gt; of ALL the  processes  in the systems such that  for each P</a:t>
            </a:r>
            <a:r>
              <a:rPr lang="en-US" baseline="-25000" dirty="0" smtClean="0">
                <a:ea typeface="ＭＳ Ｐゴシック" pitchFamily="-84" charset="-128"/>
              </a:rPr>
              <a:t>i</a:t>
            </a:r>
            <a:r>
              <a:rPr lang="en-US" dirty="0" smtClean="0">
                <a:ea typeface="ＭＳ Ｐゴシック" pitchFamily="-84" charset="-128"/>
              </a:rPr>
              <a:t>, the resources that P</a:t>
            </a:r>
            <a:r>
              <a:rPr lang="en-US" baseline="-25000" dirty="0" smtClean="0">
                <a:ea typeface="ＭＳ Ｐゴシック" pitchFamily="-84" charset="-128"/>
              </a:rPr>
              <a:t>i </a:t>
            </a:r>
            <a:r>
              <a:rPr lang="en-US" dirty="0" smtClean="0">
                <a:ea typeface="ＭＳ Ｐゴシック" pitchFamily="-84" charset="-128"/>
              </a:rPr>
              <a:t>can still request can be satisfied by currently available resources + resources held by all the </a:t>
            </a:r>
            <a:r>
              <a:rPr lang="en-US" i="1" dirty="0" err="1" smtClean="0">
                <a:ea typeface="ＭＳ Ｐゴシック" pitchFamily="-84" charset="-128"/>
              </a:rPr>
              <a:t>P</a:t>
            </a:r>
            <a:r>
              <a:rPr lang="en-US" i="1" baseline="-25000" dirty="0" err="1" smtClean="0">
                <a:ea typeface="ＭＳ Ｐゴシック" pitchFamily="-84" charset="-128"/>
              </a:rPr>
              <a:t>j</a:t>
            </a:r>
            <a:r>
              <a:rPr lang="en-US" dirty="0" smtClean="0">
                <a:ea typeface="ＭＳ Ｐゴシック" pitchFamily="-84" charset="-128"/>
              </a:rPr>
              <a:t>, with</a:t>
            </a:r>
            <a:r>
              <a:rPr lang="en-US" i="1" dirty="0" smtClean="0">
                <a:ea typeface="ＭＳ Ｐゴシック" pitchFamily="-84" charset="-128"/>
              </a:rPr>
              <a:t> j </a:t>
            </a:r>
            <a:r>
              <a:rPr lang="en-US" dirty="0" smtClean="0">
                <a:ea typeface="ＭＳ Ｐゴシック" pitchFamily="-84" charset="-128"/>
              </a:rPr>
              <a:t>&lt; </a:t>
            </a:r>
            <a:r>
              <a:rPr lang="en-US" i="1" dirty="0" err="1" smtClean="0">
                <a:ea typeface="ＭＳ Ｐゴシック" pitchFamily="-84" charset="-128"/>
              </a:rPr>
              <a:t>i</a:t>
            </a:r>
            <a:endParaRPr lang="en-US" i="1" dirty="0" smtClean="0">
              <a:ea typeface="ＭＳ Ｐゴシック" pitchFamily="-84" charset="-128"/>
            </a:endParaRPr>
          </a:p>
          <a:p>
            <a:endParaRPr lang="en-US" dirty="0" smtClean="0">
              <a:ea typeface="ＭＳ Ｐゴシック" pitchFamily="-84" charset="-128"/>
            </a:endParaRPr>
          </a:p>
          <a:p>
            <a:r>
              <a:rPr lang="en-US" dirty="0" smtClean="0">
                <a:ea typeface="ＭＳ Ｐゴシック" pitchFamily="-84" charset="-128"/>
              </a:rPr>
              <a:t>That is:</a:t>
            </a:r>
          </a:p>
          <a:p>
            <a:pPr lvl="1"/>
            <a:r>
              <a:rPr lang="en-US" dirty="0" smtClean="0">
                <a:ea typeface="ＭＳ Ｐゴシック" pitchFamily="-84" charset="-128"/>
              </a:rPr>
              <a:t>If P</a:t>
            </a:r>
            <a:r>
              <a:rPr lang="en-US" baseline="-25000" dirty="0" smtClean="0">
                <a:ea typeface="ＭＳ Ｐゴシック" pitchFamily="-84" charset="-128"/>
              </a:rPr>
              <a:t>i</a:t>
            </a:r>
            <a:r>
              <a:rPr lang="en-US" dirty="0" smtClean="0">
                <a:ea typeface="ＭＳ Ｐゴシック" pitchFamily="-84" charset="-128"/>
              </a:rPr>
              <a:t> resource needs are not immediately available, then </a:t>
            </a:r>
            <a:r>
              <a:rPr lang="en-US" i="1" dirty="0" smtClean="0">
                <a:ea typeface="ＭＳ Ｐゴシック" pitchFamily="-84" charset="-128"/>
              </a:rPr>
              <a:t>P</a:t>
            </a:r>
            <a:r>
              <a:rPr lang="en-US" i="1" baseline="-25000" dirty="0" smtClean="0">
                <a:ea typeface="ＭＳ Ｐゴシック" pitchFamily="-84" charset="-128"/>
              </a:rPr>
              <a:t>i</a:t>
            </a:r>
            <a:r>
              <a:rPr lang="en-US" dirty="0" smtClean="0">
                <a:ea typeface="ＭＳ Ｐゴシック" pitchFamily="-84" charset="-128"/>
              </a:rPr>
              <a:t> can wait until all </a:t>
            </a:r>
            <a:r>
              <a:rPr lang="en-US" i="1" dirty="0" err="1" smtClean="0">
                <a:ea typeface="ＭＳ Ｐゴシック" pitchFamily="-84" charset="-128"/>
              </a:rPr>
              <a:t>P</a:t>
            </a:r>
            <a:r>
              <a:rPr lang="en-US" i="1" baseline="-25000" dirty="0" err="1" smtClean="0">
                <a:ea typeface="ＭＳ Ｐゴシック" pitchFamily="-84" charset="-128"/>
              </a:rPr>
              <a:t>j</a:t>
            </a:r>
            <a:r>
              <a:rPr lang="en-US" i="1" dirty="0" smtClean="0">
                <a:ea typeface="ＭＳ Ｐゴシック" pitchFamily="-84" charset="-128"/>
              </a:rPr>
              <a:t> </a:t>
            </a:r>
            <a:r>
              <a:rPr lang="en-US" dirty="0" smtClean="0">
                <a:ea typeface="ＭＳ Ｐゴシック" pitchFamily="-84" charset="-128"/>
              </a:rPr>
              <a:t>have finished</a:t>
            </a:r>
          </a:p>
          <a:p>
            <a:pPr lvl="1"/>
            <a:r>
              <a:rPr lang="en-US" dirty="0" smtClean="0">
                <a:ea typeface="ＭＳ Ｐゴシック" pitchFamily="-84" charset="-128"/>
              </a:rPr>
              <a:t>When </a:t>
            </a:r>
            <a:r>
              <a:rPr lang="en-US" i="1" dirty="0" err="1" smtClean="0">
                <a:ea typeface="ＭＳ Ｐゴシック" pitchFamily="-84" charset="-128"/>
              </a:rPr>
              <a:t>P</a:t>
            </a:r>
            <a:r>
              <a:rPr lang="en-US" i="1" baseline="-25000" dirty="0" err="1" smtClean="0">
                <a:ea typeface="ＭＳ Ｐゴシック" pitchFamily="-84" charset="-128"/>
              </a:rPr>
              <a:t>j</a:t>
            </a:r>
            <a:r>
              <a:rPr lang="en-US" dirty="0" smtClean="0">
                <a:ea typeface="ＭＳ Ｐゴシック" pitchFamily="-84" charset="-128"/>
              </a:rPr>
              <a:t> is finished, </a:t>
            </a:r>
            <a:r>
              <a:rPr lang="en-US" i="1" dirty="0" smtClean="0">
                <a:ea typeface="ＭＳ Ｐゴシック" pitchFamily="-84" charset="-128"/>
              </a:rPr>
              <a:t>P</a:t>
            </a:r>
            <a:r>
              <a:rPr lang="en-US" i="1" baseline="-25000" dirty="0" smtClean="0">
                <a:ea typeface="ＭＳ Ｐゴシック" pitchFamily="-84" charset="-128"/>
              </a:rPr>
              <a:t>i</a:t>
            </a:r>
            <a:r>
              <a:rPr lang="en-US" dirty="0" smtClean="0">
                <a:ea typeface="ＭＳ Ｐゴシック" pitchFamily="-84" charset="-128"/>
              </a:rPr>
              <a:t> can obtain needed resources, execute, return allocated resources, and terminate</a:t>
            </a:r>
          </a:p>
          <a:p>
            <a:pPr lvl="1"/>
            <a:r>
              <a:rPr lang="en-US" dirty="0" smtClean="0">
                <a:ea typeface="ＭＳ Ｐゴシック" pitchFamily="-84" charset="-128"/>
              </a:rPr>
              <a:t>When </a:t>
            </a:r>
            <a:r>
              <a:rPr lang="en-US" i="1" dirty="0" smtClean="0">
                <a:ea typeface="ＭＳ Ｐゴシック" pitchFamily="-84" charset="-128"/>
              </a:rPr>
              <a:t>P</a:t>
            </a:r>
            <a:r>
              <a:rPr lang="en-US" i="1" baseline="-25000" dirty="0" smtClean="0">
                <a:ea typeface="ＭＳ Ｐゴシック" pitchFamily="-84" charset="-128"/>
              </a:rPr>
              <a:t>i</a:t>
            </a:r>
            <a:r>
              <a:rPr lang="en-US" dirty="0" smtClean="0">
                <a:ea typeface="ＭＳ Ｐゴシック" pitchFamily="-84" charset="-128"/>
              </a:rPr>
              <a:t> terminates, </a:t>
            </a:r>
            <a:r>
              <a:rPr lang="en-US" i="1" dirty="0" smtClean="0">
                <a:ea typeface="ＭＳ Ｐゴシック" pitchFamily="-84" charset="-128"/>
              </a:rPr>
              <a:t>P</a:t>
            </a:r>
            <a:r>
              <a:rPr lang="en-US" i="1" baseline="-25000" dirty="0" smtClean="0">
                <a:ea typeface="ＭＳ Ｐゴシック" pitchFamily="-84" charset="-128"/>
              </a:rPr>
              <a:t>i </a:t>
            </a:r>
            <a:r>
              <a:rPr lang="en-US" baseline="-25000" dirty="0" smtClean="0">
                <a:ea typeface="ＭＳ Ｐゴシック" pitchFamily="-84" charset="-128"/>
              </a:rPr>
              <a:t>+1</a:t>
            </a:r>
            <a:r>
              <a:rPr lang="en-US" dirty="0" smtClean="0">
                <a:ea typeface="ＭＳ Ｐゴシック" pitchFamily="-84" charset="-128"/>
              </a:rPr>
              <a:t> can obtain its needed resources, and so on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2"/>
          <p:cNvSpPr>
            <a:spLocks noGrp="1" noChangeArrowheads="1"/>
          </p:cNvSpPr>
          <p:nvPr>
            <p:ph type="title"/>
          </p:nvPr>
        </p:nvSpPr>
        <p:spPr>
          <a:xfrm>
            <a:off x="806450" y="277813"/>
            <a:ext cx="7880350" cy="576262"/>
          </a:xfrm>
        </p:spPr>
        <p:txBody>
          <a:bodyPr/>
          <a:lstStyle/>
          <a:p>
            <a:pPr eaLnBrk="1" hangingPunct="1"/>
            <a:r>
              <a:rPr lang="en-US" smtClean="0">
                <a:ea typeface="ＭＳ Ｐゴシック" pitchFamily="-84" charset="-128"/>
              </a:rPr>
              <a:t>Chapter 7:  Deadlocks</a:t>
            </a:r>
          </a:p>
        </p:txBody>
      </p:sp>
      <p:sp>
        <p:nvSpPr>
          <p:cNvPr id="717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SzPct val="85000"/>
            </a:pPr>
            <a:r>
              <a:rPr lang="en-US" smtClean="0">
                <a:ea typeface="ＭＳ Ｐゴシック" pitchFamily="-84" charset="-128"/>
              </a:rPr>
              <a:t>System Model</a:t>
            </a:r>
          </a:p>
          <a:p>
            <a:pPr>
              <a:buSzPct val="85000"/>
            </a:pPr>
            <a:r>
              <a:rPr lang="en-US" smtClean="0">
                <a:ea typeface="ＭＳ Ｐゴシック" pitchFamily="-84" charset="-128"/>
              </a:rPr>
              <a:t>Deadlock Characterization</a:t>
            </a:r>
          </a:p>
          <a:p>
            <a:pPr>
              <a:buSzPct val="85000"/>
            </a:pPr>
            <a:r>
              <a:rPr lang="en-US" smtClean="0">
                <a:ea typeface="ＭＳ Ｐゴシック" pitchFamily="-84" charset="-128"/>
              </a:rPr>
              <a:t>Methods for Handling Deadlocks</a:t>
            </a:r>
          </a:p>
          <a:p>
            <a:r>
              <a:rPr lang="en-US" smtClean="0">
                <a:ea typeface="ＭＳ Ｐゴシック" pitchFamily="-84" charset="-128"/>
              </a:rPr>
              <a:t>Deadlock Prevention</a:t>
            </a:r>
          </a:p>
          <a:p>
            <a:pPr>
              <a:buSzPct val="85000"/>
            </a:pPr>
            <a:r>
              <a:rPr lang="en-US" smtClean="0">
                <a:ea typeface="ＭＳ Ｐゴシック" pitchFamily="-84" charset="-128"/>
              </a:rPr>
              <a:t>Deadlock Avoidance</a:t>
            </a:r>
          </a:p>
          <a:p>
            <a:pPr>
              <a:buSzPct val="85000"/>
            </a:pPr>
            <a:r>
              <a:rPr lang="en-US" smtClean="0">
                <a:ea typeface="ＭＳ Ｐゴシック" pitchFamily="-84" charset="-128"/>
              </a:rPr>
              <a:t>Deadlock Detection </a:t>
            </a:r>
          </a:p>
          <a:p>
            <a:pPr>
              <a:buSzPct val="85000"/>
            </a:pPr>
            <a:r>
              <a:rPr lang="en-US" smtClean="0">
                <a:ea typeface="ＭＳ Ｐゴシック" pitchFamily="-84" charset="-128"/>
              </a:rPr>
              <a:t>Recovery from Deadlock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-84" charset="-128"/>
              </a:rPr>
              <a:t>Basic Facts</a:t>
            </a:r>
          </a:p>
        </p:txBody>
      </p:sp>
      <p:sp>
        <p:nvSpPr>
          <p:cNvPr id="440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088" y="1411288"/>
            <a:ext cx="7459662" cy="4414837"/>
          </a:xfrm>
        </p:spPr>
        <p:txBody>
          <a:bodyPr/>
          <a:lstStyle/>
          <a:p>
            <a:r>
              <a:rPr lang="en-US" smtClean="0">
                <a:ea typeface="ＭＳ Ｐゴシック" pitchFamily="-84" charset="-128"/>
              </a:rPr>
              <a:t>If a system is in safe state </a:t>
            </a:r>
            <a:r>
              <a:rPr lang="en-US" smtClean="0">
                <a:ea typeface="ＭＳ Ｐゴシック" pitchFamily="-84" charset="-128"/>
                <a:sym typeface="Symbol" pitchFamily="18" charset="2"/>
              </a:rPr>
              <a:t> no deadlocks</a:t>
            </a:r>
            <a:br>
              <a:rPr lang="en-US" smtClean="0">
                <a:ea typeface="ＭＳ Ｐゴシック" pitchFamily="-84" charset="-128"/>
                <a:sym typeface="Symbol" pitchFamily="18" charset="2"/>
              </a:rPr>
            </a:br>
            <a:endParaRPr lang="en-US" smtClean="0">
              <a:ea typeface="ＭＳ Ｐゴシック" pitchFamily="-84" charset="-128"/>
              <a:sym typeface="Symbol" pitchFamily="18" charset="2"/>
            </a:endParaRPr>
          </a:p>
          <a:p>
            <a:r>
              <a:rPr lang="en-US" smtClean="0">
                <a:ea typeface="ＭＳ Ｐゴシック" pitchFamily="-84" charset="-128"/>
                <a:sym typeface="Symbol" pitchFamily="18" charset="2"/>
              </a:rPr>
              <a:t>If a system is in unsafe state  possibility of deadlock</a:t>
            </a:r>
            <a:br>
              <a:rPr lang="en-US" smtClean="0">
                <a:ea typeface="ＭＳ Ｐゴシック" pitchFamily="-84" charset="-128"/>
                <a:sym typeface="Symbol" pitchFamily="18" charset="2"/>
              </a:rPr>
            </a:br>
            <a:endParaRPr lang="en-US" smtClean="0">
              <a:ea typeface="ＭＳ Ｐゴシック" pitchFamily="-84" charset="-128"/>
              <a:sym typeface="Symbol" pitchFamily="18" charset="2"/>
            </a:endParaRPr>
          </a:p>
          <a:p>
            <a:r>
              <a:rPr lang="en-US" smtClean="0">
                <a:ea typeface="ＭＳ Ｐゴシック" pitchFamily="-84" charset="-128"/>
                <a:sym typeface="Symbol" pitchFamily="18" charset="2"/>
              </a:rPr>
              <a:t>Avoidance  ensure that a system will never enter an unsafe state.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>
            <a:spLocks noGrp="1" noChangeArrowheads="1"/>
          </p:cNvSpPr>
          <p:nvPr>
            <p:ph type="title"/>
          </p:nvPr>
        </p:nvSpPr>
        <p:spPr>
          <a:xfrm>
            <a:off x="846138" y="277813"/>
            <a:ext cx="7840662" cy="576262"/>
          </a:xfrm>
        </p:spPr>
        <p:txBody>
          <a:bodyPr/>
          <a:lstStyle/>
          <a:p>
            <a:pPr eaLnBrk="1" hangingPunct="1"/>
            <a:r>
              <a:rPr lang="en-US" smtClean="0">
                <a:ea typeface="ＭＳ Ｐゴシック" pitchFamily="-84" charset="-128"/>
              </a:rPr>
              <a:t>Safe, Unsafe, Deadlock State </a:t>
            </a:r>
          </a:p>
        </p:txBody>
      </p:sp>
      <p:pic>
        <p:nvPicPr>
          <p:cNvPr id="46082" name="Picture 4"/>
          <p:cNvPicPr>
            <a:picLocks noChangeAspect="1" noChangeArrowheads="1"/>
          </p:cNvPicPr>
          <p:nvPr/>
        </p:nvPicPr>
        <p:blipFill>
          <a:blip r:embed="rId3"/>
          <a:srcRect l="13437" t="1572" r="13683" b="2194"/>
          <a:stretch>
            <a:fillRect/>
          </a:stretch>
        </p:blipFill>
        <p:spPr bwMode="auto">
          <a:xfrm>
            <a:off x="2282825" y="1716088"/>
            <a:ext cx="4391025" cy="4348162"/>
          </a:xfrm>
          <a:prstGeom prst="rect">
            <a:avLst/>
          </a:prstGeom>
          <a:noFill/>
          <a:ln w="38100" cmpd="dbl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/>
          <p:cNvSpPr>
            <a:spLocks noGrp="1" noChangeArrowheads="1"/>
          </p:cNvSpPr>
          <p:nvPr>
            <p:ph type="title"/>
          </p:nvPr>
        </p:nvSpPr>
        <p:spPr>
          <a:xfrm>
            <a:off x="1041400" y="277813"/>
            <a:ext cx="7645400" cy="576262"/>
          </a:xfrm>
        </p:spPr>
        <p:txBody>
          <a:bodyPr/>
          <a:lstStyle/>
          <a:p>
            <a:pPr eaLnBrk="1" hangingPunct="1"/>
            <a:r>
              <a:rPr lang="en-US" smtClean="0">
                <a:ea typeface="ＭＳ Ｐゴシック" pitchFamily="-84" charset="-128"/>
              </a:rPr>
              <a:t>Avoidance algorithms</a:t>
            </a:r>
          </a:p>
        </p:txBody>
      </p:sp>
      <p:sp>
        <p:nvSpPr>
          <p:cNvPr id="481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088" y="1439863"/>
            <a:ext cx="6659562" cy="4483100"/>
          </a:xfrm>
        </p:spPr>
        <p:txBody>
          <a:bodyPr/>
          <a:lstStyle/>
          <a:p>
            <a:r>
              <a:rPr lang="en-US" smtClean="0">
                <a:ea typeface="ＭＳ Ｐゴシック" pitchFamily="-84" charset="-128"/>
              </a:rPr>
              <a:t>Single instance of a resource type</a:t>
            </a:r>
          </a:p>
          <a:p>
            <a:pPr lvl="1"/>
            <a:r>
              <a:rPr lang="en-US" smtClean="0">
                <a:ea typeface="ＭＳ Ｐゴシック" pitchFamily="-84" charset="-128"/>
              </a:rPr>
              <a:t>Use a resource-allocation graph</a:t>
            </a:r>
          </a:p>
          <a:p>
            <a:endParaRPr lang="en-US" smtClean="0">
              <a:ea typeface="ＭＳ Ｐゴシック" pitchFamily="-84" charset="-128"/>
            </a:endParaRPr>
          </a:p>
          <a:p>
            <a:r>
              <a:rPr lang="en-US" smtClean="0">
                <a:ea typeface="ＭＳ Ｐゴシック" pitchFamily="-84" charset="-128"/>
              </a:rPr>
              <a:t>Multiple instances of a resource type</a:t>
            </a:r>
          </a:p>
          <a:p>
            <a:pPr lvl="1"/>
            <a:r>
              <a:rPr lang="en-US" smtClean="0">
                <a:ea typeface="ＭＳ Ｐゴシック" pitchFamily="-84" charset="-128"/>
              </a:rPr>
              <a:t> Use the banker</a:t>
            </a:r>
            <a:r>
              <a:rPr lang="ja-JP" altLang="en-US" smtClean="0">
                <a:ea typeface="ＭＳ Ｐゴシック" pitchFamily="-84" charset="-128"/>
              </a:rPr>
              <a:t>’</a:t>
            </a:r>
            <a:r>
              <a:rPr lang="en-US" altLang="ja-JP" smtClean="0">
                <a:ea typeface="ＭＳ Ｐゴシック" pitchFamily="-84" charset="-128"/>
              </a:rPr>
              <a:t>s algorithm</a:t>
            </a:r>
            <a:endParaRPr lang="en-US" smtClean="0">
              <a:ea typeface="ＭＳ Ｐゴシック" pitchFamily="-8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2"/>
          <p:cNvSpPr>
            <a:spLocks noGrp="1" noChangeArrowheads="1"/>
          </p:cNvSpPr>
          <p:nvPr>
            <p:ph type="title"/>
          </p:nvPr>
        </p:nvSpPr>
        <p:spPr>
          <a:xfrm>
            <a:off x="855663" y="277813"/>
            <a:ext cx="7831137" cy="576262"/>
          </a:xfrm>
        </p:spPr>
        <p:txBody>
          <a:bodyPr/>
          <a:lstStyle/>
          <a:p>
            <a:pPr eaLnBrk="1" hangingPunct="1"/>
            <a:r>
              <a:rPr lang="en-US" smtClean="0">
                <a:ea typeface="ＭＳ Ｐゴシック" pitchFamily="-84" charset="-128"/>
              </a:rPr>
              <a:t>Resource-Allocation Graph Scheme</a:t>
            </a:r>
          </a:p>
        </p:txBody>
      </p:sp>
      <p:sp>
        <p:nvSpPr>
          <p:cNvPr id="501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088" y="1439863"/>
            <a:ext cx="7515225" cy="4483100"/>
          </a:xfrm>
        </p:spPr>
        <p:txBody>
          <a:bodyPr/>
          <a:lstStyle/>
          <a:p>
            <a:r>
              <a:rPr lang="en-US" b="1" smtClean="0">
                <a:solidFill>
                  <a:srgbClr val="3366FF"/>
                </a:solidFill>
                <a:ea typeface="ＭＳ Ｐゴシック" pitchFamily="-84" charset="-128"/>
              </a:rPr>
              <a:t>Claim edge</a:t>
            </a:r>
            <a:r>
              <a:rPr lang="en-US" smtClean="0">
                <a:solidFill>
                  <a:srgbClr val="3366FF"/>
                </a:solidFill>
                <a:ea typeface="ＭＳ Ｐゴシック" pitchFamily="-84" charset="-128"/>
              </a:rPr>
              <a:t> </a:t>
            </a:r>
            <a:r>
              <a:rPr lang="en-US" i="1" smtClean="0">
                <a:ea typeface="ＭＳ Ｐゴシック" pitchFamily="-84" charset="-128"/>
              </a:rPr>
              <a:t>P</a:t>
            </a:r>
            <a:r>
              <a:rPr lang="en-US" i="1" baseline="-25000" smtClean="0">
                <a:ea typeface="ＭＳ Ｐゴシック" pitchFamily="-84" charset="-128"/>
              </a:rPr>
              <a:t>i</a:t>
            </a:r>
            <a:r>
              <a:rPr lang="en-US" smtClean="0">
                <a:ea typeface="ＭＳ Ｐゴシック" pitchFamily="-84" charset="-128"/>
              </a:rPr>
              <a:t> </a:t>
            </a:r>
            <a:r>
              <a:rPr lang="en-US" smtClean="0">
                <a:ea typeface="ＭＳ Ｐゴシック" pitchFamily="-84" charset="-128"/>
                <a:sym typeface="Symbol" pitchFamily="18" charset="2"/>
              </a:rPr>
              <a:t> </a:t>
            </a:r>
            <a:r>
              <a:rPr lang="en-US" i="1" smtClean="0">
                <a:ea typeface="ＭＳ Ｐゴシック" pitchFamily="-84" charset="-128"/>
                <a:sym typeface="Symbol" pitchFamily="18" charset="2"/>
              </a:rPr>
              <a:t>R</a:t>
            </a:r>
            <a:r>
              <a:rPr lang="en-US" i="1" baseline="-25000" smtClean="0">
                <a:ea typeface="ＭＳ Ｐゴシック" pitchFamily="-84" charset="-128"/>
                <a:sym typeface="Symbol" pitchFamily="18" charset="2"/>
              </a:rPr>
              <a:t>j</a:t>
            </a:r>
            <a:r>
              <a:rPr lang="en-US" smtClean="0">
                <a:ea typeface="ＭＳ Ｐゴシック" pitchFamily="-84" charset="-128"/>
                <a:sym typeface="Symbol" pitchFamily="18" charset="2"/>
              </a:rPr>
              <a:t> indicated that process </a:t>
            </a:r>
            <a:r>
              <a:rPr lang="en-US" i="1" smtClean="0">
                <a:ea typeface="ＭＳ Ｐゴシック" pitchFamily="-84" charset="-128"/>
                <a:sym typeface="Symbol" pitchFamily="18" charset="2"/>
              </a:rPr>
              <a:t>P</a:t>
            </a:r>
            <a:r>
              <a:rPr lang="en-US" i="1" baseline="-25000" smtClean="0">
                <a:ea typeface="ＭＳ Ｐゴシック" pitchFamily="-84" charset="-128"/>
                <a:sym typeface="Symbol" pitchFamily="18" charset="2"/>
              </a:rPr>
              <a:t>j</a:t>
            </a:r>
            <a:r>
              <a:rPr lang="en-US" smtClean="0">
                <a:ea typeface="ＭＳ Ｐゴシック" pitchFamily="-84" charset="-128"/>
                <a:sym typeface="Symbol" pitchFamily="18" charset="2"/>
              </a:rPr>
              <a:t> may request resource </a:t>
            </a:r>
            <a:r>
              <a:rPr lang="en-US" i="1" smtClean="0">
                <a:ea typeface="ＭＳ Ｐゴシック" pitchFamily="-84" charset="-128"/>
                <a:sym typeface="Symbol" pitchFamily="18" charset="2"/>
              </a:rPr>
              <a:t>R</a:t>
            </a:r>
            <a:r>
              <a:rPr lang="en-US" i="1" baseline="-25000" smtClean="0">
                <a:ea typeface="ＭＳ Ｐゴシック" pitchFamily="-84" charset="-128"/>
                <a:sym typeface="Symbol" pitchFamily="18" charset="2"/>
              </a:rPr>
              <a:t>j</a:t>
            </a:r>
            <a:r>
              <a:rPr lang="en-US" smtClean="0">
                <a:ea typeface="ＭＳ Ｐゴシック" pitchFamily="-84" charset="-128"/>
                <a:sym typeface="Symbol" pitchFamily="18" charset="2"/>
              </a:rPr>
              <a:t>; represented by a dashed line</a:t>
            </a:r>
            <a:br>
              <a:rPr lang="en-US" smtClean="0">
                <a:ea typeface="ＭＳ Ｐゴシック" pitchFamily="-84" charset="-128"/>
                <a:sym typeface="Symbol" pitchFamily="18" charset="2"/>
              </a:rPr>
            </a:br>
            <a:endParaRPr lang="en-US" smtClean="0">
              <a:ea typeface="ＭＳ Ｐゴシック" pitchFamily="-84" charset="-128"/>
              <a:sym typeface="Symbol" pitchFamily="18" charset="2"/>
            </a:endParaRPr>
          </a:p>
          <a:p>
            <a:r>
              <a:rPr lang="en-US" smtClean="0">
                <a:ea typeface="ＭＳ Ｐゴシック" pitchFamily="-84" charset="-128"/>
                <a:sym typeface="Symbol" pitchFamily="18" charset="2"/>
              </a:rPr>
              <a:t>Claim edge converts to request edge when a process requests a resource</a:t>
            </a:r>
            <a:br>
              <a:rPr lang="en-US" smtClean="0">
                <a:ea typeface="ＭＳ Ｐゴシック" pitchFamily="-84" charset="-128"/>
                <a:sym typeface="Symbol" pitchFamily="18" charset="2"/>
              </a:rPr>
            </a:br>
            <a:endParaRPr lang="en-US" smtClean="0">
              <a:ea typeface="ＭＳ Ｐゴシック" pitchFamily="-84" charset="-128"/>
              <a:sym typeface="Symbol" pitchFamily="18" charset="2"/>
            </a:endParaRPr>
          </a:p>
          <a:p>
            <a:r>
              <a:rPr lang="en-US" smtClean="0">
                <a:ea typeface="ＭＳ Ｐゴシック" pitchFamily="-84" charset="-128"/>
                <a:sym typeface="Symbol" pitchFamily="18" charset="2"/>
              </a:rPr>
              <a:t>Request edge converted to an assignment edge when the  resource is allocated to the process</a:t>
            </a:r>
          </a:p>
          <a:p>
            <a:pPr>
              <a:buFont typeface="Monotype Sorts" pitchFamily="-84" charset="2"/>
              <a:buNone/>
            </a:pPr>
            <a:endParaRPr lang="en-US" smtClean="0">
              <a:ea typeface="ＭＳ Ｐゴシック" pitchFamily="-84" charset="-128"/>
              <a:sym typeface="Symbol" pitchFamily="18" charset="2"/>
            </a:endParaRPr>
          </a:p>
          <a:p>
            <a:r>
              <a:rPr lang="en-US" smtClean="0">
                <a:ea typeface="ＭＳ Ｐゴシック" pitchFamily="-84" charset="-128"/>
                <a:sym typeface="Symbol" pitchFamily="18" charset="2"/>
              </a:rPr>
              <a:t>When a resource is released by a process, assignment edge reconverts to a claim edge</a:t>
            </a:r>
            <a:br>
              <a:rPr lang="en-US" smtClean="0">
                <a:ea typeface="ＭＳ Ｐゴシック" pitchFamily="-84" charset="-128"/>
                <a:sym typeface="Symbol" pitchFamily="18" charset="2"/>
              </a:rPr>
            </a:br>
            <a:endParaRPr lang="en-US" smtClean="0">
              <a:ea typeface="ＭＳ Ｐゴシック" pitchFamily="-84" charset="-128"/>
              <a:sym typeface="Symbol" pitchFamily="18" charset="2"/>
            </a:endParaRPr>
          </a:p>
          <a:p>
            <a:r>
              <a:rPr lang="en-US" smtClean="0">
                <a:ea typeface="ＭＳ Ｐゴシック" pitchFamily="-84" charset="-128"/>
                <a:sym typeface="Symbol" pitchFamily="18" charset="2"/>
              </a:rPr>
              <a:t>Resources must be claimed </a:t>
            </a:r>
            <a:r>
              <a:rPr lang="en-US" i="1" smtClean="0">
                <a:ea typeface="ＭＳ Ｐゴシック" pitchFamily="-84" charset="-128"/>
                <a:sym typeface="Symbol" pitchFamily="18" charset="2"/>
              </a:rPr>
              <a:t>a priori</a:t>
            </a:r>
            <a:r>
              <a:rPr lang="en-US" smtClean="0">
                <a:ea typeface="ＭＳ Ｐゴシック" pitchFamily="-84" charset="-128"/>
                <a:sym typeface="Symbol" pitchFamily="18" charset="2"/>
              </a:rPr>
              <a:t> in the system</a:t>
            </a:r>
            <a:endParaRPr lang="en-US" smtClean="0">
              <a:ea typeface="ＭＳ Ｐゴシック" pitchFamily="-8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/>
          <p:cNvSpPr>
            <a:spLocks noGrp="1" noChangeArrowheads="1"/>
          </p:cNvSpPr>
          <p:nvPr>
            <p:ph type="title"/>
          </p:nvPr>
        </p:nvSpPr>
        <p:spPr>
          <a:xfrm>
            <a:off x="741363" y="404813"/>
            <a:ext cx="8224837" cy="457200"/>
          </a:xfrm>
        </p:spPr>
        <p:txBody>
          <a:bodyPr/>
          <a:lstStyle/>
          <a:p>
            <a:pPr eaLnBrk="1" hangingPunct="1"/>
            <a:r>
              <a:rPr lang="en-US" smtClean="0">
                <a:ea typeface="ＭＳ Ｐゴシック" pitchFamily="-84" charset="-128"/>
              </a:rPr>
              <a:t>Resource-Allocation Graph</a:t>
            </a:r>
          </a:p>
        </p:txBody>
      </p:sp>
      <p:pic>
        <p:nvPicPr>
          <p:cNvPr id="52226" name="Picture 4" descr="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00338" y="1725613"/>
            <a:ext cx="3681412" cy="373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/>
          <p:cNvSpPr>
            <a:spLocks noGrp="1" noChangeArrowheads="1"/>
          </p:cNvSpPr>
          <p:nvPr>
            <p:ph type="title"/>
          </p:nvPr>
        </p:nvSpPr>
        <p:spPr>
          <a:xfrm>
            <a:off x="690563" y="401638"/>
            <a:ext cx="8243887" cy="457200"/>
          </a:xfrm>
        </p:spPr>
        <p:txBody>
          <a:bodyPr/>
          <a:lstStyle/>
          <a:p>
            <a:pPr eaLnBrk="1" hangingPunct="1"/>
            <a:r>
              <a:rPr lang="en-US" sz="2800" smtClean="0">
                <a:ea typeface="ＭＳ Ｐゴシック" pitchFamily="-84" charset="-128"/>
              </a:rPr>
              <a:t>Unsafe State In Resource-Allocation Graph</a:t>
            </a:r>
          </a:p>
        </p:txBody>
      </p:sp>
      <p:pic>
        <p:nvPicPr>
          <p:cNvPr id="54274" name="Picture 4" descr="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14613" y="1743075"/>
            <a:ext cx="3717925" cy="3768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ChangeArrowheads="1"/>
          </p:cNvSpPr>
          <p:nvPr>
            <p:ph type="title"/>
          </p:nvPr>
        </p:nvSpPr>
        <p:spPr>
          <a:xfrm>
            <a:off x="1030288" y="277813"/>
            <a:ext cx="7656512" cy="576262"/>
          </a:xfrm>
        </p:spPr>
        <p:txBody>
          <a:bodyPr/>
          <a:lstStyle/>
          <a:p>
            <a:pPr eaLnBrk="1" hangingPunct="1"/>
            <a:r>
              <a:rPr lang="en-US" smtClean="0">
                <a:ea typeface="ＭＳ Ｐゴシック" pitchFamily="-84" charset="-128"/>
              </a:rPr>
              <a:t>Resource-Allocation Graph Algorithm</a:t>
            </a:r>
          </a:p>
        </p:txBody>
      </p:sp>
      <p:sp>
        <p:nvSpPr>
          <p:cNvPr id="563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0" y="1392238"/>
            <a:ext cx="7675563" cy="4303712"/>
          </a:xfrm>
        </p:spPr>
        <p:txBody>
          <a:bodyPr/>
          <a:lstStyle/>
          <a:p>
            <a:r>
              <a:rPr lang="en-US" smtClean="0">
                <a:ea typeface="ＭＳ Ｐゴシック" pitchFamily="-84" charset="-128"/>
              </a:rPr>
              <a:t>Suppose that process</a:t>
            </a:r>
            <a:r>
              <a:rPr lang="en-US" i="1" smtClean="0">
                <a:ea typeface="ＭＳ Ｐゴシック" pitchFamily="-84" charset="-128"/>
              </a:rPr>
              <a:t> P</a:t>
            </a:r>
            <a:r>
              <a:rPr lang="en-US" i="1" baseline="-25000" smtClean="0">
                <a:ea typeface="ＭＳ Ｐゴシック" pitchFamily="-84" charset="-128"/>
              </a:rPr>
              <a:t>i</a:t>
            </a:r>
            <a:r>
              <a:rPr lang="en-US" smtClean="0">
                <a:ea typeface="ＭＳ Ｐゴシック" pitchFamily="-84" charset="-128"/>
              </a:rPr>
              <a:t> requests a resource </a:t>
            </a:r>
            <a:r>
              <a:rPr lang="en-US" i="1" smtClean="0">
                <a:ea typeface="ＭＳ Ｐゴシック" pitchFamily="-84" charset="-128"/>
                <a:sym typeface="Symbol" pitchFamily="18" charset="2"/>
              </a:rPr>
              <a:t>R</a:t>
            </a:r>
            <a:r>
              <a:rPr lang="en-US" i="1" baseline="-25000" smtClean="0">
                <a:ea typeface="ＭＳ Ｐゴシック" pitchFamily="-84" charset="-128"/>
                <a:sym typeface="Symbol" pitchFamily="18" charset="2"/>
              </a:rPr>
              <a:t>j</a:t>
            </a:r>
          </a:p>
          <a:p>
            <a:endParaRPr lang="en-US" i="1" baseline="-25000" smtClean="0">
              <a:ea typeface="ＭＳ Ｐゴシック" pitchFamily="-84" charset="-128"/>
              <a:sym typeface="Symbol" pitchFamily="18" charset="2"/>
            </a:endParaRPr>
          </a:p>
          <a:p>
            <a:r>
              <a:rPr lang="en-US" smtClean="0">
                <a:ea typeface="ＭＳ Ｐゴシック" pitchFamily="-84" charset="-128"/>
                <a:sym typeface="Symbol" pitchFamily="18" charset="2"/>
              </a:rPr>
              <a:t>The request can be granted only if converting the request edge to an assignment edge does not result in the formation of a cycle in the resource allocation graph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77813"/>
            <a:ext cx="7772400" cy="576262"/>
          </a:xfrm>
        </p:spPr>
        <p:txBody>
          <a:bodyPr/>
          <a:lstStyle/>
          <a:p>
            <a:pPr eaLnBrk="1" hangingPunct="1"/>
            <a:r>
              <a:rPr lang="en-US" smtClean="0">
                <a:ea typeface="ＭＳ Ｐゴシック" pitchFamily="-84" charset="-128"/>
              </a:rPr>
              <a:t>Banker</a:t>
            </a:r>
            <a:r>
              <a:rPr lang="en-US" altLang="en-US" smtClean="0">
                <a:ea typeface="ＭＳ Ｐゴシック" pitchFamily="-84" charset="-128"/>
              </a:rPr>
              <a:t>’</a:t>
            </a:r>
            <a:r>
              <a:rPr lang="en-US" smtClean="0">
                <a:ea typeface="ＭＳ Ｐゴシック" pitchFamily="-84" charset="-128"/>
              </a:rPr>
              <a:t>s Algorithm</a:t>
            </a:r>
          </a:p>
        </p:txBody>
      </p:sp>
      <p:sp>
        <p:nvSpPr>
          <p:cNvPr id="583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088" y="1397000"/>
            <a:ext cx="7448550" cy="4441825"/>
          </a:xfrm>
        </p:spPr>
        <p:txBody>
          <a:bodyPr/>
          <a:lstStyle/>
          <a:p>
            <a:r>
              <a:rPr lang="en-US" smtClean="0">
                <a:ea typeface="ＭＳ Ｐゴシック" pitchFamily="-84" charset="-128"/>
              </a:rPr>
              <a:t>Multiple instances</a:t>
            </a:r>
            <a:br>
              <a:rPr lang="en-US" smtClean="0">
                <a:ea typeface="ＭＳ Ｐゴシック" pitchFamily="-84" charset="-128"/>
              </a:rPr>
            </a:br>
            <a:endParaRPr lang="en-US" smtClean="0">
              <a:ea typeface="ＭＳ Ｐゴシック" pitchFamily="-84" charset="-128"/>
            </a:endParaRPr>
          </a:p>
          <a:p>
            <a:r>
              <a:rPr lang="en-US" smtClean="0">
                <a:ea typeface="ＭＳ Ｐゴシック" pitchFamily="-84" charset="-128"/>
              </a:rPr>
              <a:t>Each process must a priori claim maximum use</a:t>
            </a:r>
            <a:br>
              <a:rPr lang="en-US" smtClean="0">
                <a:ea typeface="ＭＳ Ｐゴシック" pitchFamily="-84" charset="-128"/>
              </a:rPr>
            </a:br>
            <a:endParaRPr lang="en-US" smtClean="0">
              <a:ea typeface="ＭＳ Ｐゴシック" pitchFamily="-84" charset="-128"/>
            </a:endParaRPr>
          </a:p>
          <a:p>
            <a:r>
              <a:rPr lang="en-US" smtClean="0">
                <a:ea typeface="ＭＳ Ｐゴシック" pitchFamily="-84" charset="-128"/>
              </a:rPr>
              <a:t>When a process requests a resource it may have to wait  </a:t>
            </a:r>
            <a:br>
              <a:rPr lang="en-US" smtClean="0">
                <a:ea typeface="ＭＳ Ｐゴシック" pitchFamily="-84" charset="-128"/>
              </a:rPr>
            </a:br>
            <a:endParaRPr lang="en-US" smtClean="0">
              <a:ea typeface="ＭＳ Ｐゴシック" pitchFamily="-84" charset="-128"/>
            </a:endParaRPr>
          </a:p>
          <a:p>
            <a:r>
              <a:rPr lang="en-US" smtClean="0">
                <a:ea typeface="ＭＳ Ｐゴシック" pitchFamily="-84" charset="-128"/>
              </a:rPr>
              <a:t>When a process gets all its resources it must return them in a finite amount of time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2"/>
          <p:cNvSpPr>
            <a:spLocks noGrp="1" noChangeArrowheads="1"/>
          </p:cNvSpPr>
          <p:nvPr>
            <p:ph type="title"/>
          </p:nvPr>
        </p:nvSpPr>
        <p:spPr>
          <a:xfrm>
            <a:off x="1001713" y="422275"/>
            <a:ext cx="7586662" cy="431800"/>
          </a:xfrm>
        </p:spPr>
        <p:txBody>
          <a:bodyPr/>
          <a:lstStyle/>
          <a:p>
            <a:pPr eaLnBrk="1" hangingPunct="1"/>
            <a:r>
              <a:rPr lang="en-US" sz="2800" smtClean="0">
                <a:ea typeface="ＭＳ Ｐゴシック" pitchFamily="-84" charset="-128"/>
              </a:rPr>
              <a:t>Data Structures for the Banker</a:t>
            </a:r>
            <a:r>
              <a:rPr lang="ja-JP" altLang="en-US" sz="2800" smtClean="0">
                <a:ea typeface="ＭＳ Ｐゴシック" pitchFamily="-84" charset="-128"/>
              </a:rPr>
              <a:t>’</a:t>
            </a:r>
            <a:r>
              <a:rPr lang="en-US" altLang="ja-JP" sz="2800" smtClean="0">
                <a:ea typeface="ＭＳ Ｐゴシック" pitchFamily="-84" charset="-128"/>
              </a:rPr>
              <a:t>s Algorithm </a:t>
            </a:r>
            <a:endParaRPr lang="en-US" sz="2800" smtClean="0">
              <a:ea typeface="ＭＳ Ｐゴシック" pitchFamily="-84" charset="-128"/>
            </a:endParaRPr>
          </a:p>
        </p:txBody>
      </p:sp>
      <p:sp>
        <p:nvSpPr>
          <p:cNvPr id="604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92213" y="1843088"/>
            <a:ext cx="7370762" cy="4387850"/>
          </a:xfrm>
        </p:spPr>
        <p:txBody>
          <a:bodyPr/>
          <a:lstStyle/>
          <a:p>
            <a:r>
              <a:rPr lang="en-US" b="1" smtClean="0">
                <a:ea typeface="ＭＳ Ｐゴシック" pitchFamily="-84" charset="-128"/>
              </a:rPr>
              <a:t>Available</a:t>
            </a:r>
            <a:r>
              <a:rPr lang="en-US" i="1" smtClean="0">
                <a:ea typeface="ＭＳ Ｐゴシック" pitchFamily="-84" charset="-128"/>
              </a:rPr>
              <a:t>:</a:t>
            </a:r>
            <a:r>
              <a:rPr lang="en-US" smtClean="0">
                <a:ea typeface="ＭＳ Ｐゴシック" pitchFamily="-84" charset="-128"/>
              </a:rPr>
              <a:t>  Vector of length </a:t>
            </a:r>
            <a:r>
              <a:rPr lang="en-US" i="1" smtClean="0">
                <a:ea typeface="ＭＳ Ｐゴシック" pitchFamily="-84" charset="-128"/>
              </a:rPr>
              <a:t>m</a:t>
            </a:r>
            <a:r>
              <a:rPr lang="en-US" smtClean="0">
                <a:ea typeface="ＭＳ Ｐゴシック" pitchFamily="-84" charset="-128"/>
              </a:rPr>
              <a:t>. If available [</a:t>
            </a:r>
            <a:r>
              <a:rPr lang="en-US" i="1" smtClean="0">
                <a:ea typeface="ＭＳ Ｐゴシック" pitchFamily="-84" charset="-128"/>
              </a:rPr>
              <a:t>j</a:t>
            </a:r>
            <a:r>
              <a:rPr lang="en-US" smtClean="0">
                <a:ea typeface="ＭＳ Ｐゴシック" pitchFamily="-84" charset="-128"/>
              </a:rPr>
              <a:t>] = </a:t>
            </a:r>
            <a:r>
              <a:rPr lang="en-US" i="1" smtClean="0">
                <a:ea typeface="ＭＳ Ｐゴシック" pitchFamily="-84" charset="-128"/>
              </a:rPr>
              <a:t>k</a:t>
            </a:r>
            <a:r>
              <a:rPr lang="en-US" smtClean="0">
                <a:ea typeface="ＭＳ Ｐゴシック" pitchFamily="-84" charset="-128"/>
              </a:rPr>
              <a:t>, there are</a:t>
            </a:r>
            <a:r>
              <a:rPr lang="en-US" i="1" smtClean="0">
                <a:ea typeface="ＭＳ Ｐゴシック" pitchFamily="-84" charset="-128"/>
              </a:rPr>
              <a:t> k</a:t>
            </a:r>
            <a:r>
              <a:rPr lang="en-US" smtClean="0">
                <a:ea typeface="ＭＳ Ｐゴシック" pitchFamily="-84" charset="-128"/>
              </a:rPr>
              <a:t> instances of resource type </a:t>
            </a:r>
            <a:r>
              <a:rPr lang="en-US" i="1" smtClean="0">
                <a:ea typeface="ＭＳ Ｐゴシック" pitchFamily="-84" charset="-128"/>
              </a:rPr>
              <a:t>R</a:t>
            </a:r>
            <a:r>
              <a:rPr lang="en-US" i="1" baseline="-25000" smtClean="0">
                <a:ea typeface="ＭＳ Ｐゴシック" pitchFamily="-84" charset="-128"/>
              </a:rPr>
              <a:t>j</a:t>
            </a:r>
            <a:r>
              <a:rPr lang="en-US" baseline="-25000" smtClean="0">
                <a:ea typeface="ＭＳ Ｐゴシック" pitchFamily="-84" charset="-128"/>
              </a:rPr>
              <a:t>  </a:t>
            </a:r>
            <a:r>
              <a:rPr lang="en-US" smtClean="0">
                <a:ea typeface="ＭＳ Ｐゴシック" pitchFamily="-84" charset="-128"/>
              </a:rPr>
              <a:t>available</a:t>
            </a:r>
          </a:p>
          <a:p>
            <a:endParaRPr lang="en-US" sz="800" smtClean="0">
              <a:ea typeface="ＭＳ Ｐゴシック" pitchFamily="-84" charset="-128"/>
            </a:endParaRPr>
          </a:p>
          <a:p>
            <a:r>
              <a:rPr lang="en-US" b="1" smtClean="0">
                <a:solidFill>
                  <a:srgbClr val="000000"/>
                </a:solidFill>
                <a:ea typeface="ＭＳ Ｐゴシック" pitchFamily="-84" charset="-128"/>
              </a:rPr>
              <a:t>Max</a:t>
            </a:r>
            <a:r>
              <a:rPr lang="en-US" i="1" smtClean="0">
                <a:ea typeface="ＭＳ Ｐゴシック" pitchFamily="-84" charset="-128"/>
              </a:rPr>
              <a:t>: n x m</a:t>
            </a:r>
            <a:r>
              <a:rPr lang="en-US" smtClean="0">
                <a:ea typeface="ＭＳ Ｐゴシック" pitchFamily="-84" charset="-128"/>
              </a:rPr>
              <a:t> matrix.  If </a:t>
            </a:r>
            <a:r>
              <a:rPr lang="en-US" i="1" smtClean="0">
                <a:ea typeface="ＭＳ Ｐゴシック" pitchFamily="-84" charset="-128"/>
              </a:rPr>
              <a:t>Max </a:t>
            </a:r>
            <a:r>
              <a:rPr lang="en-US" smtClean="0">
                <a:ea typeface="ＭＳ Ｐゴシック" pitchFamily="-84" charset="-128"/>
              </a:rPr>
              <a:t>[</a:t>
            </a:r>
            <a:r>
              <a:rPr lang="en-US" i="1" smtClean="0">
                <a:ea typeface="ＭＳ Ｐゴシック" pitchFamily="-84" charset="-128"/>
              </a:rPr>
              <a:t>i,j</a:t>
            </a:r>
            <a:r>
              <a:rPr lang="en-US" smtClean="0">
                <a:ea typeface="ＭＳ Ｐゴシック" pitchFamily="-84" charset="-128"/>
              </a:rPr>
              <a:t>] = </a:t>
            </a:r>
            <a:r>
              <a:rPr lang="en-US" i="1" smtClean="0">
                <a:ea typeface="ＭＳ Ｐゴシック" pitchFamily="-84" charset="-128"/>
              </a:rPr>
              <a:t>k</a:t>
            </a:r>
            <a:r>
              <a:rPr lang="en-US" smtClean="0">
                <a:ea typeface="ＭＳ Ｐゴシック" pitchFamily="-84" charset="-128"/>
              </a:rPr>
              <a:t>, then process </a:t>
            </a:r>
            <a:r>
              <a:rPr lang="en-US" i="1" smtClean="0">
                <a:ea typeface="ＭＳ Ｐゴシック" pitchFamily="-84" charset="-128"/>
              </a:rPr>
              <a:t>P</a:t>
            </a:r>
            <a:r>
              <a:rPr lang="en-US" i="1" baseline="-25000" smtClean="0">
                <a:ea typeface="ＭＳ Ｐゴシック" pitchFamily="-84" charset="-128"/>
              </a:rPr>
              <a:t>i</a:t>
            </a:r>
            <a:r>
              <a:rPr lang="en-US" i="1" smtClean="0">
                <a:ea typeface="ＭＳ Ｐゴシック" pitchFamily="-84" charset="-128"/>
              </a:rPr>
              <a:t> </a:t>
            </a:r>
            <a:r>
              <a:rPr lang="en-US" smtClean="0">
                <a:ea typeface="ＭＳ Ｐゴシック" pitchFamily="-84" charset="-128"/>
              </a:rPr>
              <a:t>may request at most</a:t>
            </a:r>
            <a:r>
              <a:rPr lang="en-US" i="1" smtClean="0">
                <a:ea typeface="ＭＳ Ｐゴシック" pitchFamily="-84" charset="-128"/>
              </a:rPr>
              <a:t> k </a:t>
            </a:r>
            <a:r>
              <a:rPr lang="en-US" smtClean="0">
                <a:ea typeface="ＭＳ Ｐゴシック" pitchFamily="-84" charset="-128"/>
              </a:rPr>
              <a:t>instances of resource type </a:t>
            </a:r>
            <a:r>
              <a:rPr lang="en-US" i="1" smtClean="0">
                <a:ea typeface="ＭＳ Ｐゴシック" pitchFamily="-84" charset="-128"/>
              </a:rPr>
              <a:t>R</a:t>
            </a:r>
            <a:r>
              <a:rPr lang="en-US" i="1" baseline="-25000" smtClean="0">
                <a:ea typeface="ＭＳ Ｐゴシック" pitchFamily="-84" charset="-128"/>
              </a:rPr>
              <a:t>j</a:t>
            </a:r>
          </a:p>
          <a:p>
            <a:endParaRPr lang="en-US" sz="800" i="1" baseline="-25000" smtClean="0">
              <a:ea typeface="ＭＳ Ｐゴシック" pitchFamily="-84" charset="-128"/>
            </a:endParaRPr>
          </a:p>
          <a:p>
            <a:r>
              <a:rPr lang="en-US" b="1" smtClean="0">
                <a:solidFill>
                  <a:srgbClr val="000000"/>
                </a:solidFill>
                <a:ea typeface="ＭＳ Ｐゴシック" pitchFamily="-84" charset="-128"/>
              </a:rPr>
              <a:t>Allocation</a:t>
            </a:r>
            <a:r>
              <a:rPr lang="en-US" i="1" smtClean="0">
                <a:ea typeface="ＭＳ Ｐゴシック" pitchFamily="-84" charset="-128"/>
              </a:rPr>
              <a:t>:  n </a:t>
            </a:r>
            <a:r>
              <a:rPr lang="en-US" smtClean="0">
                <a:ea typeface="ＭＳ Ｐゴシック" pitchFamily="-84" charset="-128"/>
              </a:rPr>
              <a:t>x</a:t>
            </a:r>
            <a:r>
              <a:rPr lang="en-US" i="1" smtClean="0">
                <a:ea typeface="ＭＳ Ｐゴシック" pitchFamily="-84" charset="-128"/>
              </a:rPr>
              <a:t> m</a:t>
            </a:r>
            <a:r>
              <a:rPr lang="en-US" smtClean="0">
                <a:ea typeface="ＭＳ Ｐゴシック" pitchFamily="-84" charset="-128"/>
              </a:rPr>
              <a:t> matrix.  If Allocation[</a:t>
            </a:r>
            <a:r>
              <a:rPr lang="en-US" i="1" smtClean="0">
                <a:ea typeface="ＭＳ Ｐゴシック" pitchFamily="-84" charset="-128"/>
              </a:rPr>
              <a:t>i,j</a:t>
            </a:r>
            <a:r>
              <a:rPr lang="en-US" smtClean="0">
                <a:ea typeface="ＭＳ Ｐゴシック" pitchFamily="-84" charset="-128"/>
              </a:rPr>
              <a:t>] = </a:t>
            </a:r>
            <a:r>
              <a:rPr lang="en-US" i="1" smtClean="0">
                <a:ea typeface="ＭＳ Ｐゴシック" pitchFamily="-84" charset="-128"/>
              </a:rPr>
              <a:t>k</a:t>
            </a:r>
            <a:r>
              <a:rPr lang="en-US" smtClean="0">
                <a:ea typeface="ＭＳ Ｐゴシック" pitchFamily="-84" charset="-128"/>
              </a:rPr>
              <a:t> then</a:t>
            </a:r>
            <a:r>
              <a:rPr lang="en-US" i="1" smtClean="0">
                <a:ea typeface="ＭＳ Ｐゴシック" pitchFamily="-84" charset="-128"/>
              </a:rPr>
              <a:t> P</a:t>
            </a:r>
            <a:r>
              <a:rPr lang="en-US" i="1" baseline="-25000" smtClean="0">
                <a:ea typeface="ＭＳ Ｐゴシック" pitchFamily="-84" charset="-128"/>
              </a:rPr>
              <a:t>i</a:t>
            </a:r>
            <a:r>
              <a:rPr lang="en-US" smtClean="0">
                <a:ea typeface="ＭＳ Ｐゴシック" pitchFamily="-84" charset="-128"/>
              </a:rPr>
              <a:t> is currently allocated </a:t>
            </a:r>
            <a:r>
              <a:rPr lang="en-US" i="1" smtClean="0">
                <a:ea typeface="ＭＳ Ｐゴシック" pitchFamily="-84" charset="-128"/>
              </a:rPr>
              <a:t>k</a:t>
            </a:r>
            <a:r>
              <a:rPr lang="en-US" smtClean="0">
                <a:ea typeface="ＭＳ Ｐゴシック" pitchFamily="-84" charset="-128"/>
              </a:rPr>
              <a:t> instances of </a:t>
            </a:r>
            <a:r>
              <a:rPr lang="en-US" i="1" smtClean="0">
                <a:ea typeface="ＭＳ Ｐゴシック" pitchFamily="-84" charset="-128"/>
              </a:rPr>
              <a:t>R</a:t>
            </a:r>
            <a:r>
              <a:rPr lang="en-US" i="1" baseline="-25000" smtClean="0">
                <a:ea typeface="ＭＳ Ｐゴシック" pitchFamily="-84" charset="-128"/>
              </a:rPr>
              <a:t>j</a:t>
            </a:r>
          </a:p>
          <a:p>
            <a:endParaRPr lang="en-US" sz="800" i="1" baseline="-25000" smtClean="0">
              <a:ea typeface="ＭＳ Ｐゴシック" pitchFamily="-84" charset="-128"/>
            </a:endParaRPr>
          </a:p>
          <a:p>
            <a:r>
              <a:rPr lang="en-US" b="1" smtClean="0">
                <a:solidFill>
                  <a:srgbClr val="000000"/>
                </a:solidFill>
                <a:ea typeface="ＭＳ Ｐゴシック" pitchFamily="-84" charset="-128"/>
              </a:rPr>
              <a:t>Need</a:t>
            </a:r>
            <a:r>
              <a:rPr lang="en-US" i="1" smtClean="0">
                <a:ea typeface="ＭＳ Ｐゴシック" pitchFamily="-84" charset="-128"/>
              </a:rPr>
              <a:t>:  n </a:t>
            </a:r>
            <a:r>
              <a:rPr lang="en-US" smtClean="0">
                <a:ea typeface="ＭＳ Ｐゴシック" pitchFamily="-84" charset="-128"/>
              </a:rPr>
              <a:t>x</a:t>
            </a:r>
            <a:r>
              <a:rPr lang="en-US" i="1" smtClean="0">
                <a:ea typeface="ＭＳ Ｐゴシック" pitchFamily="-84" charset="-128"/>
              </a:rPr>
              <a:t> m</a:t>
            </a:r>
            <a:r>
              <a:rPr lang="en-US" smtClean="0">
                <a:ea typeface="ＭＳ Ｐゴシック" pitchFamily="-84" charset="-128"/>
              </a:rPr>
              <a:t> matrix. If </a:t>
            </a:r>
            <a:r>
              <a:rPr lang="en-US" i="1" smtClean="0">
                <a:ea typeface="ＭＳ Ｐゴシック" pitchFamily="-84" charset="-128"/>
              </a:rPr>
              <a:t>Need</a:t>
            </a:r>
            <a:r>
              <a:rPr lang="en-US" smtClean="0">
                <a:ea typeface="ＭＳ Ｐゴシック" pitchFamily="-84" charset="-128"/>
              </a:rPr>
              <a:t>[</a:t>
            </a:r>
            <a:r>
              <a:rPr lang="en-US" i="1" smtClean="0">
                <a:ea typeface="ＭＳ Ｐゴシック" pitchFamily="-84" charset="-128"/>
              </a:rPr>
              <a:t>i,j</a:t>
            </a:r>
            <a:r>
              <a:rPr lang="en-US" smtClean="0">
                <a:ea typeface="ＭＳ Ｐゴシック" pitchFamily="-84" charset="-128"/>
              </a:rPr>
              <a:t>] =</a:t>
            </a:r>
            <a:r>
              <a:rPr lang="en-US" i="1" smtClean="0">
                <a:ea typeface="ＭＳ Ｐゴシック" pitchFamily="-84" charset="-128"/>
              </a:rPr>
              <a:t> k</a:t>
            </a:r>
            <a:r>
              <a:rPr lang="en-US" smtClean="0">
                <a:ea typeface="ＭＳ Ｐゴシック" pitchFamily="-84" charset="-128"/>
              </a:rPr>
              <a:t>, then</a:t>
            </a:r>
            <a:r>
              <a:rPr lang="en-US" i="1" smtClean="0">
                <a:ea typeface="ＭＳ Ｐゴシック" pitchFamily="-84" charset="-128"/>
              </a:rPr>
              <a:t> P</a:t>
            </a:r>
            <a:r>
              <a:rPr lang="en-US" i="1" baseline="-25000" smtClean="0">
                <a:ea typeface="ＭＳ Ｐゴシック" pitchFamily="-84" charset="-128"/>
              </a:rPr>
              <a:t>i</a:t>
            </a:r>
            <a:r>
              <a:rPr lang="en-US" smtClean="0">
                <a:ea typeface="ＭＳ Ｐゴシック" pitchFamily="-84" charset="-128"/>
              </a:rPr>
              <a:t> may need </a:t>
            </a:r>
            <a:r>
              <a:rPr lang="en-US" i="1" smtClean="0">
                <a:ea typeface="ＭＳ Ｐゴシック" pitchFamily="-84" charset="-128"/>
              </a:rPr>
              <a:t>k</a:t>
            </a:r>
            <a:r>
              <a:rPr lang="en-US" smtClean="0">
                <a:ea typeface="ＭＳ Ｐゴシック" pitchFamily="-84" charset="-128"/>
              </a:rPr>
              <a:t> more instances of </a:t>
            </a:r>
            <a:r>
              <a:rPr lang="en-US" i="1" smtClean="0">
                <a:ea typeface="ＭＳ Ｐゴシック" pitchFamily="-84" charset="-128"/>
              </a:rPr>
              <a:t>R</a:t>
            </a:r>
            <a:r>
              <a:rPr lang="en-US" i="1" baseline="-25000" smtClean="0">
                <a:ea typeface="ＭＳ Ｐゴシック" pitchFamily="-84" charset="-128"/>
              </a:rPr>
              <a:t>j</a:t>
            </a:r>
            <a:r>
              <a:rPr lang="en-US" baseline="-25000" smtClean="0">
                <a:ea typeface="ＭＳ Ｐゴシック" pitchFamily="-84" charset="-128"/>
              </a:rPr>
              <a:t> </a:t>
            </a:r>
            <a:r>
              <a:rPr lang="en-US" smtClean="0">
                <a:ea typeface="ＭＳ Ｐゴシック" pitchFamily="-84" charset="-128"/>
              </a:rPr>
              <a:t>to complete its task</a:t>
            </a:r>
          </a:p>
          <a:p>
            <a:pPr lvl="2">
              <a:buFont typeface="Webdings" pitchFamily="18" charset="2"/>
              <a:buNone/>
            </a:pPr>
            <a:r>
              <a:rPr lang="en-US" smtClean="0">
                <a:ea typeface="ＭＳ Ｐゴシック" pitchFamily="-84" charset="-128"/>
              </a:rPr>
              <a:t/>
            </a:r>
            <a:br>
              <a:rPr lang="en-US" smtClean="0">
                <a:ea typeface="ＭＳ Ｐゴシック" pitchFamily="-84" charset="-128"/>
              </a:rPr>
            </a:br>
            <a:r>
              <a:rPr lang="en-US" i="1" smtClean="0">
                <a:ea typeface="ＭＳ Ｐゴシック" pitchFamily="-84" charset="-128"/>
              </a:rPr>
              <a:t>Need</a:t>
            </a:r>
            <a:r>
              <a:rPr lang="en-US" smtClean="0">
                <a:ea typeface="ＭＳ Ｐゴシック" pitchFamily="-84" charset="-128"/>
              </a:rPr>
              <a:t> [</a:t>
            </a:r>
            <a:r>
              <a:rPr lang="en-US" i="1" smtClean="0">
                <a:ea typeface="ＭＳ Ｐゴシック" pitchFamily="-84" charset="-128"/>
              </a:rPr>
              <a:t>i,j]</a:t>
            </a:r>
            <a:r>
              <a:rPr lang="en-US" smtClean="0">
                <a:ea typeface="ＭＳ Ｐゴシック" pitchFamily="-84" charset="-128"/>
              </a:rPr>
              <a:t> = </a:t>
            </a:r>
            <a:r>
              <a:rPr lang="en-US" i="1" smtClean="0">
                <a:ea typeface="ＭＳ Ｐゴシック" pitchFamily="-84" charset="-128"/>
              </a:rPr>
              <a:t>Max</a:t>
            </a:r>
            <a:r>
              <a:rPr lang="en-US" smtClean="0">
                <a:ea typeface="ＭＳ Ｐゴシック" pitchFamily="-84" charset="-128"/>
              </a:rPr>
              <a:t>[</a:t>
            </a:r>
            <a:r>
              <a:rPr lang="en-US" i="1" smtClean="0">
                <a:ea typeface="ＭＳ Ｐゴシック" pitchFamily="-84" charset="-128"/>
              </a:rPr>
              <a:t>i,j</a:t>
            </a:r>
            <a:r>
              <a:rPr lang="en-US" smtClean="0">
                <a:ea typeface="ＭＳ Ｐゴシック" pitchFamily="-84" charset="-128"/>
              </a:rPr>
              <a:t>] – </a:t>
            </a:r>
            <a:r>
              <a:rPr lang="en-US" i="1" smtClean="0">
                <a:ea typeface="ＭＳ Ｐゴシック" pitchFamily="-84" charset="-128"/>
              </a:rPr>
              <a:t>Allocation</a:t>
            </a:r>
            <a:r>
              <a:rPr lang="en-US" smtClean="0">
                <a:ea typeface="ＭＳ Ｐゴシック" pitchFamily="-84" charset="-128"/>
              </a:rPr>
              <a:t> [</a:t>
            </a:r>
            <a:r>
              <a:rPr lang="en-US" i="1" smtClean="0">
                <a:ea typeface="ＭＳ Ｐゴシック" pitchFamily="-84" charset="-128"/>
              </a:rPr>
              <a:t>i,j</a:t>
            </a:r>
            <a:r>
              <a:rPr lang="en-US" smtClean="0">
                <a:ea typeface="ＭＳ Ｐゴシック" pitchFamily="-84" charset="-128"/>
              </a:rPr>
              <a:t>]</a:t>
            </a:r>
          </a:p>
        </p:txBody>
      </p:sp>
      <p:sp>
        <p:nvSpPr>
          <p:cNvPr id="60419" name="Text Box 4"/>
          <p:cNvSpPr txBox="1">
            <a:spLocks noChangeArrowheads="1"/>
          </p:cNvSpPr>
          <p:nvPr/>
        </p:nvSpPr>
        <p:spPr bwMode="auto">
          <a:xfrm>
            <a:off x="809625" y="1408113"/>
            <a:ext cx="6934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Helvetica" pitchFamily="-84" charset="0"/>
              </a:rPr>
              <a:t>Let </a:t>
            </a:r>
            <a:r>
              <a:rPr lang="en-US" i="1">
                <a:latin typeface="Helvetica" pitchFamily="-84" charset="0"/>
              </a:rPr>
              <a:t>n</a:t>
            </a:r>
            <a:r>
              <a:rPr lang="en-US">
                <a:latin typeface="Helvetica" pitchFamily="-84" charset="0"/>
              </a:rPr>
              <a:t> = number of processes, and </a:t>
            </a:r>
            <a:r>
              <a:rPr lang="en-US" i="1">
                <a:latin typeface="Helvetica" pitchFamily="-84" charset="0"/>
              </a:rPr>
              <a:t>m </a:t>
            </a:r>
            <a:r>
              <a:rPr lang="en-US">
                <a:latin typeface="Helvetica" pitchFamily="-84" charset="0"/>
              </a:rPr>
              <a:t>= number of resources types.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-84" charset="-128"/>
              </a:rPr>
              <a:t>Safety Algorithm</a:t>
            </a:r>
          </a:p>
        </p:txBody>
      </p:sp>
      <p:sp>
        <p:nvSpPr>
          <p:cNvPr id="624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2800" y="1282700"/>
            <a:ext cx="7372350" cy="4943475"/>
          </a:xfrm>
        </p:spPr>
        <p:txBody>
          <a:bodyPr/>
          <a:lstStyle/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smtClean="0">
                <a:ea typeface="ＭＳ Ｐゴシック" pitchFamily="-84" charset="-128"/>
              </a:rPr>
              <a:t>1.	Let </a:t>
            </a:r>
            <a:r>
              <a:rPr lang="en-US" b="1" i="1" smtClean="0">
                <a:solidFill>
                  <a:srgbClr val="000000"/>
                </a:solidFill>
                <a:ea typeface="ＭＳ Ｐゴシック" pitchFamily="-84" charset="-128"/>
              </a:rPr>
              <a:t>Work</a:t>
            </a:r>
            <a:r>
              <a:rPr lang="en-US" i="1" smtClean="0">
                <a:solidFill>
                  <a:srgbClr val="000000"/>
                </a:solidFill>
                <a:ea typeface="ＭＳ Ｐゴシック" pitchFamily="-84" charset="-128"/>
              </a:rPr>
              <a:t> </a:t>
            </a:r>
            <a:r>
              <a:rPr lang="en-US" smtClean="0">
                <a:ea typeface="ＭＳ Ｐゴシック" pitchFamily="-84" charset="-128"/>
              </a:rPr>
              <a:t>and </a:t>
            </a:r>
            <a:r>
              <a:rPr lang="en-US" b="1" i="1" smtClean="0">
                <a:solidFill>
                  <a:srgbClr val="000000"/>
                </a:solidFill>
                <a:ea typeface="ＭＳ Ｐゴシック" pitchFamily="-84" charset="-128"/>
              </a:rPr>
              <a:t>Finish</a:t>
            </a:r>
            <a:r>
              <a:rPr lang="en-US" smtClean="0">
                <a:solidFill>
                  <a:srgbClr val="000000"/>
                </a:solidFill>
                <a:ea typeface="ＭＳ Ｐゴシック" pitchFamily="-84" charset="-128"/>
              </a:rPr>
              <a:t> </a:t>
            </a:r>
            <a:r>
              <a:rPr lang="en-US" smtClean="0">
                <a:ea typeface="ＭＳ Ｐゴシック" pitchFamily="-84" charset="-128"/>
              </a:rPr>
              <a:t>be vectors of length</a:t>
            </a:r>
            <a:r>
              <a:rPr lang="en-US" i="1" smtClean="0">
                <a:ea typeface="ＭＳ Ｐゴシック" pitchFamily="-84" charset="-128"/>
              </a:rPr>
              <a:t> m</a:t>
            </a:r>
            <a:r>
              <a:rPr lang="en-US" smtClean="0">
                <a:ea typeface="ＭＳ Ｐゴシック" pitchFamily="-84" charset="-128"/>
              </a:rPr>
              <a:t> and</a:t>
            </a:r>
            <a:r>
              <a:rPr lang="en-US" i="1" smtClean="0">
                <a:ea typeface="ＭＳ Ｐゴシック" pitchFamily="-84" charset="-128"/>
              </a:rPr>
              <a:t> n</a:t>
            </a:r>
            <a:r>
              <a:rPr lang="en-US" smtClean="0">
                <a:ea typeface="ＭＳ Ｐゴシック" pitchFamily="-84" charset="-128"/>
              </a:rPr>
              <a:t>, respectively.  Initialize:</a:t>
            </a:r>
          </a:p>
          <a:p>
            <a:pPr marL="1543050" lvl="3" indent="-342900">
              <a:lnSpc>
                <a:spcPct val="90000"/>
              </a:lnSpc>
              <a:buFontTx/>
              <a:buNone/>
            </a:pPr>
            <a:r>
              <a:rPr lang="en-US" b="1" i="1" smtClean="0">
                <a:ea typeface="ＭＳ Ｐゴシック" pitchFamily="-84" charset="-128"/>
              </a:rPr>
              <a:t>Work </a:t>
            </a:r>
            <a:r>
              <a:rPr lang="en-US" b="1" smtClean="0">
                <a:ea typeface="ＭＳ Ｐゴシック" pitchFamily="-84" charset="-128"/>
              </a:rPr>
              <a:t>= </a:t>
            </a:r>
            <a:r>
              <a:rPr lang="en-US" b="1" i="1" smtClean="0">
                <a:ea typeface="ＭＳ Ｐゴシック" pitchFamily="-84" charset="-128"/>
              </a:rPr>
              <a:t>Available</a:t>
            </a:r>
          </a:p>
          <a:p>
            <a:pPr marL="1543050" lvl="3" indent="-342900">
              <a:lnSpc>
                <a:spcPct val="90000"/>
              </a:lnSpc>
              <a:buFontTx/>
              <a:buNone/>
            </a:pPr>
            <a:r>
              <a:rPr lang="en-US" b="1" i="1" smtClean="0">
                <a:ea typeface="ＭＳ Ｐゴシック" pitchFamily="-84" charset="-128"/>
              </a:rPr>
              <a:t>Finish </a:t>
            </a:r>
            <a:r>
              <a:rPr lang="en-US" b="1" smtClean="0">
                <a:ea typeface="ＭＳ Ｐゴシック" pitchFamily="-84" charset="-128"/>
              </a:rPr>
              <a:t>[</a:t>
            </a:r>
            <a:r>
              <a:rPr lang="en-US" b="1" i="1" smtClean="0">
                <a:ea typeface="ＭＳ Ｐゴシック" pitchFamily="-84" charset="-128"/>
              </a:rPr>
              <a:t>i</a:t>
            </a:r>
            <a:r>
              <a:rPr lang="en-US" b="1" smtClean="0">
                <a:ea typeface="ＭＳ Ｐゴシック" pitchFamily="-84" charset="-128"/>
              </a:rPr>
              <a:t>] =</a:t>
            </a:r>
            <a:r>
              <a:rPr lang="en-US" b="1" i="1" smtClean="0">
                <a:ea typeface="ＭＳ Ｐゴシック" pitchFamily="-84" charset="-128"/>
              </a:rPr>
              <a:t> false </a:t>
            </a:r>
            <a:r>
              <a:rPr lang="en-US" b="1" smtClean="0">
                <a:ea typeface="ＭＳ Ｐゴシック" pitchFamily="-84" charset="-128"/>
              </a:rPr>
              <a:t>for</a:t>
            </a:r>
            <a:r>
              <a:rPr lang="en-US" b="1" i="1" smtClean="0">
                <a:ea typeface="ＭＳ Ｐゴシック" pitchFamily="-84" charset="-128"/>
              </a:rPr>
              <a:t> i</a:t>
            </a:r>
            <a:r>
              <a:rPr lang="en-US" b="1" smtClean="0">
                <a:ea typeface="ＭＳ Ｐゴシック" pitchFamily="-84" charset="-128"/>
              </a:rPr>
              <a:t> = 0, 1, …, </a:t>
            </a:r>
            <a:r>
              <a:rPr lang="en-US" b="1" i="1" smtClean="0">
                <a:ea typeface="ＭＳ Ｐゴシック" pitchFamily="-84" charset="-128"/>
              </a:rPr>
              <a:t>n- </a:t>
            </a:r>
            <a:r>
              <a:rPr lang="en-US" b="1" smtClean="0">
                <a:ea typeface="ＭＳ Ｐゴシック" pitchFamily="-84" charset="-128"/>
              </a:rPr>
              <a:t>1</a:t>
            </a:r>
          </a:p>
          <a:p>
            <a:pPr marL="1543050" lvl="3" indent="-342900">
              <a:lnSpc>
                <a:spcPct val="90000"/>
              </a:lnSpc>
              <a:buFontTx/>
              <a:buNone/>
            </a:pPr>
            <a:endParaRPr lang="en-US" sz="800" smtClean="0">
              <a:ea typeface="ＭＳ Ｐゴシック" pitchFamily="-84" charset="-128"/>
            </a:endParaRPr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smtClean="0">
                <a:ea typeface="ＭＳ Ｐゴシック" pitchFamily="-84" charset="-128"/>
              </a:rPr>
              <a:t>2.	Find an </a:t>
            </a:r>
            <a:r>
              <a:rPr lang="en-US" b="1" i="1" smtClean="0">
                <a:ea typeface="ＭＳ Ｐゴシック" pitchFamily="-84" charset="-128"/>
              </a:rPr>
              <a:t>i</a:t>
            </a:r>
            <a:r>
              <a:rPr lang="en-US" i="1" smtClean="0">
                <a:ea typeface="ＭＳ Ｐゴシック" pitchFamily="-84" charset="-128"/>
              </a:rPr>
              <a:t> </a:t>
            </a:r>
            <a:r>
              <a:rPr lang="en-US" smtClean="0">
                <a:ea typeface="ＭＳ Ｐゴシック" pitchFamily="-84" charset="-128"/>
              </a:rPr>
              <a:t>such that both: </a:t>
            </a:r>
          </a:p>
          <a:p>
            <a:pPr marL="800100" lvl="1" indent="-342900">
              <a:lnSpc>
                <a:spcPct val="90000"/>
              </a:lnSpc>
              <a:buFont typeface="Monotype Sorts" pitchFamily="-84" charset="2"/>
              <a:buNone/>
            </a:pPr>
            <a:r>
              <a:rPr lang="en-US" smtClean="0">
                <a:ea typeface="ＭＳ Ｐゴシック" pitchFamily="-84" charset="-128"/>
              </a:rPr>
              <a:t>(a) </a:t>
            </a:r>
            <a:r>
              <a:rPr lang="en-US" b="1" i="1" smtClean="0">
                <a:ea typeface="ＭＳ Ｐゴシック" pitchFamily="-84" charset="-128"/>
              </a:rPr>
              <a:t>Finish</a:t>
            </a:r>
            <a:r>
              <a:rPr lang="en-US" b="1" smtClean="0">
                <a:ea typeface="ＭＳ Ｐゴシック" pitchFamily="-84" charset="-128"/>
              </a:rPr>
              <a:t> [</a:t>
            </a:r>
            <a:r>
              <a:rPr lang="en-US" b="1" i="1" smtClean="0">
                <a:ea typeface="ＭＳ Ｐゴシック" pitchFamily="-84" charset="-128"/>
              </a:rPr>
              <a:t>i</a:t>
            </a:r>
            <a:r>
              <a:rPr lang="en-US" b="1" smtClean="0">
                <a:ea typeface="ＭＳ Ｐゴシック" pitchFamily="-84" charset="-128"/>
              </a:rPr>
              <a:t>] = </a:t>
            </a:r>
            <a:r>
              <a:rPr lang="en-US" b="1" i="1" smtClean="0">
                <a:ea typeface="ＭＳ Ｐゴシック" pitchFamily="-84" charset="-128"/>
              </a:rPr>
              <a:t>false</a:t>
            </a:r>
            <a:endParaRPr lang="en-US" b="1" smtClean="0">
              <a:ea typeface="ＭＳ Ｐゴシック" pitchFamily="-84" charset="-128"/>
            </a:endParaRPr>
          </a:p>
          <a:p>
            <a:pPr marL="800100" lvl="1" indent="-342900">
              <a:lnSpc>
                <a:spcPct val="90000"/>
              </a:lnSpc>
              <a:buFont typeface="Monotype Sorts" pitchFamily="-84" charset="2"/>
              <a:buNone/>
            </a:pPr>
            <a:r>
              <a:rPr lang="en-US" smtClean="0">
                <a:ea typeface="ＭＳ Ｐゴシック" pitchFamily="-84" charset="-128"/>
              </a:rPr>
              <a:t>(b) </a:t>
            </a:r>
            <a:r>
              <a:rPr lang="en-US" b="1" i="1" smtClean="0">
                <a:ea typeface="ＭＳ Ｐゴシック" pitchFamily="-84" charset="-128"/>
              </a:rPr>
              <a:t>Need</a:t>
            </a:r>
            <a:r>
              <a:rPr lang="en-US" b="1" i="1" baseline="-25000" smtClean="0">
                <a:ea typeface="ＭＳ Ｐゴシック" pitchFamily="-84" charset="-128"/>
              </a:rPr>
              <a:t>i</a:t>
            </a:r>
            <a:r>
              <a:rPr lang="en-US" b="1" smtClean="0">
                <a:ea typeface="ＭＳ Ｐゴシック" pitchFamily="-84" charset="-128"/>
              </a:rPr>
              <a:t> </a:t>
            </a:r>
            <a:r>
              <a:rPr lang="en-US" b="1" smtClean="0">
                <a:ea typeface="ＭＳ Ｐゴシック" pitchFamily="-84" charset="-128"/>
                <a:sym typeface="Symbol" pitchFamily="18" charset="2"/>
              </a:rPr>
              <a:t> </a:t>
            </a:r>
            <a:r>
              <a:rPr lang="en-US" b="1" i="1" smtClean="0">
                <a:ea typeface="ＭＳ Ｐゴシック" pitchFamily="-84" charset="-128"/>
                <a:sym typeface="Symbol" pitchFamily="18" charset="2"/>
              </a:rPr>
              <a:t>Work</a:t>
            </a:r>
          </a:p>
          <a:p>
            <a:pPr marL="800100" lvl="1" indent="-342900">
              <a:lnSpc>
                <a:spcPct val="90000"/>
              </a:lnSpc>
              <a:buFont typeface="Monotype Sorts" pitchFamily="-84" charset="2"/>
              <a:buNone/>
            </a:pPr>
            <a:r>
              <a:rPr lang="en-US" smtClean="0">
                <a:ea typeface="ＭＳ Ｐゴシック" pitchFamily="-84" charset="-128"/>
                <a:sym typeface="Symbol" pitchFamily="18" charset="2"/>
              </a:rPr>
              <a:t>If no such</a:t>
            </a:r>
            <a:r>
              <a:rPr lang="en-US" b="1" smtClean="0">
                <a:ea typeface="ＭＳ Ｐゴシック" pitchFamily="-84" charset="-128"/>
                <a:sym typeface="Symbol" pitchFamily="18" charset="2"/>
              </a:rPr>
              <a:t> </a:t>
            </a:r>
            <a:r>
              <a:rPr lang="en-US" b="1" i="1" smtClean="0">
                <a:ea typeface="ＭＳ Ｐゴシック" pitchFamily="-84" charset="-128"/>
                <a:sym typeface="Symbol" pitchFamily="18" charset="2"/>
              </a:rPr>
              <a:t>i </a:t>
            </a:r>
            <a:r>
              <a:rPr lang="en-US" smtClean="0">
                <a:ea typeface="ＭＳ Ｐゴシック" pitchFamily="-84" charset="-128"/>
                <a:sym typeface="Symbol" pitchFamily="18" charset="2"/>
              </a:rPr>
              <a:t>exists, go to step 4</a:t>
            </a:r>
          </a:p>
          <a:p>
            <a:pPr marL="800100" lvl="1" indent="-342900">
              <a:lnSpc>
                <a:spcPct val="90000"/>
              </a:lnSpc>
              <a:buFont typeface="Monotype Sorts" pitchFamily="-84" charset="2"/>
              <a:buNone/>
            </a:pPr>
            <a:endParaRPr lang="en-US" sz="800" smtClean="0">
              <a:ea typeface="ＭＳ Ｐゴシック" pitchFamily="-84" charset="-128"/>
              <a:sym typeface="Symbol" pitchFamily="18" charset="2"/>
            </a:endParaRPr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i="1" smtClean="0">
                <a:ea typeface="ＭＳ Ｐゴシック" pitchFamily="-84" charset="-128"/>
              </a:rPr>
              <a:t>3.  </a:t>
            </a:r>
            <a:r>
              <a:rPr lang="en-US" b="1" i="1" smtClean="0">
                <a:ea typeface="ＭＳ Ｐゴシック" pitchFamily="-84" charset="-128"/>
              </a:rPr>
              <a:t>Work</a:t>
            </a:r>
            <a:r>
              <a:rPr lang="en-US" b="1" smtClean="0">
                <a:ea typeface="ＭＳ Ｐゴシック" pitchFamily="-84" charset="-128"/>
              </a:rPr>
              <a:t> = </a:t>
            </a:r>
            <a:r>
              <a:rPr lang="en-US" b="1" i="1" smtClean="0">
                <a:ea typeface="ＭＳ Ｐゴシック" pitchFamily="-84" charset="-128"/>
              </a:rPr>
              <a:t>Work </a:t>
            </a:r>
            <a:r>
              <a:rPr lang="en-US" b="1" smtClean="0">
                <a:ea typeface="ＭＳ Ｐゴシック" pitchFamily="-84" charset="-128"/>
              </a:rPr>
              <a:t>+ </a:t>
            </a:r>
            <a:r>
              <a:rPr lang="en-US" b="1" i="1" smtClean="0">
                <a:ea typeface="ＭＳ Ｐゴシック" pitchFamily="-84" charset="-128"/>
              </a:rPr>
              <a:t>Allocation</a:t>
            </a:r>
            <a:r>
              <a:rPr lang="en-US" b="1" i="1" baseline="-25000" smtClean="0">
                <a:ea typeface="ＭＳ Ｐゴシック" pitchFamily="-84" charset="-128"/>
              </a:rPr>
              <a:t>i</a:t>
            </a:r>
            <a:r>
              <a:rPr lang="en-US" b="1" smtClean="0">
                <a:ea typeface="ＭＳ Ｐゴシック" pitchFamily="-84" charset="-128"/>
              </a:rPr>
              <a:t/>
            </a:r>
            <a:br>
              <a:rPr lang="en-US" b="1" smtClean="0">
                <a:ea typeface="ＭＳ Ｐゴシック" pitchFamily="-84" charset="-128"/>
              </a:rPr>
            </a:br>
            <a:r>
              <a:rPr lang="en-US" b="1" i="1" smtClean="0">
                <a:ea typeface="ＭＳ Ｐゴシック" pitchFamily="-84" charset="-128"/>
              </a:rPr>
              <a:t>Finish</a:t>
            </a:r>
            <a:r>
              <a:rPr lang="en-US" b="1" smtClean="0">
                <a:ea typeface="ＭＳ Ｐゴシック" pitchFamily="-84" charset="-128"/>
              </a:rPr>
              <a:t>[</a:t>
            </a:r>
            <a:r>
              <a:rPr lang="en-US" b="1" i="1" smtClean="0">
                <a:ea typeface="ＭＳ Ｐゴシック" pitchFamily="-84" charset="-128"/>
              </a:rPr>
              <a:t>i</a:t>
            </a:r>
            <a:r>
              <a:rPr lang="en-US" b="1" smtClean="0">
                <a:ea typeface="ＭＳ Ｐゴシック" pitchFamily="-84" charset="-128"/>
              </a:rPr>
              <a:t>] =</a:t>
            </a:r>
            <a:r>
              <a:rPr lang="en-US" b="1" i="1" smtClean="0">
                <a:ea typeface="ＭＳ Ｐゴシック" pitchFamily="-84" charset="-128"/>
              </a:rPr>
              <a:t> true</a:t>
            </a:r>
            <a:r>
              <a:rPr lang="en-US" b="1" smtClean="0">
                <a:ea typeface="ＭＳ Ｐゴシック" pitchFamily="-84" charset="-128"/>
              </a:rPr>
              <a:t/>
            </a:r>
            <a:br>
              <a:rPr lang="en-US" b="1" smtClean="0">
                <a:ea typeface="ＭＳ Ｐゴシック" pitchFamily="-84" charset="-128"/>
              </a:rPr>
            </a:br>
            <a:r>
              <a:rPr lang="en-US" smtClean="0">
                <a:ea typeface="ＭＳ Ｐゴシック" pitchFamily="-84" charset="-128"/>
              </a:rPr>
              <a:t>go to step 2</a:t>
            </a:r>
          </a:p>
          <a:p>
            <a:pPr>
              <a:lnSpc>
                <a:spcPct val="90000"/>
              </a:lnSpc>
            </a:pPr>
            <a:endParaRPr lang="en-US" sz="800" smtClean="0">
              <a:ea typeface="ＭＳ Ｐゴシック" pitchFamily="-84" charset="-128"/>
            </a:endParaRPr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smtClean="0">
                <a:ea typeface="ＭＳ Ｐゴシック" pitchFamily="-84" charset="-128"/>
              </a:rPr>
              <a:t>4.	If </a:t>
            </a:r>
            <a:r>
              <a:rPr lang="en-US" b="1" i="1" smtClean="0">
                <a:ea typeface="ＭＳ Ｐゴシック" pitchFamily="-84" charset="-128"/>
              </a:rPr>
              <a:t>Finish</a:t>
            </a:r>
            <a:r>
              <a:rPr lang="en-US" b="1" smtClean="0">
                <a:ea typeface="ＭＳ Ｐゴシック" pitchFamily="-84" charset="-128"/>
              </a:rPr>
              <a:t> [</a:t>
            </a:r>
            <a:r>
              <a:rPr lang="en-US" b="1" i="1" smtClean="0">
                <a:ea typeface="ＭＳ Ｐゴシック" pitchFamily="-84" charset="-128"/>
              </a:rPr>
              <a:t>i</a:t>
            </a:r>
            <a:r>
              <a:rPr lang="en-US" b="1" smtClean="0">
                <a:ea typeface="ＭＳ Ｐゴシック" pitchFamily="-84" charset="-128"/>
              </a:rPr>
              <a:t>] == </a:t>
            </a:r>
            <a:r>
              <a:rPr lang="en-US" b="1" i="1" smtClean="0">
                <a:ea typeface="ＭＳ Ｐゴシック" pitchFamily="-84" charset="-128"/>
              </a:rPr>
              <a:t>true</a:t>
            </a:r>
            <a:r>
              <a:rPr lang="en-US" b="1" smtClean="0">
                <a:ea typeface="ＭＳ Ｐゴシック" pitchFamily="-84" charset="-128"/>
              </a:rPr>
              <a:t> </a:t>
            </a:r>
            <a:r>
              <a:rPr lang="en-US" smtClean="0">
                <a:ea typeface="ＭＳ Ｐゴシック" pitchFamily="-84" charset="-128"/>
              </a:rPr>
              <a:t>for all </a:t>
            </a:r>
            <a:r>
              <a:rPr lang="en-US" b="1" i="1" smtClean="0">
                <a:ea typeface="ＭＳ Ｐゴシック" pitchFamily="-84" charset="-128"/>
              </a:rPr>
              <a:t>i</a:t>
            </a:r>
            <a:r>
              <a:rPr lang="en-US" smtClean="0">
                <a:ea typeface="ＭＳ Ｐゴシック" pitchFamily="-84" charset="-128"/>
              </a:rPr>
              <a:t>, then the system is in a safe state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-84" charset="-128"/>
              </a:rPr>
              <a:t>Chapter Objectives</a:t>
            </a:r>
          </a:p>
        </p:txBody>
      </p:sp>
      <p:sp>
        <p:nvSpPr>
          <p:cNvPr id="92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0" y="1233488"/>
            <a:ext cx="7607300" cy="4500562"/>
          </a:xfrm>
        </p:spPr>
        <p:txBody>
          <a:bodyPr/>
          <a:lstStyle/>
          <a:p>
            <a:r>
              <a:rPr lang="en-US" smtClean="0">
                <a:ea typeface="ＭＳ Ｐゴシック" pitchFamily="-84" charset="-128"/>
              </a:rPr>
              <a:t>To develop a description of deadlocks, which prevent sets of concurrent processes from completing their tasks</a:t>
            </a:r>
          </a:p>
          <a:p>
            <a:endParaRPr lang="en-US" smtClean="0">
              <a:ea typeface="ＭＳ Ｐゴシック" pitchFamily="-84" charset="-128"/>
            </a:endParaRPr>
          </a:p>
          <a:p>
            <a:r>
              <a:rPr lang="en-US" smtClean="0">
                <a:ea typeface="ＭＳ Ｐゴシック" pitchFamily="-84" charset="-128"/>
              </a:rPr>
              <a:t>To present a number of different methods for preventing or avoiding deadlocks in a computer system</a:t>
            </a:r>
          </a:p>
          <a:p>
            <a:pPr>
              <a:buSzPct val="85000"/>
              <a:buFont typeface="Monotype Sorts" pitchFamily="-84" charset="2"/>
              <a:buNone/>
            </a:pPr>
            <a:endParaRPr lang="en-US" smtClean="0">
              <a:ea typeface="ＭＳ Ｐゴシック" pitchFamily="-8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2"/>
          <p:cNvSpPr>
            <a:spLocks noGrp="1" noChangeArrowheads="1"/>
          </p:cNvSpPr>
          <p:nvPr>
            <p:ph type="title"/>
          </p:nvPr>
        </p:nvSpPr>
        <p:spPr>
          <a:xfrm>
            <a:off x="973138" y="404813"/>
            <a:ext cx="7924800" cy="457200"/>
          </a:xfrm>
        </p:spPr>
        <p:txBody>
          <a:bodyPr/>
          <a:lstStyle/>
          <a:p>
            <a:pPr eaLnBrk="1" hangingPunct="1"/>
            <a:r>
              <a:rPr lang="en-US" sz="2800" smtClean="0">
                <a:ea typeface="ＭＳ Ｐゴシック" pitchFamily="-84" charset="-128"/>
              </a:rPr>
              <a:t>Resource-Request Algorithm for Process </a:t>
            </a:r>
            <a:r>
              <a:rPr lang="en-US" sz="2800" i="1" smtClean="0">
                <a:ea typeface="ＭＳ Ｐゴシック" pitchFamily="-84" charset="-128"/>
              </a:rPr>
              <a:t>P</a:t>
            </a:r>
            <a:r>
              <a:rPr lang="en-US" sz="2800" i="1" baseline="-25000" smtClean="0">
                <a:ea typeface="ＭＳ Ｐゴシック" pitchFamily="-84" charset="-128"/>
              </a:rPr>
              <a:t>i</a:t>
            </a:r>
            <a:endParaRPr lang="en-US" sz="2800" smtClean="0">
              <a:ea typeface="ＭＳ Ｐゴシック" pitchFamily="-84" charset="-128"/>
            </a:endParaRPr>
          </a:p>
        </p:txBody>
      </p:sp>
      <p:sp>
        <p:nvSpPr>
          <p:cNvPr id="645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2325" y="1271588"/>
            <a:ext cx="7642225" cy="4686300"/>
          </a:xfrm>
        </p:spPr>
        <p:txBody>
          <a:bodyPr/>
          <a:lstStyle/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i="1" smtClean="0">
                <a:ea typeface="ＭＳ Ｐゴシック" pitchFamily="-84" charset="-128"/>
              </a:rPr>
              <a:t>     </a:t>
            </a:r>
            <a:r>
              <a:rPr lang="en-US" b="1" i="1" smtClean="0">
                <a:ea typeface="ＭＳ Ｐゴシック" pitchFamily="-84" charset="-128"/>
              </a:rPr>
              <a:t>Request</a:t>
            </a:r>
            <a:r>
              <a:rPr lang="en-US" b="1" i="1" baseline="-25000" smtClean="0">
                <a:ea typeface="ＭＳ Ｐゴシック" pitchFamily="-84" charset="-128"/>
              </a:rPr>
              <a:t>i</a:t>
            </a:r>
            <a:r>
              <a:rPr lang="en-US" smtClean="0">
                <a:ea typeface="ＭＳ Ｐゴシック" pitchFamily="-84" charset="-128"/>
              </a:rPr>
              <a:t> = request vector for process </a:t>
            </a:r>
            <a:r>
              <a:rPr lang="en-US" b="1" i="1" smtClean="0">
                <a:ea typeface="ＭＳ Ｐゴシック" pitchFamily="-84" charset="-128"/>
              </a:rPr>
              <a:t>P</a:t>
            </a:r>
            <a:r>
              <a:rPr lang="en-US" b="1" i="1" baseline="-25000" smtClean="0">
                <a:ea typeface="ＭＳ Ｐゴシック" pitchFamily="-84" charset="-128"/>
              </a:rPr>
              <a:t>i</a:t>
            </a:r>
            <a:r>
              <a:rPr lang="en-US" smtClean="0">
                <a:ea typeface="ＭＳ Ｐゴシック" pitchFamily="-84" charset="-128"/>
              </a:rPr>
              <a:t>.  If </a:t>
            </a:r>
            <a:r>
              <a:rPr lang="en-US" b="1" i="1" smtClean="0">
                <a:ea typeface="ＭＳ Ｐゴシック" pitchFamily="-84" charset="-128"/>
              </a:rPr>
              <a:t>Request</a:t>
            </a:r>
            <a:r>
              <a:rPr lang="en-US" b="1" i="1" baseline="-25000" smtClean="0">
                <a:ea typeface="ＭＳ Ｐゴシック" pitchFamily="-84" charset="-128"/>
              </a:rPr>
              <a:t>i</a:t>
            </a:r>
            <a:r>
              <a:rPr lang="en-US" b="1" baseline="-25000" smtClean="0">
                <a:ea typeface="ＭＳ Ｐゴシック" pitchFamily="-84" charset="-128"/>
              </a:rPr>
              <a:t> </a:t>
            </a:r>
            <a:r>
              <a:rPr lang="en-US" b="1" smtClean="0">
                <a:ea typeface="ＭＳ Ｐゴシック" pitchFamily="-84" charset="-128"/>
              </a:rPr>
              <a:t>[</a:t>
            </a:r>
            <a:r>
              <a:rPr lang="en-US" b="1" i="1" smtClean="0">
                <a:ea typeface="ＭＳ Ｐゴシック" pitchFamily="-84" charset="-128"/>
              </a:rPr>
              <a:t>j</a:t>
            </a:r>
            <a:r>
              <a:rPr lang="en-US" b="1" smtClean="0">
                <a:ea typeface="ＭＳ Ｐゴシック" pitchFamily="-84" charset="-128"/>
              </a:rPr>
              <a:t>] = </a:t>
            </a:r>
            <a:r>
              <a:rPr lang="en-US" b="1" i="1" smtClean="0">
                <a:ea typeface="ＭＳ Ｐゴシック" pitchFamily="-84" charset="-128"/>
              </a:rPr>
              <a:t>k</a:t>
            </a:r>
            <a:r>
              <a:rPr lang="en-US" b="1" smtClean="0">
                <a:ea typeface="ＭＳ Ｐゴシック" pitchFamily="-84" charset="-128"/>
              </a:rPr>
              <a:t> </a:t>
            </a:r>
            <a:r>
              <a:rPr lang="en-US" smtClean="0">
                <a:ea typeface="ＭＳ Ｐゴシック" pitchFamily="-84" charset="-128"/>
              </a:rPr>
              <a:t>then process </a:t>
            </a:r>
            <a:r>
              <a:rPr lang="en-US" b="1" i="1" smtClean="0">
                <a:ea typeface="ＭＳ Ｐゴシック" pitchFamily="-84" charset="-128"/>
              </a:rPr>
              <a:t>P</a:t>
            </a:r>
            <a:r>
              <a:rPr lang="en-US" b="1" i="1" baseline="-25000" smtClean="0">
                <a:ea typeface="ＭＳ Ｐゴシック" pitchFamily="-84" charset="-128"/>
              </a:rPr>
              <a:t>i</a:t>
            </a:r>
            <a:r>
              <a:rPr lang="en-US" smtClean="0">
                <a:ea typeface="ＭＳ Ｐゴシック" pitchFamily="-84" charset="-128"/>
              </a:rPr>
              <a:t> wants </a:t>
            </a:r>
            <a:r>
              <a:rPr lang="en-US" b="1" i="1" smtClean="0">
                <a:ea typeface="ＭＳ Ｐゴシック" pitchFamily="-84" charset="-128"/>
              </a:rPr>
              <a:t>k</a:t>
            </a:r>
            <a:r>
              <a:rPr lang="en-US" smtClean="0">
                <a:ea typeface="ＭＳ Ｐゴシック" pitchFamily="-84" charset="-128"/>
              </a:rPr>
              <a:t> instances of resource type </a:t>
            </a:r>
            <a:r>
              <a:rPr lang="en-US" b="1" i="1" smtClean="0">
                <a:ea typeface="ＭＳ Ｐゴシック" pitchFamily="-84" charset="-128"/>
              </a:rPr>
              <a:t>R</a:t>
            </a:r>
            <a:r>
              <a:rPr lang="en-US" b="1" i="1" baseline="-25000" smtClean="0">
                <a:ea typeface="ＭＳ Ｐゴシック" pitchFamily="-84" charset="-128"/>
              </a:rPr>
              <a:t>j</a:t>
            </a:r>
            <a:endParaRPr lang="en-US" b="1" baseline="-25000" smtClean="0">
              <a:ea typeface="ＭＳ Ｐゴシック" pitchFamily="-84" charset="-128"/>
            </a:endParaRPr>
          </a:p>
          <a:p>
            <a:pPr lvl="1">
              <a:lnSpc>
                <a:spcPct val="90000"/>
              </a:lnSpc>
              <a:buFont typeface="Monotype Sorts" pitchFamily="-84" charset="2"/>
              <a:buNone/>
            </a:pPr>
            <a:r>
              <a:rPr lang="en-US" smtClean="0">
                <a:ea typeface="ＭＳ Ｐゴシック" pitchFamily="-84" charset="-128"/>
              </a:rPr>
              <a:t>1.	If </a:t>
            </a:r>
            <a:r>
              <a:rPr lang="en-US" b="1" i="1" smtClean="0">
                <a:ea typeface="ＭＳ Ｐゴシック" pitchFamily="-84" charset="-128"/>
              </a:rPr>
              <a:t>Request</a:t>
            </a:r>
            <a:r>
              <a:rPr lang="en-US" b="1" i="1" baseline="-25000" smtClean="0">
                <a:ea typeface="ＭＳ Ｐゴシック" pitchFamily="-84" charset="-128"/>
              </a:rPr>
              <a:t>i</a:t>
            </a:r>
            <a:r>
              <a:rPr lang="en-US" b="1" i="1" smtClean="0">
                <a:ea typeface="ＭＳ Ｐゴシック" pitchFamily="-84" charset="-128"/>
              </a:rPr>
              <a:t> </a:t>
            </a:r>
            <a:r>
              <a:rPr lang="en-US" b="1" smtClean="0">
                <a:ea typeface="ＭＳ Ｐゴシック" pitchFamily="-84" charset="-128"/>
                <a:sym typeface="Symbol" pitchFamily="18" charset="2"/>
              </a:rPr>
              <a:t> </a:t>
            </a:r>
            <a:r>
              <a:rPr lang="en-US" b="1" i="1" smtClean="0">
                <a:ea typeface="ＭＳ Ｐゴシック" pitchFamily="-84" charset="-128"/>
                <a:sym typeface="Symbol" pitchFamily="18" charset="2"/>
              </a:rPr>
              <a:t>Need</a:t>
            </a:r>
            <a:r>
              <a:rPr lang="en-US" b="1" i="1" baseline="-25000" smtClean="0">
                <a:ea typeface="ＭＳ Ｐゴシック" pitchFamily="-84" charset="-128"/>
                <a:sym typeface="Symbol" pitchFamily="18" charset="2"/>
              </a:rPr>
              <a:t>i</a:t>
            </a:r>
            <a:r>
              <a:rPr lang="en-US" b="1" i="1" smtClean="0">
                <a:ea typeface="ＭＳ Ｐゴシック" pitchFamily="-84" charset="-128"/>
                <a:sym typeface="Symbol" pitchFamily="18" charset="2"/>
              </a:rPr>
              <a:t> </a:t>
            </a:r>
            <a:r>
              <a:rPr lang="en-US" smtClean="0">
                <a:ea typeface="ＭＳ Ｐゴシック" pitchFamily="-84" charset="-128"/>
                <a:sym typeface="Symbol" pitchFamily="18" charset="2"/>
              </a:rPr>
              <a:t>go to step 2.  Otherwise, raise error condition, since process has exceeded its maximum claim</a:t>
            </a:r>
          </a:p>
          <a:p>
            <a:pPr lvl="1">
              <a:lnSpc>
                <a:spcPct val="90000"/>
              </a:lnSpc>
              <a:buFont typeface="Monotype Sorts" pitchFamily="-84" charset="2"/>
              <a:buNone/>
            </a:pPr>
            <a:r>
              <a:rPr lang="en-US" smtClean="0">
                <a:ea typeface="ＭＳ Ｐゴシック" pitchFamily="-84" charset="-128"/>
                <a:sym typeface="Symbol" pitchFamily="18" charset="2"/>
              </a:rPr>
              <a:t>2.	If </a:t>
            </a:r>
            <a:r>
              <a:rPr lang="en-US" b="1" i="1" smtClean="0">
                <a:ea typeface="ＭＳ Ｐゴシック" pitchFamily="-84" charset="-128"/>
              </a:rPr>
              <a:t>Request</a:t>
            </a:r>
            <a:r>
              <a:rPr lang="en-US" b="1" i="1" baseline="-25000" smtClean="0">
                <a:ea typeface="ＭＳ Ｐゴシック" pitchFamily="-84" charset="-128"/>
              </a:rPr>
              <a:t>i</a:t>
            </a:r>
            <a:r>
              <a:rPr lang="en-US" b="1" smtClean="0">
                <a:ea typeface="ＭＳ Ｐゴシック" pitchFamily="-84" charset="-128"/>
              </a:rPr>
              <a:t> </a:t>
            </a:r>
            <a:r>
              <a:rPr lang="en-US" b="1" smtClean="0">
                <a:ea typeface="ＭＳ Ｐゴシック" pitchFamily="-84" charset="-128"/>
                <a:sym typeface="Symbol" pitchFamily="18" charset="2"/>
              </a:rPr>
              <a:t> </a:t>
            </a:r>
            <a:r>
              <a:rPr lang="en-US" b="1" i="1" smtClean="0">
                <a:ea typeface="ＭＳ Ｐゴシック" pitchFamily="-84" charset="-128"/>
                <a:sym typeface="Symbol" pitchFamily="18" charset="2"/>
              </a:rPr>
              <a:t>Available</a:t>
            </a:r>
            <a:r>
              <a:rPr lang="en-US" smtClean="0">
                <a:ea typeface="ＭＳ Ｐゴシック" pitchFamily="-84" charset="-128"/>
                <a:sym typeface="Symbol" pitchFamily="18" charset="2"/>
              </a:rPr>
              <a:t>, go to step 3.  Otherwise </a:t>
            </a:r>
            <a:r>
              <a:rPr lang="en-US" b="1" i="1" smtClean="0">
                <a:ea typeface="ＭＳ Ｐゴシック" pitchFamily="-84" charset="-128"/>
                <a:sym typeface="Symbol" pitchFamily="18" charset="2"/>
              </a:rPr>
              <a:t>P</a:t>
            </a:r>
            <a:r>
              <a:rPr lang="en-US" b="1" i="1" baseline="-25000" smtClean="0">
                <a:ea typeface="ＭＳ Ｐゴシック" pitchFamily="-84" charset="-128"/>
                <a:sym typeface="Symbol" pitchFamily="18" charset="2"/>
              </a:rPr>
              <a:t>i</a:t>
            </a:r>
            <a:r>
              <a:rPr lang="en-US" smtClean="0">
                <a:ea typeface="ＭＳ Ｐゴシック" pitchFamily="-84" charset="-128"/>
                <a:sym typeface="Symbol" pitchFamily="18" charset="2"/>
              </a:rPr>
              <a:t>  must wait, since resources are not available</a:t>
            </a:r>
          </a:p>
          <a:p>
            <a:pPr lvl="1">
              <a:lnSpc>
                <a:spcPct val="90000"/>
              </a:lnSpc>
              <a:buFont typeface="Monotype Sorts" pitchFamily="-84" charset="2"/>
              <a:buNone/>
            </a:pPr>
            <a:r>
              <a:rPr lang="en-US" smtClean="0">
                <a:ea typeface="ＭＳ Ｐゴシック" pitchFamily="-84" charset="-128"/>
                <a:sym typeface="Symbol" pitchFamily="18" charset="2"/>
              </a:rPr>
              <a:t>3.	Pretend to allocate requested resources to </a:t>
            </a:r>
            <a:r>
              <a:rPr lang="en-US" b="1" i="1" smtClean="0">
                <a:ea typeface="ＭＳ Ｐゴシック" pitchFamily="-84" charset="-128"/>
                <a:sym typeface="Symbol" pitchFamily="18" charset="2"/>
              </a:rPr>
              <a:t>P</a:t>
            </a:r>
            <a:r>
              <a:rPr lang="en-US" b="1" i="1" baseline="-25000" smtClean="0">
                <a:ea typeface="ＭＳ Ｐゴシック" pitchFamily="-84" charset="-128"/>
                <a:sym typeface="Symbol" pitchFamily="18" charset="2"/>
              </a:rPr>
              <a:t>i</a:t>
            </a:r>
            <a:r>
              <a:rPr lang="en-US" smtClean="0">
                <a:ea typeface="ＭＳ Ｐゴシック" pitchFamily="-84" charset="-128"/>
                <a:sym typeface="Symbol" pitchFamily="18" charset="2"/>
              </a:rPr>
              <a:t> by modifying the state as follows:</a:t>
            </a:r>
          </a:p>
          <a:p>
            <a:pPr lvl="3">
              <a:lnSpc>
                <a:spcPct val="90000"/>
              </a:lnSpc>
              <a:buFontTx/>
              <a:buNone/>
            </a:pPr>
            <a:r>
              <a:rPr lang="en-US" smtClean="0">
                <a:ea typeface="ＭＳ Ｐゴシック" pitchFamily="-84" charset="-128"/>
                <a:sym typeface="Symbol" pitchFamily="18" charset="2"/>
              </a:rPr>
              <a:t>		</a:t>
            </a:r>
            <a:r>
              <a:rPr lang="en-US" b="1" i="1" smtClean="0">
                <a:ea typeface="ＭＳ Ｐゴシック" pitchFamily="-84" charset="-128"/>
                <a:sym typeface="Symbol" pitchFamily="18" charset="2"/>
              </a:rPr>
              <a:t>Available</a:t>
            </a:r>
            <a:r>
              <a:rPr lang="en-US" b="1" smtClean="0">
                <a:ea typeface="ＭＳ Ｐゴシック" pitchFamily="-84" charset="-128"/>
                <a:sym typeface="Symbol" pitchFamily="18" charset="2"/>
              </a:rPr>
              <a:t> = </a:t>
            </a:r>
            <a:r>
              <a:rPr lang="en-US" b="1" i="1" smtClean="0">
                <a:ea typeface="ＭＳ Ｐゴシック" pitchFamily="-84" charset="-128"/>
                <a:sym typeface="Symbol" pitchFamily="18" charset="2"/>
              </a:rPr>
              <a:t>Available  </a:t>
            </a:r>
            <a:r>
              <a:rPr lang="en-US" b="1" smtClean="0">
                <a:ea typeface="ＭＳ Ｐゴシック" pitchFamily="-84" charset="-128"/>
                <a:sym typeface="Symbol" pitchFamily="18" charset="2"/>
              </a:rPr>
              <a:t>–</a:t>
            </a:r>
            <a:r>
              <a:rPr lang="en-US" b="1" i="1" smtClean="0">
                <a:ea typeface="ＭＳ Ｐゴシック" pitchFamily="-84" charset="-128"/>
                <a:sym typeface="Symbol" pitchFamily="18" charset="2"/>
              </a:rPr>
              <a:t> Request</a:t>
            </a:r>
            <a:r>
              <a:rPr lang="en-US" b="1" i="1" baseline="-25000" smtClean="0">
                <a:ea typeface="ＭＳ Ｐゴシック" pitchFamily="-84" charset="-128"/>
                <a:sym typeface="Symbol" pitchFamily="18" charset="2"/>
              </a:rPr>
              <a:t>i</a:t>
            </a:r>
            <a:r>
              <a:rPr lang="en-US" b="1" i="1" smtClean="0">
                <a:ea typeface="ＭＳ Ｐゴシック" pitchFamily="-84" charset="-128"/>
                <a:sym typeface="Symbol" pitchFamily="18" charset="2"/>
              </a:rPr>
              <a:t>;</a:t>
            </a:r>
          </a:p>
          <a:p>
            <a:pPr lvl="3">
              <a:lnSpc>
                <a:spcPct val="90000"/>
              </a:lnSpc>
              <a:buFontTx/>
              <a:buNone/>
            </a:pPr>
            <a:r>
              <a:rPr lang="en-US" b="1" smtClean="0">
                <a:ea typeface="ＭＳ Ｐゴシック" pitchFamily="-84" charset="-128"/>
                <a:sym typeface="Symbol" pitchFamily="18" charset="2"/>
              </a:rPr>
              <a:t>		</a:t>
            </a:r>
            <a:r>
              <a:rPr lang="en-US" b="1" i="1" smtClean="0">
                <a:ea typeface="ＭＳ Ｐゴシック" pitchFamily="-84" charset="-128"/>
                <a:sym typeface="Symbol" pitchFamily="18" charset="2"/>
              </a:rPr>
              <a:t>Allocation</a:t>
            </a:r>
            <a:r>
              <a:rPr lang="en-US" b="1" i="1" baseline="-25000" smtClean="0">
                <a:ea typeface="ＭＳ Ｐゴシック" pitchFamily="-84" charset="-128"/>
                <a:sym typeface="Symbol" pitchFamily="18" charset="2"/>
              </a:rPr>
              <a:t>i</a:t>
            </a:r>
            <a:r>
              <a:rPr lang="en-US" b="1" baseline="-25000" smtClean="0">
                <a:ea typeface="ＭＳ Ｐゴシック" pitchFamily="-84" charset="-128"/>
                <a:sym typeface="Symbol" pitchFamily="18" charset="2"/>
              </a:rPr>
              <a:t> </a:t>
            </a:r>
            <a:r>
              <a:rPr lang="en-US" b="1" smtClean="0">
                <a:ea typeface="ＭＳ Ｐゴシック" pitchFamily="-84" charset="-128"/>
                <a:sym typeface="Symbol" pitchFamily="18" charset="2"/>
              </a:rPr>
              <a:t>= </a:t>
            </a:r>
            <a:r>
              <a:rPr lang="en-US" b="1" i="1" smtClean="0">
                <a:ea typeface="ＭＳ Ｐゴシック" pitchFamily="-84" charset="-128"/>
                <a:sym typeface="Symbol" pitchFamily="18" charset="2"/>
              </a:rPr>
              <a:t>Allocation</a:t>
            </a:r>
            <a:r>
              <a:rPr lang="en-US" b="1" i="1" baseline="-25000" smtClean="0">
                <a:ea typeface="ＭＳ Ｐゴシック" pitchFamily="-84" charset="-128"/>
                <a:sym typeface="Symbol" pitchFamily="18" charset="2"/>
              </a:rPr>
              <a:t>i</a:t>
            </a:r>
            <a:r>
              <a:rPr lang="en-US" b="1" smtClean="0">
                <a:ea typeface="ＭＳ Ｐゴシック" pitchFamily="-84" charset="-128"/>
                <a:sym typeface="Symbol" pitchFamily="18" charset="2"/>
              </a:rPr>
              <a:t> + </a:t>
            </a:r>
            <a:r>
              <a:rPr lang="en-US" b="1" i="1" smtClean="0">
                <a:ea typeface="ＭＳ Ｐゴシック" pitchFamily="-84" charset="-128"/>
                <a:sym typeface="Symbol" pitchFamily="18" charset="2"/>
              </a:rPr>
              <a:t>Request</a:t>
            </a:r>
            <a:r>
              <a:rPr lang="en-US" b="1" i="1" baseline="-25000" smtClean="0">
                <a:ea typeface="ＭＳ Ｐゴシック" pitchFamily="-84" charset="-128"/>
                <a:sym typeface="Symbol" pitchFamily="18" charset="2"/>
              </a:rPr>
              <a:t>i</a:t>
            </a:r>
            <a:r>
              <a:rPr lang="en-US" b="1" smtClean="0">
                <a:ea typeface="ＭＳ Ｐゴシック" pitchFamily="-84" charset="-128"/>
                <a:sym typeface="Symbol" pitchFamily="18" charset="2"/>
              </a:rPr>
              <a:t>;</a:t>
            </a:r>
          </a:p>
          <a:p>
            <a:pPr lvl="3">
              <a:lnSpc>
                <a:spcPct val="90000"/>
              </a:lnSpc>
              <a:buFontTx/>
              <a:buNone/>
            </a:pPr>
            <a:r>
              <a:rPr lang="en-US" b="1" smtClean="0">
                <a:ea typeface="ＭＳ Ｐゴシック" pitchFamily="-84" charset="-128"/>
                <a:sym typeface="Symbol" pitchFamily="18" charset="2"/>
              </a:rPr>
              <a:t>		</a:t>
            </a:r>
            <a:r>
              <a:rPr lang="en-US" b="1" i="1" smtClean="0">
                <a:ea typeface="ＭＳ Ｐゴシック" pitchFamily="-84" charset="-128"/>
                <a:sym typeface="Symbol" pitchFamily="18" charset="2"/>
              </a:rPr>
              <a:t>Need</a:t>
            </a:r>
            <a:r>
              <a:rPr lang="en-US" b="1" i="1" baseline="-25000" smtClean="0">
                <a:ea typeface="ＭＳ Ｐゴシック" pitchFamily="-84" charset="-128"/>
                <a:sym typeface="Symbol" pitchFamily="18" charset="2"/>
              </a:rPr>
              <a:t>i</a:t>
            </a:r>
            <a:r>
              <a:rPr lang="en-US" b="1" i="1" smtClean="0">
                <a:ea typeface="ＭＳ Ｐゴシック" pitchFamily="-84" charset="-128"/>
                <a:sym typeface="Symbol" pitchFamily="18" charset="2"/>
              </a:rPr>
              <a:t> </a:t>
            </a:r>
            <a:r>
              <a:rPr lang="en-US" b="1" smtClean="0">
                <a:ea typeface="ＭＳ Ｐゴシック" pitchFamily="-84" charset="-128"/>
                <a:sym typeface="Symbol" pitchFamily="18" charset="2"/>
              </a:rPr>
              <a:t>=</a:t>
            </a:r>
            <a:r>
              <a:rPr lang="en-US" b="1" i="1" smtClean="0">
                <a:ea typeface="ＭＳ Ｐゴシック" pitchFamily="-84" charset="-128"/>
                <a:sym typeface="Symbol" pitchFamily="18" charset="2"/>
              </a:rPr>
              <a:t> Need</a:t>
            </a:r>
            <a:r>
              <a:rPr lang="en-US" b="1" i="1" baseline="-25000" smtClean="0">
                <a:ea typeface="ＭＳ Ｐゴシック" pitchFamily="-84" charset="-128"/>
                <a:sym typeface="Symbol" pitchFamily="18" charset="2"/>
              </a:rPr>
              <a:t>i</a:t>
            </a:r>
            <a:r>
              <a:rPr lang="en-US" b="1" smtClean="0">
                <a:ea typeface="ＭＳ Ｐゴシック" pitchFamily="-84" charset="-128"/>
                <a:sym typeface="Symbol" pitchFamily="18" charset="2"/>
              </a:rPr>
              <a:t> – </a:t>
            </a:r>
            <a:r>
              <a:rPr lang="en-US" b="1" i="1" smtClean="0">
                <a:ea typeface="ＭＳ Ｐゴシック" pitchFamily="-84" charset="-128"/>
                <a:sym typeface="Symbol" pitchFamily="18" charset="2"/>
              </a:rPr>
              <a:t>Request</a:t>
            </a:r>
            <a:r>
              <a:rPr lang="en-US" b="1" i="1" baseline="-25000" smtClean="0">
                <a:ea typeface="ＭＳ Ｐゴシック" pitchFamily="-84" charset="-128"/>
                <a:sym typeface="Symbol" pitchFamily="18" charset="2"/>
              </a:rPr>
              <a:t>i</a:t>
            </a:r>
            <a:r>
              <a:rPr lang="en-US" b="1" i="1" smtClean="0">
                <a:ea typeface="ＭＳ Ｐゴシック" pitchFamily="-84" charset="-128"/>
                <a:sym typeface="Symbol" pitchFamily="18" charset="2"/>
              </a:rPr>
              <a:t>;</a:t>
            </a:r>
          </a:p>
          <a:p>
            <a:pPr lvl="2">
              <a:lnSpc>
                <a:spcPct val="90000"/>
              </a:lnSpc>
              <a:buClr>
                <a:srgbClr val="CC6600"/>
              </a:buClr>
              <a:buSzPct val="80000"/>
              <a:buFont typeface="Monotype Sorts" pitchFamily="-84" charset="2"/>
              <a:buChar char="l"/>
            </a:pPr>
            <a:r>
              <a:rPr lang="en-US" smtClean="0">
                <a:ea typeface="ＭＳ Ｐゴシック" pitchFamily="-84" charset="-128"/>
                <a:sym typeface="Symbol" pitchFamily="18" charset="2"/>
              </a:rPr>
              <a:t>If safe  the resources are allocated to </a:t>
            </a:r>
            <a:r>
              <a:rPr lang="en-US" b="1" i="1" smtClean="0">
                <a:ea typeface="ＭＳ Ｐゴシック" pitchFamily="-84" charset="-128"/>
                <a:sym typeface="Symbol" pitchFamily="18" charset="2"/>
              </a:rPr>
              <a:t>P</a:t>
            </a:r>
            <a:r>
              <a:rPr lang="en-US" b="1" i="1" baseline="-25000" smtClean="0">
                <a:ea typeface="ＭＳ Ｐゴシック" pitchFamily="-84" charset="-128"/>
                <a:sym typeface="Symbol" pitchFamily="18" charset="2"/>
              </a:rPr>
              <a:t>i</a:t>
            </a:r>
          </a:p>
          <a:p>
            <a:pPr lvl="2">
              <a:lnSpc>
                <a:spcPct val="90000"/>
              </a:lnSpc>
              <a:buClr>
                <a:srgbClr val="CC6600"/>
              </a:buClr>
              <a:buSzPct val="80000"/>
              <a:buFont typeface="Monotype Sorts" pitchFamily="-84" charset="2"/>
              <a:buChar char="l"/>
            </a:pPr>
            <a:r>
              <a:rPr lang="en-US" smtClean="0">
                <a:ea typeface="ＭＳ Ｐゴシック" pitchFamily="-84" charset="-128"/>
                <a:sym typeface="Symbol" pitchFamily="18" charset="2"/>
              </a:rPr>
              <a:t>If unsafe  </a:t>
            </a:r>
            <a:r>
              <a:rPr lang="en-US" b="1" i="1" smtClean="0">
                <a:ea typeface="ＭＳ Ｐゴシック" pitchFamily="-84" charset="-128"/>
                <a:sym typeface="Symbol" pitchFamily="18" charset="2"/>
              </a:rPr>
              <a:t>P</a:t>
            </a:r>
            <a:r>
              <a:rPr lang="en-US" b="1" i="1" baseline="-25000" smtClean="0">
                <a:ea typeface="ＭＳ Ｐゴシック" pitchFamily="-84" charset="-128"/>
                <a:sym typeface="Symbol" pitchFamily="18" charset="2"/>
              </a:rPr>
              <a:t>i</a:t>
            </a:r>
            <a:r>
              <a:rPr lang="en-US" smtClean="0">
                <a:ea typeface="ＭＳ Ｐゴシック" pitchFamily="-84" charset="-128"/>
                <a:sym typeface="Symbol" pitchFamily="18" charset="2"/>
              </a:rPr>
              <a:t> must wait, and the old resource-allocation state is restored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2"/>
          <p:cNvSpPr>
            <a:spLocks noGrp="1" noChangeArrowheads="1"/>
          </p:cNvSpPr>
          <p:nvPr>
            <p:ph type="title"/>
          </p:nvPr>
        </p:nvSpPr>
        <p:spPr>
          <a:xfrm>
            <a:off x="1022350" y="277813"/>
            <a:ext cx="7664450" cy="576262"/>
          </a:xfrm>
        </p:spPr>
        <p:txBody>
          <a:bodyPr/>
          <a:lstStyle/>
          <a:p>
            <a:pPr eaLnBrk="1" hangingPunct="1"/>
            <a:r>
              <a:rPr lang="en-US" smtClean="0">
                <a:ea typeface="ＭＳ Ｐゴシック" pitchFamily="-84" charset="-128"/>
              </a:rPr>
              <a:t>Example of Banker</a:t>
            </a:r>
            <a:r>
              <a:rPr lang="ja-JP" altLang="en-US" smtClean="0">
                <a:ea typeface="ＭＳ Ｐゴシック" pitchFamily="-84" charset="-128"/>
              </a:rPr>
              <a:t>’</a:t>
            </a:r>
            <a:r>
              <a:rPr lang="en-US" altLang="ja-JP" smtClean="0">
                <a:ea typeface="ＭＳ Ｐゴシック" pitchFamily="-84" charset="-128"/>
              </a:rPr>
              <a:t>s Algorithm</a:t>
            </a:r>
            <a:endParaRPr lang="en-US" smtClean="0">
              <a:ea typeface="ＭＳ Ｐゴシック" pitchFamily="-84" charset="-128"/>
            </a:endParaRPr>
          </a:p>
        </p:txBody>
      </p:sp>
      <p:sp>
        <p:nvSpPr>
          <p:cNvPr id="665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2488" y="1360488"/>
            <a:ext cx="7923212" cy="4540250"/>
          </a:xfrm>
        </p:spPr>
        <p:txBody>
          <a:bodyPr/>
          <a:lstStyle/>
          <a:p>
            <a:pPr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smtClean="0">
                <a:ea typeface="ＭＳ Ｐゴシック" pitchFamily="-84" charset="-128"/>
              </a:rPr>
              <a:t>5 processes </a:t>
            </a:r>
            <a:r>
              <a:rPr lang="en-US" i="1" smtClean="0">
                <a:ea typeface="ＭＳ Ｐゴシック" pitchFamily="-84" charset="-128"/>
              </a:rPr>
              <a:t>P</a:t>
            </a:r>
            <a:r>
              <a:rPr lang="en-US" baseline="-25000" smtClean="0">
                <a:ea typeface="ＭＳ Ｐゴシック" pitchFamily="-84" charset="-128"/>
              </a:rPr>
              <a:t>0  </a:t>
            </a:r>
            <a:r>
              <a:rPr lang="en-US" smtClean="0">
                <a:ea typeface="ＭＳ Ｐゴシック" pitchFamily="-84" charset="-128"/>
              </a:rPr>
              <a:t>through </a:t>
            </a:r>
            <a:r>
              <a:rPr lang="en-US" i="1" smtClean="0">
                <a:ea typeface="ＭＳ Ｐゴシック" pitchFamily="-84" charset="-128"/>
              </a:rPr>
              <a:t>P</a:t>
            </a:r>
            <a:r>
              <a:rPr lang="en-US" baseline="-25000" smtClean="0">
                <a:ea typeface="ＭＳ Ｐゴシック" pitchFamily="-84" charset="-128"/>
              </a:rPr>
              <a:t>4</a:t>
            </a:r>
            <a:r>
              <a:rPr lang="en-US" smtClean="0">
                <a:ea typeface="ＭＳ Ｐゴシック" pitchFamily="-84" charset="-128"/>
              </a:rPr>
              <a:t>; </a:t>
            </a:r>
          </a:p>
          <a:p>
            <a:pPr>
              <a:buFont typeface="Monotype Sorts" pitchFamily="-84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smtClean="0">
                <a:ea typeface="ＭＳ Ｐゴシック" pitchFamily="-84" charset="-128"/>
              </a:rPr>
              <a:t>      3 resource types:</a:t>
            </a:r>
          </a:p>
          <a:p>
            <a:pPr>
              <a:buFont typeface="Monotype Sorts" pitchFamily="-84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smtClean="0">
                <a:ea typeface="ＭＳ Ｐゴシック" pitchFamily="-84" charset="-128"/>
              </a:rPr>
              <a:t>              </a:t>
            </a:r>
            <a:r>
              <a:rPr lang="en-US" i="1" smtClean="0">
                <a:ea typeface="ＭＳ Ｐゴシック" pitchFamily="-84" charset="-128"/>
              </a:rPr>
              <a:t>A</a:t>
            </a:r>
            <a:r>
              <a:rPr lang="en-US" smtClean="0">
                <a:ea typeface="ＭＳ Ｐゴシック" pitchFamily="-84" charset="-128"/>
              </a:rPr>
              <a:t> (10 instances),  </a:t>
            </a:r>
            <a:r>
              <a:rPr lang="en-US" i="1" smtClean="0">
                <a:ea typeface="ＭＳ Ｐゴシック" pitchFamily="-84" charset="-128"/>
              </a:rPr>
              <a:t>B</a:t>
            </a:r>
            <a:r>
              <a:rPr lang="en-US" smtClean="0">
                <a:ea typeface="ＭＳ Ｐゴシック" pitchFamily="-84" charset="-128"/>
              </a:rPr>
              <a:t> (5instances), and </a:t>
            </a:r>
            <a:r>
              <a:rPr lang="en-US" i="1" smtClean="0">
                <a:ea typeface="ＭＳ Ｐゴシック" pitchFamily="-84" charset="-128"/>
              </a:rPr>
              <a:t>C</a:t>
            </a:r>
            <a:r>
              <a:rPr lang="en-US" smtClean="0">
                <a:ea typeface="ＭＳ Ｐゴシック" pitchFamily="-84" charset="-128"/>
              </a:rPr>
              <a:t> (7 instances)</a:t>
            </a:r>
          </a:p>
          <a:p>
            <a:pPr>
              <a:buFont typeface="Monotype Sorts" pitchFamily="-84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smtClean="0">
                <a:ea typeface="ＭＳ Ｐゴシック" pitchFamily="-84" charset="-128"/>
              </a:rPr>
              <a:t> Snapshot at time </a:t>
            </a:r>
            <a:r>
              <a:rPr lang="en-US" i="1" smtClean="0">
                <a:ea typeface="ＭＳ Ｐゴシック" pitchFamily="-84" charset="-128"/>
              </a:rPr>
              <a:t>T</a:t>
            </a:r>
            <a:r>
              <a:rPr lang="en-US" baseline="-25000" smtClean="0">
                <a:ea typeface="ＭＳ Ｐゴシック" pitchFamily="-84" charset="-128"/>
              </a:rPr>
              <a:t>0</a:t>
            </a:r>
            <a:r>
              <a:rPr lang="en-US" smtClean="0">
                <a:ea typeface="ＭＳ Ｐゴシック" pitchFamily="-84" charset="-128"/>
              </a:rPr>
              <a:t>:</a:t>
            </a:r>
          </a:p>
          <a:p>
            <a:pPr>
              <a:buFont typeface="Monotype Sorts" pitchFamily="-84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smtClean="0">
                <a:ea typeface="ＭＳ Ｐゴシック" pitchFamily="-84" charset="-128"/>
              </a:rPr>
              <a:t>			</a:t>
            </a:r>
            <a:r>
              <a:rPr lang="en-US" i="1" u="sng" smtClean="0">
                <a:ea typeface="ＭＳ Ｐゴシック" pitchFamily="-84" charset="-128"/>
              </a:rPr>
              <a:t>Allocation</a:t>
            </a:r>
            <a:r>
              <a:rPr lang="en-US" i="1" smtClean="0">
                <a:ea typeface="ＭＳ Ｐゴシック" pitchFamily="-84" charset="-128"/>
              </a:rPr>
              <a:t>	  </a:t>
            </a:r>
            <a:r>
              <a:rPr lang="en-US" i="1" u="sng" smtClean="0">
                <a:ea typeface="ＭＳ Ｐゴシック" pitchFamily="-84" charset="-128"/>
              </a:rPr>
              <a:t>Max</a:t>
            </a:r>
            <a:r>
              <a:rPr lang="en-US" i="1" smtClean="0">
                <a:ea typeface="ＭＳ Ｐゴシック" pitchFamily="-84" charset="-128"/>
              </a:rPr>
              <a:t>	</a:t>
            </a:r>
            <a:r>
              <a:rPr lang="en-US" i="1" u="sng" smtClean="0">
                <a:ea typeface="ＭＳ Ｐゴシック" pitchFamily="-84" charset="-128"/>
              </a:rPr>
              <a:t>Available</a:t>
            </a:r>
            <a:endParaRPr lang="en-US" i="1" smtClean="0">
              <a:ea typeface="ＭＳ Ｐゴシック" pitchFamily="-84" charset="-128"/>
            </a:endParaRPr>
          </a:p>
          <a:p>
            <a:pPr>
              <a:buFont typeface="Monotype Sorts" pitchFamily="-84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i="1" smtClean="0">
                <a:ea typeface="ＭＳ Ｐゴシック" pitchFamily="-84" charset="-128"/>
              </a:rPr>
              <a:t>			A B C	       A B C 	A B C</a:t>
            </a:r>
          </a:p>
          <a:p>
            <a:pPr>
              <a:buFont typeface="Monotype Sorts" pitchFamily="-84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smtClean="0">
                <a:ea typeface="ＭＳ Ｐゴシック" pitchFamily="-84" charset="-128"/>
              </a:rPr>
              <a:t>		</a:t>
            </a:r>
            <a:r>
              <a:rPr lang="en-US" i="1" smtClean="0">
                <a:ea typeface="ＭＳ Ｐゴシック" pitchFamily="-84" charset="-128"/>
              </a:rPr>
              <a:t>P</a:t>
            </a:r>
            <a:r>
              <a:rPr lang="en-US" baseline="-25000" smtClean="0">
                <a:ea typeface="ＭＳ Ｐゴシック" pitchFamily="-84" charset="-128"/>
              </a:rPr>
              <a:t>0	</a:t>
            </a:r>
            <a:r>
              <a:rPr lang="en-US" smtClean="0">
                <a:ea typeface="ＭＳ Ｐゴシック" pitchFamily="-84" charset="-128"/>
              </a:rPr>
              <a:t>0 1 0	         7 5 3 	3 3 2</a:t>
            </a:r>
          </a:p>
          <a:p>
            <a:pPr>
              <a:buFont typeface="Monotype Sorts" pitchFamily="-84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smtClean="0">
                <a:ea typeface="ＭＳ Ｐゴシック" pitchFamily="-84" charset="-128"/>
              </a:rPr>
              <a:t>		 </a:t>
            </a:r>
            <a:r>
              <a:rPr lang="en-US" i="1" smtClean="0">
                <a:ea typeface="ＭＳ Ｐゴシック" pitchFamily="-84" charset="-128"/>
              </a:rPr>
              <a:t>P</a:t>
            </a:r>
            <a:r>
              <a:rPr lang="en-US" baseline="-25000" smtClean="0">
                <a:ea typeface="ＭＳ Ｐゴシック" pitchFamily="-84" charset="-128"/>
              </a:rPr>
              <a:t>1	</a:t>
            </a:r>
            <a:r>
              <a:rPr lang="en-US" smtClean="0">
                <a:ea typeface="ＭＳ Ｐゴシック" pitchFamily="-84" charset="-128"/>
              </a:rPr>
              <a:t>2 0 0 	        3 2 2  </a:t>
            </a:r>
          </a:p>
          <a:p>
            <a:pPr>
              <a:buFont typeface="Monotype Sorts" pitchFamily="-84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smtClean="0">
                <a:ea typeface="ＭＳ Ｐゴシック" pitchFamily="-84" charset="-128"/>
              </a:rPr>
              <a:t>		 </a:t>
            </a:r>
            <a:r>
              <a:rPr lang="en-US" i="1" smtClean="0">
                <a:ea typeface="ＭＳ Ｐゴシック" pitchFamily="-84" charset="-128"/>
              </a:rPr>
              <a:t>P</a:t>
            </a:r>
            <a:r>
              <a:rPr lang="en-US" baseline="-25000" smtClean="0">
                <a:ea typeface="ＭＳ Ｐゴシック" pitchFamily="-84" charset="-128"/>
              </a:rPr>
              <a:t>2</a:t>
            </a:r>
            <a:r>
              <a:rPr lang="en-US" smtClean="0">
                <a:ea typeface="ＭＳ Ｐゴシック" pitchFamily="-84" charset="-128"/>
              </a:rPr>
              <a:t>	3 0 2 	        9 0 2</a:t>
            </a:r>
          </a:p>
          <a:p>
            <a:pPr>
              <a:buFont typeface="Monotype Sorts" pitchFamily="-84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smtClean="0">
                <a:ea typeface="ＭＳ Ｐゴシック" pitchFamily="-84" charset="-128"/>
              </a:rPr>
              <a:t>		 </a:t>
            </a:r>
            <a:r>
              <a:rPr lang="en-US" i="1" smtClean="0">
                <a:ea typeface="ＭＳ Ｐゴシック" pitchFamily="-84" charset="-128"/>
              </a:rPr>
              <a:t>P</a:t>
            </a:r>
            <a:r>
              <a:rPr lang="en-US" baseline="-25000" smtClean="0">
                <a:ea typeface="ＭＳ Ｐゴシック" pitchFamily="-84" charset="-128"/>
              </a:rPr>
              <a:t>3</a:t>
            </a:r>
            <a:r>
              <a:rPr lang="en-US" smtClean="0">
                <a:ea typeface="ＭＳ Ｐゴシック" pitchFamily="-84" charset="-128"/>
              </a:rPr>
              <a:t>	2 1 1 	        2 2 2</a:t>
            </a:r>
          </a:p>
          <a:p>
            <a:pPr>
              <a:buFont typeface="Monotype Sorts" pitchFamily="-84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smtClean="0">
                <a:ea typeface="ＭＳ Ｐゴシック" pitchFamily="-84" charset="-128"/>
              </a:rPr>
              <a:t>		 </a:t>
            </a:r>
            <a:r>
              <a:rPr lang="en-US" i="1" smtClean="0">
                <a:ea typeface="ＭＳ Ｐゴシック" pitchFamily="-84" charset="-128"/>
              </a:rPr>
              <a:t>P</a:t>
            </a:r>
            <a:r>
              <a:rPr lang="en-US" baseline="-25000" smtClean="0">
                <a:ea typeface="ＭＳ Ｐゴシック" pitchFamily="-84" charset="-128"/>
              </a:rPr>
              <a:t>4</a:t>
            </a:r>
            <a:r>
              <a:rPr lang="en-US" smtClean="0">
                <a:ea typeface="ＭＳ Ｐゴシック" pitchFamily="-84" charset="-128"/>
              </a:rPr>
              <a:t>	0 0 2	         4 3 3  	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-84" charset="-128"/>
              </a:rPr>
              <a:t>Example (Cont.)</a:t>
            </a:r>
          </a:p>
        </p:txBody>
      </p:sp>
      <p:sp>
        <p:nvSpPr>
          <p:cNvPr id="686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68363" y="1293813"/>
            <a:ext cx="7724775" cy="4640262"/>
          </a:xfrm>
        </p:spPr>
        <p:txBody>
          <a:bodyPr/>
          <a:lstStyle/>
          <a:p>
            <a:pPr>
              <a:tabLst>
                <a:tab pos="2452688" algn="l"/>
                <a:tab pos="3492500" algn="ctr"/>
              </a:tabLst>
            </a:pPr>
            <a:r>
              <a:rPr lang="en-US" smtClean="0">
                <a:ea typeface="ＭＳ Ｐゴシック" pitchFamily="-84" charset="-128"/>
              </a:rPr>
              <a:t>The content of the matrix </a:t>
            </a:r>
            <a:r>
              <a:rPr lang="en-US" b="1" i="1" smtClean="0">
                <a:ea typeface="ＭＳ Ｐゴシック" pitchFamily="-84" charset="-128"/>
              </a:rPr>
              <a:t>Need</a:t>
            </a:r>
            <a:r>
              <a:rPr lang="en-US" smtClean="0">
                <a:ea typeface="ＭＳ Ｐゴシック" pitchFamily="-84" charset="-128"/>
              </a:rPr>
              <a:t> is defined to be </a:t>
            </a:r>
            <a:r>
              <a:rPr lang="en-US" b="1" i="1" smtClean="0">
                <a:ea typeface="ＭＳ Ｐゴシック" pitchFamily="-84" charset="-128"/>
              </a:rPr>
              <a:t>Max</a:t>
            </a:r>
            <a:r>
              <a:rPr lang="en-US" b="1" smtClean="0">
                <a:ea typeface="ＭＳ Ｐゴシック" pitchFamily="-84" charset="-128"/>
              </a:rPr>
              <a:t> – </a:t>
            </a:r>
            <a:r>
              <a:rPr lang="en-US" b="1" i="1" smtClean="0">
                <a:ea typeface="ＭＳ Ｐゴシック" pitchFamily="-84" charset="-128"/>
              </a:rPr>
              <a:t>Allocation</a:t>
            </a:r>
            <a:endParaRPr lang="en-US" b="1" smtClean="0">
              <a:ea typeface="ＭＳ Ｐゴシック" pitchFamily="-84" charset="-128"/>
            </a:endParaRPr>
          </a:p>
          <a:p>
            <a:pPr>
              <a:buFont typeface="Monotype Sorts" pitchFamily="-84" charset="2"/>
              <a:buNone/>
              <a:tabLst>
                <a:tab pos="2452688" algn="l"/>
                <a:tab pos="3492500" algn="ctr"/>
              </a:tabLst>
            </a:pPr>
            <a:endParaRPr lang="en-US" smtClean="0">
              <a:ea typeface="ＭＳ Ｐゴシック" pitchFamily="-84" charset="-128"/>
            </a:endParaRPr>
          </a:p>
          <a:p>
            <a:pPr>
              <a:buFont typeface="Monotype Sorts" pitchFamily="-84" charset="2"/>
              <a:buNone/>
              <a:tabLst>
                <a:tab pos="2452688" algn="l"/>
                <a:tab pos="3492500" algn="ctr"/>
              </a:tabLst>
            </a:pPr>
            <a:r>
              <a:rPr lang="en-US" smtClean="0">
                <a:ea typeface="ＭＳ Ｐゴシック" pitchFamily="-84" charset="-128"/>
              </a:rPr>
              <a:t>			</a:t>
            </a:r>
            <a:r>
              <a:rPr lang="en-US" i="1" u="sng" smtClean="0">
                <a:ea typeface="ＭＳ Ｐゴシック" pitchFamily="-84" charset="-128"/>
              </a:rPr>
              <a:t>Need</a:t>
            </a:r>
            <a:endParaRPr lang="en-US" u="sng" smtClean="0">
              <a:ea typeface="ＭＳ Ｐゴシック" pitchFamily="-84" charset="-128"/>
            </a:endParaRPr>
          </a:p>
          <a:p>
            <a:pPr>
              <a:buFont typeface="Monotype Sorts" pitchFamily="-84" charset="2"/>
              <a:buNone/>
              <a:tabLst>
                <a:tab pos="2452688" algn="l"/>
                <a:tab pos="3492500" algn="ctr"/>
              </a:tabLst>
            </a:pPr>
            <a:r>
              <a:rPr lang="en-US" smtClean="0">
                <a:ea typeface="ＭＳ Ｐゴシック" pitchFamily="-84" charset="-128"/>
              </a:rPr>
              <a:t>			</a:t>
            </a:r>
            <a:r>
              <a:rPr lang="en-US" i="1" smtClean="0">
                <a:ea typeface="ＭＳ Ｐゴシック" pitchFamily="-84" charset="-128"/>
              </a:rPr>
              <a:t>A B C</a:t>
            </a:r>
          </a:p>
          <a:p>
            <a:pPr>
              <a:buFont typeface="Monotype Sorts" pitchFamily="-84" charset="2"/>
              <a:buNone/>
              <a:tabLst>
                <a:tab pos="2452688" algn="l"/>
                <a:tab pos="3492500" algn="ctr"/>
              </a:tabLst>
            </a:pPr>
            <a:r>
              <a:rPr lang="en-US" smtClean="0">
                <a:ea typeface="ＭＳ Ｐゴシック" pitchFamily="-84" charset="-128"/>
              </a:rPr>
              <a:t>		 </a:t>
            </a:r>
            <a:r>
              <a:rPr lang="en-US" i="1" smtClean="0">
                <a:ea typeface="ＭＳ Ｐゴシック" pitchFamily="-84" charset="-128"/>
              </a:rPr>
              <a:t>P</a:t>
            </a:r>
            <a:r>
              <a:rPr lang="en-US" baseline="-25000" smtClean="0">
                <a:ea typeface="ＭＳ Ｐゴシック" pitchFamily="-84" charset="-128"/>
              </a:rPr>
              <a:t>0	</a:t>
            </a:r>
            <a:r>
              <a:rPr lang="en-US" smtClean="0">
                <a:ea typeface="ＭＳ Ｐゴシック" pitchFamily="-84" charset="-128"/>
              </a:rPr>
              <a:t>7 4 3 </a:t>
            </a:r>
          </a:p>
          <a:p>
            <a:pPr>
              <a:buFont typeface="Monotype Sorts" pitchFamily="-84" charset="2"/>
              <a:buNone/>
              <a:tabLst>
                <a:tab pos="2452688" algn="l"/>
                <a:tab pos="3492500" algn="ctr"/>
              </a:tabLst>
            </a:pPr>
            <a:r>
              <a:rPr lang="en-US" smtClean="0">
                <a:ea typeface="ＭＳ Ｐゴシック" pitchFamily="-84" charset="-128"/>
              </a:rPr>
              <a:t>		 </a:t>
            </a:r>
            <a:r>
              <a:rPr lang="en-US" i="1" smtClean="0">
                <a:ea typeface="ＭＳ Ｐゴシック" pitchFamily="-84" charset="-128"/>
              </a:rPr>
              <a:t>P</a:t>
            </a:r>
            <a:r>
              <a:rPr lang="en-US" baseline="-25000" smtClean="0">
                <a:ea typeface="ＭＳ Ｐゴシック" pitchFamily="-84" charset="-128"/>
              </a:rPr>
              <a:t>1	</a:t>
            </a:r>
            <a:r>
              <a:rPr lang="en-US" smtClean="0">
                <a:ea typeface="ＭＳ Ｐゴシック" pitchFamily="-84" charset="-128"/>
              </a:rPr>
              <a:t>1 2 2 </a:t>
            </a:r>
          </a:p>
          <a:p>
            <a:pPr>
              <a:buFont typeface="Monotype Sorts" pitchFamily="-84" charset="2"/>
              <a:buNone/>
              <a:tabLst>
                <a:tab pos="2452688" algn="l"/>
                <a:tab pos="3492500" algn="ctr"/>
              </a:tabLst>
            </a:pPr>
            <a:r>
              <a:rPr lang="en-US" smtClean="0">
                <a:ea typeface="ＭＳ Ｐゴシック" pitchFamily="-84" charset="-128"/>
              </a:rPr>
              <a:t>		 </a:t>
            </a:r>
            <a:r>
              <a:rPr lang="en-US" i="1" smtClean="0">
                <a:ea typeface="ＭＳ Ｐゴシック" pitchFamily="-84" charset="-128"/>
              </a:rPr>
              <a:t>P</a:t>
            </a:r>
            <a:r>
              <a:rPr lang="en-US" baseline="-25000" smtClean="0">
                <a:ea typeface="ＭＳ Ｐゴシック" pitchFamily="-84" charset="-128"/>
              </a:rPr>
              <a:t>2</a:t>
            </a:r>
            <a:r>
              <a:rPr lang="en-US" smtClean="0">
                <a:ea typeface="ＭＳ Ｐゴシック" pitchFamily="-84" charset="-128"/>
              </a:rPr>
              <a:t>	6 0 0 </a:t>
            </a:r>
          </a:p>
          <a:p>
            <a:pPr>
              <a:buFont typeface="Monotype Sorts" pitchFamily="-84" charset="2"/>
              <a:buNone/>
              <a:tabLst>
                <a:tab pos="2452688" algn="l"/>
                <a:tab pos="3492500" algn="ctr"/>
              </a:tabLst>
            </a:pPr>
            <a:r>
              <a:rPr lang="en-US" smtClean="0">
                <a:ea typeface="ＭＳ Ｐゴシック" pitchFamily="-84" charset="-128"/>
              </a:rPr>
              <a:t>		 </a:t>
            </a:r>
            <a:r>
              <a:rPr lang="en-US" i="1" smtClean="0">
                <a:ea typeface="ＭＳ Ｐゴシック" pitchFamily="-84" charset="-128"/>
              </a:rPr>
              <a:t>P</a:t>
            </a:r>
            <a:r>
              <a:rPr lang="en-US" baseline="-25000" smtClean="0">
                <a:ea typeface="ＭＳ Ｐゴシック" pitchFamily="-84" charset="-128"/>
              </a:rPr>
              <a:t>3</a:t>
            </a:r>
            <a:r>
              <a:rPr lang="en-US" smtClean="0">
                <a:ea typeface="ＭＳ Ｐゴシック" pitchFamily="-84" charset="-128"/>
              </a:rPr>
              <a:t>	0 1 1</a:t>
            </a:r>
          </a:p>
          <a:p>
            <a:pPr>
              <a:buFont typeface="Monotype Sorts" pitchFamily="-84" charset="2"/>
              <a:buNone/>
              <a:tabLst>
                <a:tab pos="2452688" algn="l"/>
                <a:tab pos="3492500" algn="ctr"/>
              </a:tabLst>
            </a:pPr>
            <a:r>
              <a:rPr lang="en-US" smtClean="0">
                <a:ea typeface="ＭＳ Ｐゴシック" pitchFamily="-84" charset="-128"/>
              </a:rPr>
              <a:t>		 </a:t>
            </a:r>
            <a:r>
              <a:rPr lang="en-US" i="1" smtClean="0">
                <a:ea typeface="ＭＳ Ｐゴシック" pitchFamily="-84" charset="-128"/>
              </a:rPr>
              <a:t>P</a:t>
            </a:r>
            <a:r>
              <a:rPr lang="en-US" baseline="-25000" smtClean="0">
                <a:ea typeface="ＭＳ Ｐゴシック" pitchFamily="-84" charset="-128"/>
              </a:rPr>
              <a:t>4</a:t>
            </a:r>
            <a:r>
              <a:rPr lang="en-US" smtClean="0">
                <a:ea typeface="ＭＳ Ｐゴシック" pitchFamily="-84" charset="-128"/>
              </a:rPr>
              <a:t>	4 3 1 </a:t>
            </a:r>
            <a:br>
              <a:rPr lang="en-US" smtClean="0">
                <a:ea typeface="ＭＳ Ｐゴシック" pitchFamily="-84" charset="-128"/>
              </a:rPr>
            </a:br>
            <a:endParaRPr lang="en-US" smtClean="0">
              <a:ea typeface="ＭＳ Ｐゴシック" pitchFamily="-84" charset="-128"/>
            </a:endParaRPr>
          </a:p>
          <a:p>
            <a:pPr>
              <a:tabLst>
                <a:tab pos="2452688" algn="l"/>
                <a:tab pos="3492500" algn="ctr"/>
              </a:tabLst>
            </a:pPr>
            <a:r>
              <a:rPr lang="en-US" smtClean="0">
                <a:ea typeface="ＭＳ Ｐゴシック" pitchFamily="-84" charset="-128"/>
              </a:rPr>
              <a:t>The system is in a safe state since the sequence &lt; </a:t>
            </a:r>
            <a:r>
              <a:rPr lang="en-US" i="1" smtClean="0">
                <a:ea typeface="ＭＳ Ｐゴシック" pitchFamily="-84" charset="-128"/>
              </a:rPr>
              <a:t>P</a:t>
            </a:r>
            <a:r>
              <a:rPr lang="en-US" baseline="-25000" smtClean="0">
                <a:ea typeface="ＭＳ Ｐゴシック" pitchFamily="-84" charset="-128"/>
              </a:rPr>
              <a:t>1</a:t>
            </a:r>
            <a:r>
              <a:rPr lang="en-US" smtClean="0">
                <a:ea typeface="ＭＳ Ｐゴシック" pitchFamily="-84" charset="-128"/>
              </a:rPr>
              <a:t>, </a:t>
            </a:r>
            <a:r>
              <a:rPr lang="en-US" i="1" smtClean="0">
                <a:ea typeface="ＭＳ Ｐゴシック" pitchFamily="-84" charset="-128"/>
              </a:rPr>
              <a:t>P</a:t>
            </a:r>
            <a:r>
              <a:rPr lang="en-US" baseline="-25000" smtClean="0">
                <a:ea typeface="ＭＳ Ｐゴシック" pitchFamily="-84" charset="-128"/>
              </a:rPr>
              <a:t>3</a:t>
            </a:r>
            <a:r>
              <a:rPr lang="en-US" smtClean="0">
                <a:ea typeface="ＭＳ Ｐゴシック" pitchFamily="-84" charset="-128"/>
              </a:rPr>
              <a:t>, </a:t>
            </a:r>
            <a:r>
              <a:rPr lang="en-US" i="1" smtClean="0">
                <a:ea typeface="ＭＳ Ｐゴシック" pitchFamily="-84" charset="-128"/>
              </a:rPr>
              <a:t>P</a:t>
            </a:r>
            <a:r>
              <a:rPr lang="en-US" baseline="-25000" smtClean="0">
                <a:ea typeface="ＭＳ Ｐゴシック" pitchFamily="-84" charset="-128"/>
              </a:rPr>
              <a:t>4</a:t>
            </a:r>
            <a:r>
              <a:rPr lang="en-US" smtClean="0">
                <a:ea typeface="ＭＳ Ｐゴシック" pitchFamily="-84" charset="-128"/>
              </a:rPr>
              <a:t>, </a:t>
            </a:r>
            <a:r>
              <a:rPr lang="en-US" i="1" smtClean="0">
                <a:ea typeface="ＭＳ Ｐゴシック" pitchFamily="-84" charset="-128"/>
              </a:rPr>
              <a:t>P</a:t>
            </a:r>
            <a:r>
              <a:rPr lang="en-US" baseline="-25000" smtClean="0">
                <a:ea typeface="ＭＳ Ｐゴシック" pitchFamily="-84" charset="-128"/>
              </a:rPr>
              <a:t>2</a:t>
            </a:r>
            <a:r>
              <a:rPr lang="en-US" smtClean="0">
                <a:ea typeface="ＭＳ Ｐゴシック" pitchFamily="-84" charset="-128"/>
              </a:rPr>
              <a:t>, </a:t>
            </a:r>
            <a:r>
              <a:rPr lang="en-US" i="1" smtClean="0">
                <a:ea typeface="ＭＳ Ｐゴシック" pitchFamily="-84" charset="-128"/>
              </a:rPr>
              <a:t>P</a:t>
            </a:r>
            <a:r>
              <a:rPr lang="en-US" baseline="-25000" smtClean="0">
                <a:ea typeface="ＭＳ Ｐゴシック" pitchFamily="-84" charset="-128"/>
              </a:rPr>
              <a:t>0</a:t>
            </a:r>
            <a:r>
              <a:rPr lang="en-US" smtClean="0">
                <a:ea typeface="ＭＳ Ｐゴシック" pitchFamily="-84" charset="-128"/>
              </a:rPr>
              <a:t>&gt; satisfies safety criteria</a:t>
            </a:r>
            <a:endParaRPr lang="en-US" baseline="-25000" smtClean="0">
              <a:ea typeface="ＭＳ Ｐゴシック" pitchFamily="-8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2"/>
          <p:cNvSpPr>
            <a:spLocks noGrp="1" noChangeArrowheads="1"/>
          </p:cNvSpPr>
          <p:nvPr>
            <p:ph type="title"/>
          </p:nvPr>
        </p:nvSpPr>
        <p:spPr>
          <a:xfrm>
            <a:off x="817563" y="277813"/>
            <a:ext cx="7869237" cy="576262"/>
          </a:xfrm>
        </p:spPr>
        <p:txBody>
          <a:bodyPr/>
          <a:lstStyle/>
          <a:p>
            <a:pPr eaLnBrk="1" hangingPunct="1"/>
            <a:r>
              <a:rPr lang="en-US" smtClean="0">
                <a:ea typeface="ＭＳ Ｐゴシック" pitchFamily="-84" charset="-128"/>
              </a:rPr>
              <a:t>Example:  </a:t>
            </a:r>
            <a:r>
              <a:rPr lang="en-US" i="1" smtClean="0">
                <a:ea typeface="ＭＳ Ｐゴシック" pitchFamily="-84" charset="-128"/>
              </a:rPr>
              <a:t>P</a:t>
            </a:r>
            <a:r>
              <a:rPr lang="en-US" baseline="-25000" smtClean="0">
                <a:ea typeface="ＭＳ Ｐゴシック" pitchFamily="-84" charset="-128"/>
              </a:rPr>
              <a:t>1</a:t>
            </a:r>
            <a:r>
              <a:rPr lang="en-US" smtClean="0">
                <a:ea typeface="ＭＳ Ｐゴシック" pitchFamily="-84" charset="-128"/>
              </a:rPr>
              <a:t> Request (1,0,2)</a:t>
            </a:r>
          </a:p>
        </p:txBody>
      </p:sp>
      <p:sp>
        <p:nvSpPr>
          <p:cNvPr id="706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3438" y="1292225"/>
            <a:ext cx="7766050" cy="5103813"/>
          </a:xfrm>
        </p:spPr>
        <p:txBody>
          <a:bodyPr/>
          <a:lstStyle/>
          <a:p>
            <a:pPr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smtClean="0">
                <a:ea typeface="ＭＳ Ｐゴシック" pitchFamily="-84" charset="-128"/>
              </a:rPr>
              <a:t>Check that Request </a:t>
            </a:r>
            <a:r>
              <a:rPr lang="en-US" smtClean="0">
                <a:ea typeface="ＭＳ Ｐゴシック" pitchFamily="-84" charset="-128"/>
                <a:sym typeface="Symbol" pitchFamily="18" charset="2"/>
              </a:rPr>
              <a:t> Available (that is, (1,0,2)  (3,3,2)  true</a:t>
            </a:r>
            <a:endParaRPr lang="en-US" i="1" smtClean="0">
              <a:ea typeface="ＭＳ Ｐゴシック" pitchFamily="-84" charset="-128"/>
              <a:sym typeface="Symbol" pitchFamily="18" charset="2"/>
            </a:endParaRPr>
          </a:p>
          <a:p>
            <a:pPr>
              <a:buFont typeface="Monotype Sorts" pitchFamily="-84" charset="2"/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i="1" smtClean="0">
                <a:ea typeface="ＭＳ Ｐゴシック" pitchFamily="-84" charset="-128"/>
              </a:rPr>
              <a:t>			</a:t>
            </a:r>
            <a:r>
              <a:rPr lang="en-US" i="1" u="sng" smtClean="0">
                <a:ea typeface="ＭＳ Ｐゴシック" pitchFamily="-84" charset="-128"/>
              </a:rPr>
              <a:t>Allocation</a:t>
            </a:r>
            <a:r>
              <a:rPr lang="en-US" i="1" smtClean="0">
                <a:ea typeface="ＭＳ Ｐゴシック" pitchFamily="-84" charset="-128"/>
              </a:rPr>
              <a:t>	</a:t>
            </a:r>
            <a:r>
              <a:rPr lang="en-US" i="1" u="sng" smtClean="0">
                <a:ea typeface="ＭＳ Ｐゴシック" pitchFamily="-84" charset="-128"/>
              </a:rPr>
              <a:t>Need</a:t>
            </a:r>
            <a:r>
              <a:rPr lang="en-US" i="1" smtClean="0">
                <a:ea typeface="ＭＳ Ｐゴシック" pitchFamily="-84" charset="-128"/>
              </a:rPr>
              <a:t>	   </a:t>
            </a:r>
            <a:r>
              <a:rPr lang="en-US" i="1" u="sng" smtClean="0">
                <a:ea typeface="ＭＳ Ｐゴシック" pitchFamily="-84" charset="-128"/>
              </a:rPr>
              <a:t>Available</a:t>
            </a:r>
            <a:endParaRPr lang="en-US" i="1" smtClean="0">
              <a:ea typeface="ＭＳ Ｐゴシック" pitchFamily="-84" charset="-128"/>
            </a:endParaRPr>
          </a:p>
          <a:p>
            <a:pPr>
              <a:buFont typeface="Monotype Sorts" pitchFamily="-84" charset="2"/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i="1" smtClean="0">
                <a:ea typeface="ＭＳ Ｐゴシック" pitchFamily="-84" charset="-128"/>
              </a:rPr>
              <a:t>			A B C	A B C	 A B C </a:t>
            </a:r>
          </a:p>
          <a:p>
            <a:pPr>
              <a:buFont typeface="Monotype Sorts" pitchFamily="-84" charset="2"/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smtClean="0">
                <a:ea typeface="ＭＳ Ｐゴシック" pitchFamily="-84" charset="-128"/>
              </a:rPr>
              <a:t>		</a:t>
            </a:r>
            <a:r>
              <a:rPr lang="en-US" i="1" smtClean="0">
                <a:ea typeface="ＭＳ Ｐゴシック" pitchFamily="-84" charset="-128"/>
              </a:rPr>
              <a:t>P</a:t>
            </a:r>
            <a:r>
              <a:rPr lang="en-US" baseline="-25000" smtClean="0">
                <a:ea typeface="ＭＳ Ｐゴシック" pitchFamily="-84" charset="-128"/>
              </a:rPr>
              <a:t>0</a:t>
            </a:r>
            <a:r>
              <a:rPr lang="en-US" smtClean="0">
                <a:ea typeface="ＭＳ Ｐゴシック" pitchFamily="-84" charset="-128"/>
              </a:rPr>
              <a:t>	0 1 0 	7 4 3 	2 3 0</a:t>
            </a:r>
          </a:p>
          <a:p>
            <a:pPr>
              <a:buFont typeface="Monotype Sorts" pitchFamily="-84" charset="2"/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smtClean="0">
                <a:ea typeface="ＭＳ Ｐゴシック" pitchFamily="-84" charset="-128"/>
              </a:rPr>
              <a:t>		</a:t>
            </a:r>
            <a:r>
              <a:rPr lang="en-US" i="1" smtClean="0">
                <a:ea typeface="ＭＳ Ｐゴシック" pitchFamily="-84" charset="-128"/>
              </a:rPr>
              <a:t>P</a:t>
            </a:r>
            <a:r>
              <a:rPr lang="en-US" baseline="-25000" smtClean="0">
                <a:ea typeface="ＭＳ Ｐゴシック" pitchFamily="-84" charset="-128"/>
              </a:rPr>
              <a:t>1</a:t>
            </a:r>
            <a:r>
              <a:rPr lang="en-US" smtClean="0">
                <a:ea typeface="ＭＳ Ｐゴシック" pitchFamily="-84" charset="-128"/>
              </a:rPr>
              <a:t>	      3 0 2             0 2 0 	</a:t>
            </a:r>
          </a:p>
          <a:p>
            <a:pPr>
              <a:buFont typeface="Monotype Sorts" pitchFamily="-84" charset="2"/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smtClean="0">
                <a:ea typeface="ＭＳ Ｐゴシック" pitchFamily="-84" charset="-128"/>
              </a:rPr>
              <a:t>		</a:t>
            </a:r>
            <a:r>
              <a:rPr lang="en-US" i="1" smtClean="0">
                <a:ea typeface="ＭＳ Ｐゴシック" pitchFamily="-84" charset="-128"/>
              </a:rPr>
              <a:t>P</a:t>
            </a:r>
            <a:r>
              <a:rPr lang="en-US" baseline="-25000" smtClean="0">
                <a:ea typeface="ＭＳ Ｐゴシック" pitchFamily="-84" charset="-128"/>
              </a:rPr>
              <a:t>2</a:t>
            </a:r>
            <a:r>
              <a:rPr lang="en-US" smtClean="0">
                <a:ea typeface="ＭＳ Ｐゴシック" pitchFamily="-84" charset="-128"/>
              </a:rPr>
              <a:t>	3 0 2 	 6 0 0 </a:t>
            </a:r>
          </a:p>
          <a:p>
            <a:pPr>
              <a:buFont typeface="Monotype Sorts" pitchFamily="-84" charset="2"/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smtClean="0">
                <a:ea typeface="ＭＳ Ｐゴシック" pitchFamily="-84" charset="-128"/>
              </a:rPr>
              <a:t>		</a:t>
            </a:r>
            <a:r>
              <a:rPr lang="en-US" i="1" smtClean="0">
                <a:ea typeface="ＭＳ Ｐゴシック" pitchFamily="-84" charset="-128"/>
              </a:rPr>
              <a:t>P</a:t>
            </a:r>
            <a:r>
              <a:rPr lang="en-US" baseline="-25000" smtClean="0">
                <a:ea typeface="ＭＳ Ｐゴシック" pitchFamily="-84" charset="-128"/>
              </a:rPr>
              <a:t>3</a:t>
            </a:r>
            <a:r>
              <a:rPr lang="en-US" smtClean="0">
                <a:ea typeface="ＭＳ Ｐゴシック" pitchFamily="-84" charset="-128"/>
              </a:rPr>
              <a:t>	2 1 1 	0 1 1</a:t>
            </a:r>
          </a:p>
          <a:p>
            <a:pPr>
              <a:buFont typeface="Monotype Sorts" pitchFamily="-84" charset="2"/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smtClean="0">
                <a:ea typeface="ＭＳ Ｐゴシック" pitchFamily="-84" charset="-128"/>
              </a:rPr>
              <a:t>		</a:t>
            </a:r>
            <a:r>
              <a:rPr lang="en-US" i="1" smtClean="0">
                <a:ea typeface="ＭＳ Ｐゴシック" pitchFamily="-84" charset="-128"/>
              </a:rPr>
              <a:t>P</a:t>
            </a:r>
            <a:r>
              <a:rPr lang="en-US" baseline="-25000" smtClean="0">
                <a:ea typeface="ＭＳ Ｐゴシック" pitchFamily="-84" charset="-128"/>
              </a:rPr>
              <a:t>4</a:t>
            </a:r>
            <a:r>
              <a:rPr lang="en-US" smtClean="0">
                <a:ea typeface="ＭＳ Ｐゴシック" pitchFamily="-84" charset="-128"/>
              </a:rPr>
              <a:t>	0 0 2 	 4 3 1 </a:t>
            </a:r>
          </a:p>
          <a:p>
            <a:pPr>
              <a:buFont typeface="Monotype Sorts" pitchFamily="-84" charset="2"/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endParaRPr lang="en-US" sz="800" smtClean="0">
              <a:ea typeface="ＭＳ Ｐゴシック" pitchFamily="-84" charset="-128"/>
            </a:endParaRPr>
          </a:p>
          <a:p>
            <a:pPr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smtClean="0">
                <a:ea typeface="ＭＳ Ｐゴシック" pitchFamily="-84" charset="-128"/>
              </a:rPr>
              <a:t>Executing safety algorithm shows that sequence &lt; </a:t>
            </a:r>
            <a:r>
              <a:rPr lang="en-US" b="1" i="1" smtClean="0">
                <a:ea typeface="ＭＳ Ｐゴシック" pitchFamily="-84" charset="-128"/>
              </a:rPr>
              <a:t>P</a:t>
            </a:r>
            <a:r>
              <a:rPr lang="en-US" b="1" baseline="-25000" smtClean="0">
                <a:ea typeface="ＭＳ Ｐゴシック" pitchFamily="-84" charset="-128"/>
              </a:rPr>
              <a:t>1</a:t>
            </a:r>
            <a:r>
              <a:rPr lang="en-US" b="1" smtClean="0">
                <a:ea typeface="ＭＳ Ｐゴシック" pitchFamily="-84" charset="-128"/>
              </a:rPr>
              <a:t>, </a:t>
            </a:r>
            <a:r>
              <a:rPr lang="en-US" b="1" i="1" smtClean="0">
                <a:ea typeface="ＭＳ Ｐゴシック" pitchFamily="-84" charset="-128"/>
              </a:rPr>
              <a:t>P</a:t>
            </a:r>
            <a:r>
              <a:rPr lang="en-US" b="1" baseline="-25000" smtClean="0">
                <a:ea typeface="ＭＳ Ｐゴシック" pitchFamily="-84" charset="-128"/>
              </a:rPr>
              <a:t>3</a:t>
            </a:r>
            <a:r>
              <a:rPr lang="en-US" b="1" smtClean="0">
                <a:ea typeface="ＭＳ Ｐゴシック" pitchFamily="-84" charset="-128"/>
              </a:rPr>
              <a:t>, </a:t>
            </a:r>
            <a:r>
              <a:rPr lang="en-US" b="1" i="1" smtClean="0">
                <a:ea typeface="ＭＳ Ｐゴシック" pitchFamily="-84" charset="-128"/>
              </a:rPr>
              <a:t>P</a:t>
            </a:r>
            <a:r>
              <a:rPr lang="en-US" b="1" baseline="-25000" smtClean="0">
                <a:ea typeface="ＭＳ Ｐゴシック" pitchFamily="-84" charset="-128"/>
              </a:rPr>
              <a:t>4</a:t>
            </a:r>
            <a:r>
              <a:rPr lang="en-US" b="1" smtClean="0">
                <a:ea typeface="ＭＳ Ｐゴシック" pitchFamily="-84" charset="-128"/>
              </a:rPr>
              <a:t>, </a:t>
            </a:r>
            <a:r>
              <a:rPr lang="en-US" b="1" i="1" smtClean="0">
                <a:ea typeface="ＭＳ Ｐゴシック" pitchFamily="-84" charset="-128"/>
              </a:rPr>
              <a:t>P</a:t>
            </a:r>
            <a:r>
              <a:rPr lang="en-US" b="1" baseline="-25000" smtClean="0">
                <a:ea typeface="ＭＳ Ｐゴシック" pitchFamily="-84" charset="-128"/>
              </a:rPr>
              <a:t>0</a:t>
            </a:r>
            <a:r>
              <a:rPr lang="en-US" b="1" smtClean="0">
                <a:ea typeface="ＭＳ Ｐゴシック" pitchFamily="-84" charset="-128"/>
              </a:rPr>
              <a:t>, </a:t>
            </a:r>
            <a:r>
              <a:rPr lang="en-US" b="1" i="1" smtClean="0">
                <a:ea typeface="ＭＳ Ｐゴシック" pitchFamily="-84" charset="-128"/>
              </a:rPr>
              <a:t>P</a:t>
            </a:r>
            <a:r>
              <a:rPr lang="en-US" b="1" baseline="-25000" smtClean="0">
                <a:ea typeface="ＭＳ Ｐゴシック" pitchFamily="-84" charset="-128"/>
              </a:rPr>
              <a:t>2</a:t>
            </a:r>
            <a:r>
              <a:rPr lang="en-US" smtClean="0">
                <a:ea typeface="ＭＳ Ｐゴシック" pitchFamily="-84" charset="-128"/>
              </a:rPr>
              <a:t>&gt; satisfies safety requirement</a:t>
            </a:r>
          </a:p>
          <a:p>
            <a:pPr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endParaRPr lang="en-US" sz="800" smtClean="0">
              <a:ea typeface="ＭＳ Ｐゴシック" pitchFamily="-84" charset="-128"/>
            </a:endParaRPr>
          </a:p>
          <a:p>
            <a:pPr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smtClean="0">
                <a:ea typeface="ＭＳ Ｐゴシック" pitchFamily="-84" charset="-128"/>
              </a:rPr>
              <a:t>Can request for (3,3,0) by </a:t>
            </a:r>
            <a:r>
              <a:rPr lang="en-US" b="1" i="1" smtClean="0">
                <a:ea typeface="ＭＳ Ｐゴシック" pitchFamily="-84" charset="-128"/>
              </a:rPr>
              <a:t>P</a:t>
            </a:r>
            <a:r>
              <a:rPr lang="en-US" b="1" baseline="-25000" smtClean="0">
                <a:ea typeface="ＭＳ Ｐゴシック" pitchFamily="-84" charset="-128"/>
              </a:rPr>
              <a:t>4</a:t>
            </a:r>
            <a:r>
              <a:rPr lang="en-US" smtClean="0">
                <a:ea typeface="ＭＳ Ｐゴシック" pitchFamily="-84" charset="-128"/>
              </a:rPr>
              <a:t> be granted?</a:t>
            </a:r>
          </a:p>
          <a:p>
            <a:pPr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endParaRPr lang="en-US" sz="800" smtClean="0">
              <a:ea typeface="ＭＳ Ｐゴシック" pitchFamily="-84" charset="-128"/>
            </a:endParaRPr>
          </a:p>
          <a:p>
            <a:pPr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smtClean="0">
                <a:ea typeface="ＭＳ Ｐゴシック" pitchFamily="-84" charset="-128"/>
              </a:rPr>
              <a:t>Can request for (0,2,0) by </a:t>
            </a:r>
            <a:r>
              <a:rPr lang="en-US" b="1" i="1" smtClean="0">
                <a:ea typeface="ＭＳ Ｐゴシック" pitchFamily="-84" charset="-128"/>
              </a:rPr>
              <a:t>P</a:t>
            </a:r>
            <a:r>
              <a:rPr lang="en-US" b="1" baseline="-25000" smtClean="0">
                <a:ea typeface="ＭＳ Ｐゴシック" pitchFamily="-84" charset="-128"/>
              </a:rPr>
              <a:t>0</a:t>
            </a:r>
            <a:r>
              <a:rPr lang="en-US" smtClean="0">
                <a:ea typeface="ＭＳ Ｐゴシック" pitchFamily="-84" charset="-128"/>
              </a:rPr>
              <a:t> be granted?</a:t>
            </a:r>
          </a:p>
          <a:p>
            <a:pPr>
              <a:buFont typeface="Monotype Sorts" pitchFamily="-84" charset="2"/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endParaRPr lang="en-US" smtClean="0">
              <a:ea typeface="ＭＳ Ｐゴシック" pitchFamily="-8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2"/>
          <p:cNvSpPr>
            <a:spLocks noGrp="1" noChangeArrowheads="1"/>
          </p:cNvSpPr>
          <p:nvPr>
            <p:ph type="title"/>
          </p:nvPr>
        </p:nvSpPr>
        <p:spPr>
          <a:xfrm>
            <a:off x="1141413" y="277813"/>
            <a:ext cx="7421562" cy="576262"/>
          </a:xfrm>
        </p:spPr>
        <p:txBody>
          <a:bodyPr/>
          <a:lstStyle/>
          <a:p>
            <a:pPr eaLnBrk="1" hangingPunct="1"/>
            <a:r>
              <a:rPr lang="en-US" smtClean="0">
                <a:ea typeface="ＭＳ Ｐゴシック" pitchFamily="-84" charset="-128"/>
              </a:rPr>
              <a:t>Deadlock Detection</a:t>
            </a:r>
          </a:p>
        </p:txBody>
      </p:sp>
      <p:sp>
        <p:nvSpPr>
          <p:cNvPr id="7270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>
                <a:ea typeface="ＭＳ Ｐゴシック" pitchFamily="-84" charset="-128"/>
              </a:rPr>
              <a:t>Allow system to enter deadlock state </a:t>
            </a:r>
            <a:br>
              <a:rPr lang="en-US" smtClean="0">
                <a:ea typeface="ＭＳ Ｐゴシック" pitchFamily="-84" charset="-128"/>
              </a:rPr>
            </a:br>
            <a:endParaRPr lang="en-US" smtClean="0">
              <a:ea typeface="ＭＳ Ｐゴシック" pitchFamily="-84" charset="-128"/>
            </a:endParaRPr>
          </a:p>
          <a:p>
            <a:r>
              <a:rPr lang="en-US" smtClean="0">
                <a:ea typeface="ＭＳ Ｐゴシック" pitchFamily="-84" charset="-128"/>
              </a:rPr>
              <a:t>Detection algorithm</a:t>
            </a:r>
            <a:br>
              <a:rPr lang="en-US" smtClean="0">
                <a:ea typeface="ＭＳ Ｐゴシック" pitchFamily="-84" charset="-128"/>
              </a:rPr>
            </a:br>
            <a:endParaRPr lang="en-US" smtClean="0">
              <a:ea typeface="ＭＳ Ｐゴシック" pitchFamily="-84" charset="-128"/>
            </a:endParaRPr>
          </a:p>
          <a:p>
            <a:r>
              <a:rPr lang="en-US" smtClean="0">
                <a:ea typeface="ＭＳ Ｐゴシック" pitchFamily="-84" charset="-128"/>
              </a:rPr>
              <a:t>Recovery scheme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2"/>
          <p:cNvSpPr>
            <a:spLocks noGrp="1" noChangeArrowheads="1"/>
          </p:cNvSpPr>
          <p:nvPr>
            <p:ph type="title"/>
          </p:nvPr>
        </p:nvSpPr>
        <p:spPr>
          <a:xfrm>
            <a:off x="1047750" y="0"/>
            <a:ext cx="7772400" cy="844550"/>
          </a:xfrm>
        </p:spPr>
        <p:txBody>
          <a:bodyPr/>
          <a:lstStyle/>
          <a:p>
            <a:pPr eaLnBrk="1" hangingPunct="1"/>
            <a:r>
              <a:rPr lang="en-US" smtClean="0">
                <a:ea typeface="ＭＳ Ｐゴシック" pitchFamily="-84" charset="-128"/>
              </a:rPr>
              <a:t>Single Instance of Each Resource Type</a:t>
            </a:r>
          </a:p>
        </p:txBody>
      </p:sp>
      <p:sp>
        <p:nvSpPr>
          <p:cNvPr id="747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088" y="1425575"/>
            <a:ext cx="7585075" cy="4511675"/>
          </a:xfrm>
        </p:spPr>
        <p:txBody>
          <a:bodyPr/>
          <a:lstStyle/>
          <a:p>
            <a:r>
              <a:rPr lang="en-US" smtClean="0">
                <a:ea typeface="ＭＳ Ｐゴシック" pitchFamily="-84" charset="-128"/>
              </a:rPr>
              <a:t>Maintain </a:t>
            </a:r>
            <a:r>
              <a:rPr lang="en-US" b="1" smtClean="0">
                <a:solidFill>
                  <a:srgbClr val="3366FF"/>
                </a:solidFill>
                <a:ea typeface="ＭＳ Ｐゴシック" pitchFamily="-84" charset="-128"/>
              </a:rPr>
              <a:t>wait-for </a:t>
            </a:r>
            <a:r>
              <a:rPr lang="en-US" smtClean="0">
                <a:ea typeface="ＭＳ Ｐゴシック" pitchFamily="-84" charset="-128"/>
              </a:rPr>
              <a:t>graph</a:t>
            </a:r>
          </a:p>
          <a:p>
            <a:pPr lvl="1"/>
            <a:r>
              <a:rPr lang="en-US" smtClean="0">
                <a:ea typeface="ＭＳ Ｐゴシック" pitchFamily="-84" charset="-128"/>
              </a:rPr>
              <a:t>Nodes are processes</a:t>
            </a:r>
          </a:p>
          <a:p>
            <a:pPr lvl="1"/>
            <a:r>
              <a:rPr lang="en-US" b="1" i="1" smtClean="0">
                <a:ea typeface="ＭＳ Ｐゴシック" pitchFamily="-84" charset="-128"/>
              </a:rPr>
              <a:t>P</a:t>
            </a:r>
            <a:r>
              <a:rPr lang="en-US" b="1" i="1" baseline="-25000" smtClean="0">
                <a:ea typeface="ＭＳ Ｐゴシック" pitchFamily="-84" charset="-128"/>
              </a:rPr>
              <a:t>i</a:t>
            </a:r>
            <a:r>
              <a:rPr lang="en-US" b="1" smtClean="0">
                <a:ea typeface="ＭＳ Ｐゴシック" pitchFamily="-84" charset="-128"/>
              </a:rPr>
              <a:t> </a:t>
            </a:r>
            <a:r>
              <a:rPr lang="en-US" b="1" smtClean="0">
                <a:ea typeface="ＭＳ Ｐゴシック" pitchFamily="-84" charset="-128"/>
                <a:sym typeface="Symbol" pitchFamily="18" charset="2"/>
              </a:rPr>
              <a:t> </a:t>
            </a:r>
            <a:r>
              <a:rPr lang="en-US" b="1" i="1" smtClean="0">
                <a:ea typeface="ＭＳ Ｐゴシック" pitchFamily="-84" charset="-128"/>
                <a:sym typeface="Symbol" pitchFamily="18" charset="2"/>
              </a:rPr>
              <a:t>P</a:t>
            </a:r>
            <a:r>
              <a:rPr lang="en-US" b="1" i="1" baseline="-25000" smtClean="0">
                <a:ea typeface="ＭＳ Ｐゴシック" pitchFamily="-84" charset="-128"/>
                <a:sym typeface="Symbol" pitchFamily="18" charset="2"/>
              </a:rPr>
              <a:t>j   </a:t>
            </a:r>
            <a:r>
              <a:rPr lang="en-US" smtClean="0">
                <a:ea typeface="ＭＳ Ｐゴシック" pitchFamily="-84" charset="-128"/>
                <a:sym typeface="Symbol" pitchFamily="18" charset="2"/>
              </a:rPr>
              <a:t>if </a:t>
            </a:r>
            <a:r>
              <a:rPr lang="en-US" b="1" i="1" smtClean="0">
                <a:ea typeface="ＭＳ Ｐゴシック" pitchFamily="-84" charset="-128"/>
                <a:sym typeface="Symbol" pitchFamily="18" charset="2"/>
              </a:rPr>
              <a:t>P</a:t>
            </a:r>
            <a:r>
              <a:rPr lang="en-US" b="1" i="1" baseline="-25000" smtClean="0">
                <a:ea typeface="ＭＳ Ｐゴシック" pitchFamily="-84" charset="-128"/>
                <a:sym typeface="Symbol" pitchFamily="18" charset="2"/>
              </a:rPr>
              <a:t>i</a:t>
            </a:r>
            <a:r>
              <a:rPr lang="en-US" i="1" smtClean="0">
                <a:ea typeface="ＭＳ Ｐゴシック" pitchFamily="-84" charset="-128"/>
                <a:sym typeface="Symbol" pitchFamily="18" charset="2"/>
              </a:rPr>
              <a:t> </a:t>
            </a:r>
            <a:r>
              <a:rPr lang="en-US" smtClean="0">
                <a:ea typeface="ＭＳ Ｐゴシック" pitchFamily="-84" charset="-128"/>
                <a:sym typeface="Symbol" pitchFamily="18" charset="2"/>
              </a:rPr>
              <a:t>is waiting for</a:t>
            </a:r>
            <a:r>
              <a:rPr lang="en-US" i="1" smtClean="0">
                <a:ea typeface="ＭＳ Ｐゴシック" pitchFamily="-84" charset="-128"/>
                <a:sym typeface="Symbol" pitchFamily="18" charset="2"/>
              </a:rPr>
              <a:t> </a:t>
            </a:r>
            <a:r>
              <a:rPr lang="en-US" b="1" i="1" smtClean="0">
                <a:ea typeface="ＭＳ Ｐゴシック" pitchFamily="-84" charset="-128"/>
                <a:sym typeface="Symbol" pitchFamily="18" charset="2"/>
              </a:rPr>
              <a:t>P</a:t>
            </a:r>
            <a:r>
              <a:rPr lang="en-US" b="1" i="1" baseline="-25000" smtClean="0">
                <a:ea typeface="ＭＳ Ｐゴシック" pitchFamily="-84" charset="-128"/>
                <a:sym typeface="Symbol" pitchFamily="18" charset="2"/>
              </a:rPr>
              <a:t>j</a:t>
            </a:r>
            <a:r>
              <a:rPr lang="en-US" b="1" i="1" smtClean="0">
                <a:ea typeface="ＭＳ Ｐゴシック" pitchFamily="-84" charset="-128"/>
                <a:sym typeface="Symbol" pitchFamily="18" charset="2"/>
              </a:rPr>
              <a:t/>
            </a:r>
            <a:br>
              <a:rPr lang="en-US" b="1" i="1" smtClean="0">
                <a:ea typeface="ＭＳ Ｐゴシック" pitchFamily="-84" charset="-128"/>
                <a:sym typeface="Symbol" pitchFamily="18" charset="2"/>
              </a:rPr>
            </a:br>
            <a:endParaRPr lang="en-US" b="1" i="1" smtClean="0">
              <a:ea typeface="ＭＳ Ｐゴシック" pitchFamily="-84" charset="-128"/>
              <a:sym typeface="Symbol" pitchFamily="18" charset="2"/>
            </a:endParaRPr>
          </a:p>
          <a:p>
            <a:r>
              <a:rPr lang="en-US" smtClean="0">
                <a:ea typeface="ＭＳ Ｐゴシック" pitchFamily="-84" charset="-128"/>
              </a:rPr>
              <a:t>Periodically invoke an algorithm that searches for a cycle in the graph. If there is a cycle, there exists a deadlock</a:t>
            </a:r>
          </a:p>
          <a:p>
            <a:pPr>
              <a:buFont typeface="Monotype Sorts" pitchFamily="-84" charset="2"/>
              <a:buNone/>
            </a:pPr>
            <a:endParaRPr lang="en-US" smtClean="0">
              <a:ea typeface="ＭＳ Ｐゴシック" pitchFamily="-84" charset="-128"/>
            </a:endParaRPr>
          </a:p>
          <a:p>
            <a:r>
              <a:rPr lang="en-US" smtClean="0">
                <a:ea typeface="ＭＳ Ｐゴシック" pitchFamily="-84" charset="-128"/>
              </a:rPr>
              <a:t>An algorithm to detect a cycle in a graph requires an order of</a:t>
            </a:r>
            <a:r>
              <a:rPr lang="en-US" i="1" smtClean="0">
                <a:ea typeface="ＭＳ Ｐゴシック" pitchFamily="-84" charset="-128"/>
              </a:rPr>
              <a:t> </a:t>
            </a:r>
            <a:r>
              <a:rPr lang="en-US" b="1" i="1" smtClean="0">
                <a:ea typeface="ＭＳ Ｐゴシック" pitchFamily="-84" charset="-128"/>
              </a:rPr>
              <a:t>n</a:t>
            </a:r>
            <a:r>
              <a:rPr lang="en-US" b="1" baseline="30000" smtClean="0">
                <a:ea typeface="ＭＳ Ｐゴシック" pitchFamily="-84" charset="-128"/>
              </a:rPr>
              <a:t>2</a:t>
            </a:r>
            <a:r>
              <a:rPr lang="en-US" b="1" smtClean="0">
                <a:ea typeface="ＭＳ Ｐゴシック" pitchFamily="-84" charset="-128"/>
              </a:rPr>
              <a:t> </a:t>
            </a:r>
            <a:r>
              <a:rPr lang="en-US" smtClean="0">
                <a:ea typeface="ＭＳ Ｐゴシック" pitchFamily="-84" charset="-128"/>
              </a:rPr>
              <a:t>operations, where </a:t>
            </a:r>
            <a:r>
              <a:rPr lang="en-US" b="1" i="1" smtClean="0">
                <a:ea typeface="ＭＳ Ｐゴシック" pitchFamily="-84" charset="-128"/>
              </a:rPr>
              <a:t>n</a:t>
            </a:r>
            <a:r>
              <a:rPr lang="en-US" smtClean="0">
                <a:ea typeface="ＭＳ Ｐゴシック" pitchFamily="-84" charset="-128"/>
              </a:rPr>
              <a:t> is the number of vertices in the graph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2"/>
          <p:cNvSpPr>
            <a:spLocks noGrp="1" noChangeArrowheads="1"/>
          </p:cNvSpPr>
          <p:nvPr>
            <p:ph type="title"/>
          </p:nvPr>
        </p:nvSpPr>
        <p:spPr>
          <a:xfrm>
            <a:off x="989013" y="428625"/>
            <a:ext cx="7654925" cy="457200"/>
          </a:xfrm>
        </p:spPr>
        <p:txBody>
          <a:bodyPr/>
          <a:lstStyle/>
          <a:p>
            <a:pPr eaLnBrk="1" hangingPunct="1"/>
            <a:r>
              <a:rPr lang="en-US" sz="2400" smtClean="0">
                <a:ea typeface="ＭＳ Ｐゴシック" pitchFamily="-84" charset="-128"/>
              </a:rPr>
              <a:t>Resource-Allocation Graph and Wait-for Graph</a:t>
            </a:r>
          </a:p>
        </p:txBody>
      </p:sp>
      <p:sp>
        <p:nvSpPr>
          <p:cNvPr id="76802" name="Text Box 5"/>
          <p:cNvSpPr txBox="1">
            <a:spLocks noChangeArrowheads="1"/>
          </p:cNvSpPr>
          <p:nvPr/>
        </p:nvSpPr>
        <p:spPr bwMode="auto">
          <a:xfrm>
            <a:off x="1647825" y="5294313"/>
            <a:ext cx="2927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latin typeface="Helvetica" pitchFamily="-84" charset="0"/>
              </a:rPr>
              <a:t>Resource-Allocation Graph</a:t>
            </a:r>
          </a:p>
        </p:txBody>
      </p:sp>
      <p:sp>
        <p:nvSpPr>
          <p:cNvPr id="76803" name="Text Box 6"/>
          <p:cNvSpPr txBox="1">
            <a:spLocks noChangeArrowheads="1"/>
          </p:cNvSpPr>
          <p:nvPr/>
        </p:nvSpPr>
        <p:spPr bwMode="auto">
          <a:xfrm>
            <a:off x="4810125" y="5294313"/>
            <a:ext cx="3143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latin typeface="Helvetica" pitchFamily="-84" charset="0"/>
              </a:rPr>
              <a:t>Corresponding wait-for graph</a:t>
            </a:r>
          </a:p>
        </p:txBody>
      </p:sp>
      <p:pic>
        <p:nvPicPr>
          <p:cNvPr id="76804" name="Picture 6" descr="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76425" y="1257300"/>
            <a:ext cx="5937250" cy="3830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225425"/>
            <a:ext cx="7772400" cy="628650"/>
          </a:xfrm>
        </p:spPr>
        <p:txBody>
          <a:bodyPr/>
          <a:lstStyle/>
          <a:p>
            <a:pPr eaLnBrk="1" hangingPunct="1"/>
            <a:r>
              <a:rPr lang="en-US" smtClean="0">
                <a:ea typeface="ＭＳ Ｐゴシック" pitchFamily="-84" charset="-128"/>
              </a:rPr>
              <a:t>Several Instances of a Resource Type</a:t>
            </a:r>
          </a:p>
        </p:txBody>
      </p:sp>
      <p:sp>
        <p:nvSpPr>
          <p:cNvPr id="788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5025" y="1344613"/>
            <a:ext cx="7594600" cy="3851275"/>
          </a:xfrm>
        </p:spPr>
        <p:txBody>
          <a:bodyPr/>
          <a:lstStyle/>
          <a:p>
            <a:r>
              <a:rPr lang="en-US" b="1" smtClean="0">
                <a:solidFill>
                  <a:srgbClr val="000000"/>
                </a:solidFill>
                <a:ea typeface="ＭＳ Ｐゴシック" pitchFamily="-84" charset="-128"/>
              </a:rPr>
              <a:t>Available</a:t>
            </a:r>
            <a:r>
              <a:rPr lang="en-US" i="1" smtClean="0">
                <a:ea typeface="ＭＳ Ｐゴシック" pitchFamily="-84" charset="-128"/>
              </a:rPr>
              <a:t>:</a:t>
            </a:r>
            <a:r>
              <a:rPr lang="en-US" smtClean="0">
                <a:ea typeface="ＭＳ Ｐゴシック" pitchFamily="-84" charset="-128"/>
              </a:rPr>
              <a:t>  A vector of length </a:t>
            </a:r>
            <a:r>
              <a:rPr lang="en-US" b="1" i="1" smtClean="0">
                <a:ea typeface="ＭＳ Ｐゴシック" pitchFamily="-84" charset="-128"/>
              </a:rPr>
              <a:t>m</a:t>
            </a:r>
            <a:r>
              <a:rPr lang="en-US" smtClean="0">
                <a:ea typeface="ＭＳ Ｐゴシック" pitchFamily="-84" charset="-128"/>
              </a:rPr>
              <a:t> indicates the number of available resources of each type</a:t>
            </a:r>
          </a:p>
          <a:p>
            <a:r>
              <a:rPr lang="en-US" b="1" smtClean="0">
                <a:solidFill>
                  <a:srgbClr val="000000"/>
                </a:solidFill>
                <a:ea typeface="ＭＳ Ｐゴシック" pitchFamily="-84" charset="-128"/>
              </a:rPr>
              <a:t>Allocation</a:t>
            </a:r>
            <a:r>
              <a:rPr lang="en-US" i="1" smtClean="0">
                <a:ea typeface="ＭＳ Ｐゴシック" pitchFamily="-84" charset="-128"/>
              </a:rPr>
              <a:t>:</a:t>
            </a:r>
            <a:r>
              <a:rPr lang="en-US" smtClean="0">
                <a:ea typeface="ＭＳ Ｐゴシック" pitchFamily="-84" charset="-128"/>
              </a:rPr>
              <a:t>  An </a:t>
            </a:r>
            <a:r>
              <a:rPr lang="en-US" b="1" i="1" smtClean="0">
                <a:ea typeface="ＭＳ Ｐゴシック" pitchFamily="-84" charset="-128"/>
              </a:rPr>
              <a:t>n </a:t>
            </a:r>
            <a:r>
              <a:rPr lang="en-US" b="1" smtClean="0">
                <a:ea typeface="ＭＳ Ｐゴシック" pitchFamily="-84" charset="-128"/>
              </a:rPr>
              <a:t>x</a:t>
            </a:r>
            <a:r>
              <a:rPr lang="en-US" b="1" i="1" smtClean="0">
                <a:ea typeface="ＭＳ Ｐゴシック" pitchFamily="-84" charset="-128"/>
              </a:rPr>
              <a:t> m</a:t>
            </a:r>
            <a:r>
              <a:rPr lang="en-US" b="1" smtClean="0">
                <a:ea typeface="ＭＳ Ｐゴシック" pitchFamily="-84" charset="-128"/>
              </a:rPr>
              <a:t> </a:t>
            </a:r>
            <a:r>
              <a:rPr lang="en-US" smtClean="0">
                <a:ea typeface="ＭＳ Ｐゴシック" pitchFamily="-84" charset="-128"/>
              </a:rPr>
              <a:t>matrix defines the number of resources of each type currently allocated to each process</a:t>
            </a:r>
          </a:p>
          <a:p>
            <a:r>
              <a:rPr lang="en-US" b="1" smtClean="0">
                <a:solidFill>
                  <a:srgbClr val="000000"/>
                </a:solidFill>
                <a:ea typeface="ＭＳ Ｐゴシック" pitchFamily="-84" charset="-128"/>
              </a:rPr>
              <a:t>Request</a:t>
            </a:r>
            <a:r>
              <a:rPr lang="en-US" i="1" smtClean="0">
                <a:ea typeface="ＭＳ Ｐゴシック" pitchFamily="-84" charset="-128"/>
              </a:rPr>
              <a:t>:</a:t>
            </a:r>
            <a:r>
              <a:rPr lang="en-US" smtClean="0">
                <a:ea typeface="ＭＳ Ｐゴシック" pitchFamily="-84" charset="-128"/>
              </a:rPr>
              <a:t>  An </a:t>
            </a:r>
            <a:r>
              <a:rPr lang="en-US" b="1" i="1" smtClean="0">
                <a:ea typeface="ＭＳ Ｐゴシック" pitchFamily="-84" charset="-128"/>
              </a:rPr>
              <a:t>n </a:t>
            </a:r>
            <a:r>
              <a:rPr lang="en-US" b="1" smtClean="0">
                <a:ea typeface="ＭＳ Ｐゴシック" pitchFamily="-84" charset="-128"/>
              </a:rPr>
              <a:t>x</a:t>
            </a:r>
            <a:r>
              <a:rPr lang="en-US" b="1" i="1" smtClean="0">
                <a:ea typeface="ＭＳ Ｐゴシック" pitchFamily="-84" charset="-128"/>
              </a:rPr>
              <a:t> m</a:t>
            </a:r>
            <a:r>
              <a:rPr lang="en-US" b="1" smtClean="0">
                <a:ea typeface="ＭＳ Ｐゴシック" pitchFamily="-84" charset="-128"/>
              </a:rPr>
              <a:t> </a:t>
            </a:r>
            <a:r>
              <a:rPr lang="en-US" smtClean="0">
                <a:ea typeface="ＭＳ Ｐゴシック" pitchFamily="-84" charset="-128"/>
              </a:rPr>
              <a:t>matrix indicates the current request  of each process.  If </a:t>
            </a:r>
            <a:r>
              <a:rPr lang="en-US" b="1" i="1" smtClean="0">
                <a:ea typeface="ＭＳ Ｐゴシック" pitchFamily="-84" charset="-128"/>
              </a:rPr>
              <a:t>Request </a:t>
            </a:r>
            <a:r>
              <a:rPr lang="en-US" b="1" smtClean="0">
                <a:ea typeface="ＭＳ Ｐゴシック" pitchFamily="-84" charset="-128"/>
              </a:rPr>
              <a:t>[</a:t>
            </a:r>
            <a:r>
              <a:rPr lang="en-US" b="1" i="1" smtClean="0">
                <a:ea typeface="ＭＳ Ｐゴシック" pitchFamily="-84" charset="-128"/>
              </a:rPr>
              <a:t>i</a:t>
            </a:r>
            <a:r>
              <a:rPr lang="en-US" b="1" smtClean="0">
                <a:ea typeface="ＭＳ Ｐゴシック" pitchFamily="-84" charset="-128"/>
              </a:rPr>
              <a:t>][</a:t>
            </a:r>
            <a:r>
              <a:rPr lang="en-US" b="1" i="1" smtClean="0">
                <a:ea typeface="ＭＳ Ｐゴシック" pitchFamily="-84" charset="-128"/>
              </a:rPr>
              <a:t>j</a:t>
            </a:r>
            <a:r>
              <a:rPr lang="en-US" b="1" smtClean="0">
                <a:ea typeface="ＭＳ Ｐゴシック" pitchFamily="-84" charset="-128"/>
              </a:rPr>
              <a:t>] = </a:t>
            </a:r>
            <a:r>
              <a:rPr lang="en-US" b="1" i="1" smtClean="0">
                <a:ea typeface="ＭＳ Ｐゴシック" pitchFamily="-84" charset="-128"/>
              </a:rPr>
              <a:t>k</a:t>
            </a:r>
            <a:r>
              <a:rPr lang="en-US" smtClean="0">
                <a:ea typeface="ＭＳ Ｐゴシック" pitchFamily="-84" charset="-128"/>
              </a:rPr>
              <a:t>, then process</a:t>
            </a:r>
            <a:r>
              <a:rPr lang="en-US" i="1" smtClean="0">
                <a:ea typeface="ＭＳ Ｐゴシック" pitchFamily="-84" charset="-128"/>
              </a:rPr>
              <a:t> </a:t>
            </a:r>
            <a:r>
              <a:rPr lang="en-US" b="1" i="1" smtClean="0">
                <a:ea typeface="ＭＳ Ｐゴシック" pitchFamily="-84" charset="-128"/>
              </a:rPr>
              <a:t>P</a:t>
            </a:r>
            <a:r>
              <a:rPr lang="en-US" b="1" i="1" baseline="-25000" smtClean="0">
                <a:ea typeface="ＭＳ Ｐゴシック" pitchFamily="-84" charset="-128"/>
              </a:rPr>
              <a:t>i</a:t>
            </a:r>
            <a:r>
              <a:rPr lang="en-US" smtClean="0">
                <a:ea typeface="ＭＳ Ｐゴシック" pitchFamily="-84" charset="-128"/>
              </a:rPr>
              <a:t> is requesting</a:t>
            </a:r>
            <a:r>
              <a:rPr lang="en-US" i="1" smtClean="0">
                <a:ea typeface="ＭＳ Ｐゴシック" pitchFamily="-84" charset="-128"/>
              </a:rPr>
              <a:t> </a:t>
            </a:r>
            <a:r>
              <a:rPr lang="en-US" b="1" i="1" smtClean="0">
                <a:ea typeface="ＭＳ Ｐゴシック" pitchFamily="-84" charset="-128"/>
              </a:rPr>
              <a:t>k</a:t>
            </a:r>
            <a:r>
              <a:rPr lang="en-US" smtClean="0">
                <a:ea typeface="ＭＳ Ｐゴシック" pitchFamily="-84" charset="-128"/>
              </a:rPr>
              <a:t> more instances of resource type </a:t>
            </a:r>
            <a:r>
              <a:rPr lang="en-US" b="1" i="1" smtClean="0">
                <a:ea typeface="ＭＳ Ｐゴシック" pitchFamily="-84" charset="-128"/>
              </a:rPr>
              <a:t>R</a:t>
            </a:r>
            <a:r>
              <a:rPr lang="en-US" b="1" i="1" baseline="-25000" smtClean="0">
                <a:ea typeface="ＭＳ Ｐゴシック" pitchFamily="-84" charset="-128"/>
              </a:rPr>
              <a:t>j</a:t>
            </a:r>
            <a:r>
              <a:rPr lang="en-US" smtClean="0">
                <a:ea typeface="ＭＳ Ｐゴシック" pitchFamily="-84" charset="-128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2"/>
          <p:cNvSpPr>
            <a:spLocks noGrp="1" noChangeArrowheads="1"/>
          </p:cNvSpPr>
          <p:nvPr>
            <p:ph type="title"/>
          </p:nvPr>
        </p:nvSpPr>
        <p:spPr>
          <a:xfrm>
            <a:off x="787400" y="277813"/>
            <a:ext cx="7899400" cy="576262"/>
          </a:xfrm>
        </p:spPr>
        <p:txBody>
          <a:bodyPr/>
          <a:lstStyle/>
          <a:p>
            <a:pPr eaLnBrk="1" hangingPunct="1"/>
            <a:r>
              <a:rPr lang="en-US" smtClean="0">
                <a:ea typeface="ＭＳ Ｐゴシック" pitchFamily="-84" charset="-128"/>
              </a:rPr>
              <a:t>Detection Algorithm</a:t>
            </a:r>
          </a:p>
        </p:txBody>
      </p:sp>
      <p:sp>
        <p:nvSpPr>
          <p:cNvPr id="808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0" y="1233488"/>
            <a:ext cx="7753350" cy="4530725"/>
          </a:xfrm>
        </p:spPr>
        <p:txBody>
          <a:bodyPr/>
          <a:lstStyle/>
          <a:p>
            <a:pPr>
              <a:buFont typeface="Monotype Sorts" pitchFamily="-84" charset="2"/>
              <a:buNone/>
            </a:pPr>
            <a:r>
              <a:rPr lang="en-US" smtClean="0">
                <a:ea typeface="ＭＳ Ｐゴシック" pitchFamily="-84" charset="-128"/>
              </a:rPr>
              <a:t>1.	Let </a:t>
            </a:r>
            <a:r>
              <a:rPr lang="en-US" b="1" i="1" smtClean="0">
                <a:ea typeface="ＭＳ Ｐゴシック" pitchFamily="-84" charset="-128"/>
              </a:rPr>
              <a:t>Work</a:t>
            </a:r>
            <a:r>
              <a:rPr lang="en-US" smtClean="0">
                <a:ea typeface="ＭＳ Ｐゴシック" pitchFamily="-84" charset="-128"/>
              </a:rPr>
              <a:t> and </a:t>
            </a:r>
            <a:r>
              <a:rPr lang="en-US" b="1" i="1" smtClean="0">
                <a:ea typeface="ＭＳ Ｐゴシック" pitchFamily="-84" charset="-128"/>
              </a:rPr>
              <a:t>Finish</a:t>
            </a:r>
            <a:r>
              <a:rPr lang="en-US" smtClean="0">
                <a:ea typeface="ＭＳ Ｐゴシック" pitchFamily="-84" charset="-128"/>
              </a:rPr>
              <a:t> be vectors of length </a:t>
            </a:r>
            <a:r>
              <a:rPr lang="en-US" b="1" i="1" smtClean="0">
                <a:ea typeface="ＭＳ Ｐゴシック" pitchFamily="-84" charset="-128"/>
              </a:rPr>
              <a:t>m</a:t>
            </a:r>
            <a:r>
              <a:rPr lang="en-US" smtClean="0">
                <a:ea typeface="ＭＳ Ｐゴシック" pitchFamily="-84" charset="-128"/>
              </a:rPr>
              <a:t> and </a:t>
            </a:r>
            <a:r>
              <a:rPr lang="en-US" b="1" i="1" smtClean="0">
                <a:ea typeface="ＭＳ Ｐゴシック" pitchFamily="-84" charset="-128"/>
              </a:rPr>
              <a:t>n</a:t>
            </a:r>
            <a:r>
              <a:rPr lang="en-US" smtClean="0">
                <a:ea typeface="ＭＳ Ｐゴシック" pitchFamily="-84" charset="-128"/>
              </a:rPr>
              <a:t>, respectively Initialize:</a:t>
            </a:r>
          </a:p>
          <a:p>
            <a:pPr marL="850900" lvl="1" indent="-393700">
              <a:buFont typeface="Monotype Sorts" pitchFamily="-84" charset="2"/>
              <a:buNone/>
            </a:pPr>
            <a:r>
              <a:rPr lang="en-US" smtClean="0">
                <a:ea typeface="ＭＳ Ｐゴシック" pitchFamily="-84" charset="-128"/>
              </a:rPr>
              <a:t>(a) </a:t>
            </a:r>
            <a:r>
              <a:rPr lang="en-US" b="1" i="1" smtClean="0">
                <a:ea typeface="ＭＳ Ｐゴシック" pitchFamily="-84" charset="-128"/>
              </a:rPr>
              <a:t>Work</a:t>
            </a:r>
            <a:r>
              <a:rPr lang="en-US" b="1" smtClean="0">
                <a:ea typeface="ＭＳ Ｐゴシック" pitchFamily="-84" charset="-128"/>
              </a:rPr>
              <a:t> = </a:t>
            </a:r>
            <a:r>
              <a:rPr lang="en-US" b="1" i="1" smtClean="0">
                <a:ea typeface="ＭＳ Ｐゴシック" pitchFamily="-84" charset="-128"/>
              </a:rPr>
              <a:t>Available</a:t>
            </a:r>
            <a:endParaRPr lang="en-US" b="1" smtClean="0">
              <a:ea typeface="ＭＳ Ｐゴシック" pitchFamily="-84" charset="-128"/>
            </a:endParaRPr>
          </a:p>
          <a:p>
            <a:pPr marL="850900" lvl="1" indent="-393700">
              <a:buFont typeface="Monotype Sorts" pitchFamily="-84" charset="2"/>
              <a:buNone/>
            </a:pPr>
            <a:r>
              <a:rPr lang="en-US" smtClean="0">
                <a:ea typeface="ＭＳ Ｐゴシック" pitchFamily="-84" charset="-128"/>
              </a:rPr>
              <a:t>(b)	For </a:t>
            </a:r>
            <a:r>
              <a:rPr lang="en-US" b="1" i="1" smtClean="0">
                <a:ea typeface="ＭＳ Ｐゴシック" pitchFamily="-84" charset="-128"/>
              </a:rPr>
              <a:t>i</a:t>
            </a:r>
            <a:r>
              <a:rPr lang="en-US" b="1" smtClean="0">
                <a:ea typeface="ＭＳ Ｐゴシック" pitchFamily="-84" charset="-128"/>
              </a:rPr>
              <a:t> = 1,2, …,</a:t>
            </a:r>
            <a:r>
              <a:rPr lang="en-US" b="1" i="1" smtClean="0">
                <a:ea typeface="ＭＳ Ｐゴシック" pitchFamily="-84" charset="-128"/>
              </a:rPr>
              <a:t> n</a:t>
            </a:r>
            <a:r>
              <a:rPr lang="en-US" smtClean="0">
                <a:ea typeface="ＭＳ Ｐゴシック" pitchFamily="-84" charset="-128"/>
              </a:rPr>
              <a:t>, if </a:t>
            </a:r>
            <a:r>
              <a:rPr lang="en-US" b="1" i="1" smtClean="0">
                <a:ea typeface="ＭＳ Ｐゴシック" pitchFamily="-84" charset="-128"/>
              </a:rPr>
              <a:t>Allocation</a:t>
            </a:r>
            <a:r>
              <a:rPr lang="en-US" b="1" i="1" baseline="-25000" smtClean="0">
                <a:ea typeface="ＭＳ Ｐゴシック" pitchFamily="-84" charset="-128"/>
              </a:rPr>
              <a:t>i</a:t>
            </a:r>
            <a:r>
              <a:rPr lang="en-US" b="1" smtClean="0">
                <a:ea typeface="ＭＳ Ｐゴシック" pitchFamily="-84" charset="-128"/>
              </a:rPr>
              <a:t> </a:t>
            </a:r>
            <a:r>
              <a:rPr lang="en-US" b="1" smtClean="0">
                <a:ea typeface="ＭＳ Ｐゴシック" pitchFamily="-84" charset="-128"/>
                <a:sym typeface="Symbol" pitchFamily="18" charset="2"/>
              </a:rPr>
              <a:t> 0</a:t>
            </a:r>
            <a:r>
              <a:rPr lang="en-US" smtClean="0">
                <a:ea typeface="ＭＳ Ｐゴシック" pitchFamily="-84" charset="-128"/>
                <a:sym typeface="Symbol" pitchFamily="18" charset="2"/>
              </a:rPr>
              <a:t>, then </a:t>
            </a:r>
            <a:br>
              <a:rPr lang="en-US" smtClean="0">
                <a:ea typeface="ＭＳ Ｐゴシック" pitchFamily="-84" charset="-128"/>
                <a:sym typeface="Symbol" pitchFamily="18" charset="2"/>
              </a:rPr>
            </a:br>
            <a:r>
              <a:rPr lang="en-US" b="1" i="1" smtClean="0">
                <a:ea typeface="ＭＳ Ｐゴシック" pitchFamily="-84" charset="-128"/>
                <a:sym typeface="Symbol" pitchFamily="18" charset="2"/>
              </a:rPr>
              <a:t>Finish</a:t>
            </a:r>
            <a:r>
              <a:rPr lang="en-US" b="1" smtClean="0">
                <a:ea typeface="ＭＳ Ｐゴシック" pitchFamily="-84" charset="-128"/>
                <a:sym typeface="Symbol" pitchFamily="18" charset="2"/>
              </a:rPr>
              <a:t>[i] </a:t>
            </a:r>
            <a:r>
              <a:rPr lang="en-US" b="1" i="1" smtClean="0">
                <a:ea typeface="ＭＳ Ｐゴシック" pitchFamily="-84" charset="-128"/>
                <a:sym typeface="Symbol" pitchFamily="18" charset="2"/>
              </a:rPr>
              <a:t>= false</a:t>
            </a:r>
            <a:r>
              <a:rPr lang="en-US" smtClean="0">
                <a:ea typeface="ＭＳ Ｐゴシック" pitchFamily="-84" charset="-128"/>
                <a:sym typeface="Symbol" pitchFamily="18" charset="2"/>
              </a:rPr>
              <a:t>; otherwise, </a:t>
            </a:r>
            <a:r>
              <a:rPr lang="en-US" b="1" i="1" smtClean="0">
                <a:ea typeface="ＭＳ Ｐゴシック" pitchFamily="-84" charset="-128"/>
                <a:sym typeface="Symbol" pitchFamily="18" charset="2"/>
              </a:rPr>
              <a:t>Finish</a:t>
            </a:r>
            <a:r>
              <a:rPr lang="en-US" b="1" smtClean="0">
                <a:ea typeface="ＭＳ Ｐゴシック" pitchFamily="-84" charset="-128"/>
                <a:sym typeface="Symbol" pitchFamily="18" charset="2"/>
              </a:rPr>
              <a:t>[i] = </a:t>
            </a:r>
            <a:r>
              <a:rPr lang="en-US" b="1" i="1" smtClean="0">
                <a:ea typeface="ＭＳ Ｐゴシック" pitchFamily="-84" charset="-128"/>
                <a:sym typeface="Symbol" pitchFamily="18" charset="2"/>
              </a:rPr>
              <a:t>true</a:t>
            </a:r>
          </a:p>
          <a:p>
            <a:pPr marL="850900" lvl="1" indent="-393700">
              <a:buFont typeface="Monotype Sorts" pitchFamily="-84" charset="2"/>
              <a:buNone/>
            </a:pPr>
            <a:endParaRPr lang="en-US" smtClean="0">
              <a:ea typeface="ＭＳ Ｐゴシック" pitchFamily="-84" charset="-128"/>
              <a:sym typeface="Symbol" pitchFamily="18" charset="2"/>
            </a:endParaRPr>
          </a:p>
          <a:p>
            <a:pPr>
              <a:buFont typeface="Monotype Sorts" pitchFamily="-84" charset="2"/>
              <a:buNone/>
            </a:pPr>
            <a:r>
              <a:rPr lang="en-US" smtClean="0">
                <a:ea typeface="ＭＳ Ｐゴシック" pitchFamily="-84" charset="-128"/>
              </a:rPr>
              <a:t>2.	Find an index </a:t>
            </a:r>
            <a:r>
              <a:rPr lang="en-US" b="1" i="1" smtClean="0">
                <a:ea typeface="ＭＳ Ｐゴシック" pitchFamily="-84" charset="-128"/>
              </a:rPr>
              <a:t>i</a:t>
            </a:r>
            <a:r>
              <a:rPr lang="en-US" i="1" smtClean="0">
                <a:ea typeface="ＭＳ Ｐゴシック" pitchFamily="-84" charset="-128"/>
              </a:rPr>
              <a:t> </a:t>
            </a:r>
            <a:r>
              <a:rPr lang="en-US" smtClean="0">
                <a:ea typeface="ＭＳ Ｐゴシック" pitchFamily="-84" charset="-128"/>
              </a:rPr>
              <a:t>such that both:</a:t>
            </a:r>
          </a:p>
          <a:p>
            <a:pPr marL="850900" lvl="1" indent="-393700">
              <a:buFont typeface="Monotype Sorts" pitchFamily="-84" charset="2"/>
              <a:buNone/>
            </a:pPr>
            <a:r>
              <a:rPr lang="en-US" smtClean="0">
                <a:ea typeface="ＭＳ Ｐゴシック" pitchFamily="-84" charset="-128"/>
              </a:rPr>
              <a:t>(a)	</a:t>
            </a:r>
            <a:r>
              <a:rPr lang="en-US" b="1" i="1" smtClean="0">
                <a:ea typeface="ＭＳ Ｐゴシック" pitchFamily="-84" charset="-128"/>
              </a:rPr>
              <a:t>Finish</a:t>
            </a:r>
            <a:r>
              <a:rPr lang="en-US" b="1" smtClean="0">
                <a:ea typeface="ＭＳ Ｐゴシック" pitchFamily="-84" charset="-128"/>
              </a:rPr>
              <a:t>[</a:t>
            </a:r>
            <a:r>
              <a:rPr lang="en-US" b="1" i="1" smtClean="0">
                <a:ea typeface="ＭＳ Ｐゴシック" pitchFamily="-84" charset="-128"/>
              </a:rPr>
              <a:t>i</a:t>
            </a:r>
            <a:r>
              <a:rPr lang="en-US" b="1" smtClean="0">
                <a:ea typeface="ＭＳ Ｐゴシック" pitchFamily="-84" charset="-128"/>
              </a:rPr>
              <a:t>] == </a:t>
            </a:r>
            <a:r>
              <a:rPr lang="en-US" b="1" i="1" smtClean="0">
                <a:ea typeface="ＭＳ Ｐゴシック" pitchFamily="-84" charset="-128"/>
              </a:rPr>
              <a:t>false</a:t>
            </a:r>
            <a:endParaRPr lang="en-US" b="1" smtClean="0">
              <a:ea typeface="ＭＳ Ｐゴシック" pitchFamily="-84" charset="-128"/>
            </a:endParaRPr>
          </a:p>
          <a:p>
            <a:pPr marL="850900" lvl="1" indent="-393700">
              <a:buFont typeface="Monotype Sorts" pitchFamily="-84" charset="2"/>
              <a:buNone/>
            </a:pPr>
            <a:r>
              <a:rPr lang="en-US" smtClean="0">
                <a:ea typeface="ＭＳ Ｐゴシック" pitchFamily="-84" charset="-128"/>
              </a:rPr>
              <a:t>(b)	</a:t>
            </a:r>
            <a:r>
              <a:rPr lang="en-US" b="1" i="1" smtClean="0">
                <a:ea typeface="ＭＳ Ｐゴシック" pitchFamily="-84" charset="-128"/>
              </a:rPr>
              <a:t>Request</a:t>
            </a:r>
            <a:r>
              <a:rPr lang="en-US" b="1" i="1" baseline="-25000" smtClean="0">
                <a:ea typeface="ＭＳ Ｐゴシック" pitchFamily="-84" charset="-128"/>
              </a:rPr>
              <a:t>i</a:t>
            </a:r>
            <a:r>
              <a:rPr lang="en-US" b="1" smtClean="0">
                <a:ea typeface="ＭＳ Ｐゴシック" pitchFamily="-84" charset="-128"/>
              </a:rPr>
              <a:t> </a:t>
            </a:r>
            <a:r>
              <a:rPr lang="en-US" b="1" smtClean="0">
                <a:ea typeface="ＭＳ Ｐゴシック" pitchFamily="-84" charset="-128"/>
                <a:sym typeface="Symbol" pitchFamily="18" charset="2"/>
              </a:rPr>
              <a:t> </a:t>
            </a:r>
            <a:r>
              <a:rPr lang="en-US" b="1" i="1" smtClean="0">
                <a:ea typeface="ＭＳ Ｐゴシック" pitchFamily="-84" charset="-128"/>
                <a:sym typeface="Symbol" pitchFamily="18" charset="2"/>
              </a:rPr>
              <a:t>Work</a:t>
            </a:r>
            <a:br>
              <a:rPr lang="en-US" b="1" i="1" smtClean="0">
                <a:ea typeface="ＭＳ Ｐゴシック" pitchFamily="-84" charset="-128"/>
                <a:sym typeface="Symbol" pitchFamily="18" charset="2"/>
              </a:rPr>
            </a:br>
            <a:endParaRPr lang="en-US" b="1" smtClean="0">
              <a:ea typeface="ＭＳ Ｐゴシック" pitchFamily="-84" charset="-128"/>
              <a:sym typeface="Symbol" pitchFamily="18" charset="2"/>
            </a:endParaRPr>
          </a:p>
          <a:p>
            <a:pPr marL="850900" lvl="1" indent="-393700">
              <a:buFont typeface="Monotype Sorts" pitchFamily="-84" charset="2"/>
              <a:buNone/>
            </a:pPr>
            <a:r>
              <a:rPr lang="en-US" smtClean="0">
                <a:ea typeface="ＭＳ Ｐゴシック" pitchFamily="-84" charset="-128"/>
                <a:sym typeface="Symbol" pitchFamily="18" charset="2"/>
              </a:rPr>
              <a:t>If no such </a:t>
            </a:r>
            <a:r>
              <a:rPr lang="en-US" b="1" i="1" smtClean="0">
                <a:ea typeface="ＭＳ Ｐゴシック" pitchFamily="-84" charset="-128"/>
                <a:sym typeface="Symbol" pitchFamily="18" charset="2"/>
              </a:rPr>
              <a:t>i</a:t>
            </a:r>
            <a:r>
              <a:rPr lang="en-US" b="1" smtClean="0">
                <a:ea typeface="ＭＳ Ｐゴシック" pitchFamily="-84" charset="-128"/>
                <a:sym typeface="Symbol" pitchFamily="18" charset="2"/>
              </a:rPr>
              <a:t> </a:t>
            </a:r>
            <a:r>
              <a:rPr lang="en-US" smtClean="0">
                <a:ea typeface="ＭＳ Ｐゴシック" pitchFamily="-84" charset="-128"/>
                <a:sym typeface="Symbol" pitchFamily="18" charset="2"/>
              </a:rPr>
              <a:t>exists, go to step 4</a:t>
            </a:r>
            <a:endParaRPr lang="en-US" smtClean="0">
              <a:ea typeface="ＭＳ Ｐゴシック" pitchFamily="-8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2"/>
          <p:cNvSpPr>
            <a:spLocks noGrp="1" noChangeArrowheads="1"/>
          </p:cNvSpPr>
          <p:nvPr>
            <p:ph type="title"/>
          </p:nvPr>
        </p:nvSpPr>
        <p:spPr>
          <a:xfrm>
            <a:off x="1128713" y="277813"/>
            <a:ext cx="7558087" cy="576262"/>
          </a:xfrm>
        </p:spPr>
        <p:txBody>
          <a:bodyPr/>
          <a:lstStyle/>
          <a:p>
            <a:pPr eaLnBrk="1" hangingPunct="1"/>
            <a:r>
              <a:rPr lang="en-US" smtClean="0">
                <a:ea typeface="ＭＳ Ｐゴシック" pitchFamily="-84" charset="-128"/>
              </a:rPr>
              <a:t>Detection Algorithm (Cont.)</a:t>
            </a:r>
          </a:p>
        </p:txBody>
      </p:sp>
      <p:sp>
        <p:nvSpPr>
          <p:cNvPr id="829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0" y="1439863"/>
            <a:ext cx="7723188" cy="2297112"/>
          </a:xfrm>
        </p:spPr>
        <p:txBody>
          <a:bodyPr/>
          <a:lstStyle/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smtClean="0">
                <a:ea typeface="ＭＳ Ｐゴシック" pitchFamily="-84" charset="-128"/>
              </a:rPr>
              <a:t>3.	</a:t>
            </a:r>
            <a:r>
              <a:rPr lang="en-US" b="1" i="1" smtClean="0">
                <a:ea typeface="ＭＳ Ｐゴシック" pitchFamily="-84" charset="-128"/>
              </a:rPr>
              <a:t>Work</a:t>
            </a:r>
            <a:r>
              <a:rPr lang="en-US" b="1" smtClean="0">
                <a:ea typeface="ＭＳ Ｐゴシック" pitchFamily="-84" charset="-128"/>
              </a:rPr>
              <a:t> = </a:t>
            </a:r>
            <a:r>
              <a:rPr lang="en-US" b="1" i="1" smtClean="0">
                <a:ea typeface="ＭＳ Ｐゴシック" pitchFamily="-84" charset="-128"/>
              </a:rPr>
              <a:t>Work</a:t>
            </a:r>
            <a:r>
              <a:rPr lang="en-US" b="1" smtClean="0">
                <a:ea typeface="ＭＳ Ｐゴシック" pitchFamily="-84" charset="-128"/>
              </a:rPr>
              <a:t> + </a:t>
            </a:r>
            <a:r>
              <a:rPr lang="en-US" b="1" i="1" smtClean="0">
                <a:ea typeface="ＭＳ Ｐゴシック" pitchFamily="-84" charset="-128"/>
              </a:rPr>
              <a:t>Allocation</a:t>
            </a:r>
            <a:r>
              <a:rPr lang="en-US" b="1" i="1" baseline="-25000" smtClean="0">
                <a:ea typeface="ＭＳ Ｐゴシック" pitchFamily="-84" charset="-128"/>
              </a:rPr>
              <a:t>i</a:t>
            </a:r>
            <a:r>
              <a:rPr lang="en-US" b="1" smtClean="0">
                <a:ea typeface="ＭＳ Ｐゴシック" pitchFamily="-84" charset="-128"/>
              </a:rPr>
              <a:t/>
            </a:r>
            <a:br>
              <a:rPr lang="en-US" b="1" smtClean="0">
                <a:ea typeface="ＭＳ Ｐゴシック" pitchFamily="-84" charset="-128"/>
              </a:rPr>
            </a:br>
            <a:r>
              <a:rPr lang="en-US" b="1" i="1" smtClean="0">
                <a:ea typeface="ＭＳ Ｐゴシック" pitchFamily="-84" charset="-128"/>
              </a:rPr>
              <a:t>Finish</a:t>
            </a:r>
            <a:r>
              <a:rPr lang="en-US" b="1" smtClean="0">
                <a:ea typeface="ＭＳ Ｐゴシック" pitchFamily="-84" charset="-128"/>
              </a:rPr>
              <a:t>[</a:t>
            </a:r>
            <a:r>
              <a:rPr lang="en-US" b="1" i="1" smtClean="0">
                <a:ea typeface="ＭＳ Ｐゴシック" pitchFamily="-84" charset="-128"/>
              </a:rPr>
              <a:t>i</a:t>
            </a:r>
            <a:r>
              <a:rPr lang="en-US" b="1" smtClean="0">
                <a:ea typeface="ＭＳ Ｐゴシック" pitchFamily="-84" charset="-128"/>
              </a:rPr>
              <a:t>] = </a:t>
            </a:r>
            <a:r>
              <a:rPr lang="en-US" b="1" i="1" smtClean="0">
                <a:ea typeface="ＭＳ Ｐゴシック" pitchFamily="-84" charset="-128"/>
              </a:rPr>
              <a:t>true</a:t>
            </a:r>
            <a:r>
              <a:rPr lang="en-US" b="1" smtClean="0">
                <a:ea typeface="ＭＳ Ｐゴシック" pitchFamily="-84" charset="-128"/>
              </a:rPr>
              <a:t/>
            </a:r>
            <a:br>
              <a:rPr lang="en-US" b="1" smtClean="0">
                <a:ea typeface="ＭＳ Ｐゴシック" pitchFamily="-84" charset="-128"/>
              </a:rPr>
            </a:br>
            <a:r>
              <a:rPr lang="en-US" smtClean="0">
                <a:ea typeface="ＭＳ Ｐゴシック" pitchFamily="-84" charset="-128"/>
              </a:rPr>
              <a:t>go to step 2</a:t>
            </a:r>
            <a:br>
              <a:rPr lang="en-US" smtClean="0">
                <a:ea typeface="ＭＳ Ｐゴシック" pitchFamily="-84" charset="-128"/>
              </a:rPr>
            </a:br>
            <a:endParaRPr lang="en-US" smtClean="0">
              <a:ea typeface="ＭＳ Ｐゴシック" pitchFamily="-84" charset="-128"/>
            </a:endParaRPr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smtClean="0">
                <a:ea typeface="ＭＳ Ｐゴシック" pitchFamily="-84" charset="-128"/>
              </a:rPr>
              <a:t>4.	If </a:t>
            </a:r>
            <a:r>
              <a:rPr lang="en-US" b="1" i="1" smtClean="0">
                <a:ea typeface="ＭＳ Ｐゴシック" pitchFamily="-84" charset="-128"/>
              </a:rPr>
              <a:t>Finish[i] == false</a:t>
            </a:r>
            <a:r>
              <a:rPr lang="en-US" smtClean="0">
                <a:ea typeface="ＭＳ Ｐゴシック" pitchFamily="-84" charset="-128"/>
              </a:rPr>
              <a:t>, for some </a:t>
            </a:r>
            <a:r>
              <a:rPr lang="en-US" b="1" i="1" smtClean="0">
                <a:ea typeface="ＭＳ Ｐゴシック" pitchFamily="-84" charset="-128"/>
              </a:rPr>
              <a:t>i</a:t>
            </a:r>
            <a:r>
              <a:rPr lang="en-US" smtClean="0">
                <a:ea typeface="ＭＳ Ｐゴシック" pitchFamily="-84" charset="-128"/>
              </a:rPr>
              <a:t>, 1 </a:t>
            </a:r>
            <a:r>
              <a:rPr lang="en-US" smtClean="0">
                <a:ea typeface="ＭＳ Ｐゴシック" pitchFamily="-84" charset="-128"/>
                <a:sym typeface="Symbol" pitchFamily="18" charset="2"/>
              </a:rPr>
              <a:t> </a:t>
            </a:r>
            <a:r>
              <a:rPr lang="en-US" b="1" i="1" smtClean="0">
                <a:ea typeface="ＭＳ Ｐゴシック" pitchFamily="-84" charset="-128"/>
                <a:sym typeface="Symbol" pitchFamily="18" charset="2"/>
              </a:rPr>
              <a:t>i</a:t>
            </a:r>
            <a:r>
              <a:rPr lang="en-US" smtClean="0">
                <a:ea typeface="ＭＳ Ｐゴシック" pitchFamily="-84" charset="-128"/>
                <a:sym typeface="Symbol" pitchFamily="18" charset="2"/>
              </a:rPr>
              <a:t>   </a:t>
            </a:r>
            <a:r>
              <a:rPr lang="en-US" b="1" i="1" smtClean="0">
                <a:ea typeface="ＭＳ Ｐゴシック" pitchFamily="-84" charset="-128"/>
                <a:sym typeface="Symbol" pitchFamily="18" charset="2"/>
              </a:rPr>
              <a:t>n</a:t>
            </a:r>
            <a:r>
              <a:rPr lang="en-US" smtClean="0">
                <a:ea typeface="ＭＳ Ｐゴシック" pitchFamily="-84" charset="-128"/>
                <a:sym typeface="Symbol" pitchFamily="18" charset="2"/>
              </a:rPr>
              <a:t>, then the system is in deadlock state. Moreover, if </a:t>
            </a:r>
            <a:r>
              <a:rPr lang="en-US" b="1" i="1" smtClean="0">
                <a:ea typeface="ＭＳ Ｐゴシック" pitchFamily="-84" charset="-128"/>
                <a:sym typeface="Symbol" pitchFamily="18" charset="2"/>
              </a:rPr>
              <a:t>Finish</a:t>
            </a:r>
            <a:r>
              <a:rPr lang="en-US" b="1" smtClean="0">
                <a:ea typeface="ＭＳ Ｐゴシック" pitchFamily="-84" charset="-128"/>
                <a:sym typeface="Symbol" pitchFamily="18" charset="2"/>
              </a:rPr>
              <a:t>[</a:t>
            </a:r>
            <a:r>
              <a:rPr lang="en-US" b="1" i="1" smtClean="0">
                <a:ea typeface="ＭＳ Ｐゴシック" pitchFamily="-84" charset="-128"/>
                <a:sym typeface="Symbol" pitchFamily="18" charset="2"/>
              </a:rPr>
              <a:t>i</a:t>
            </a:r>
            <a:r>
              <a:rPr lang="en-US" b="1" smtClean="0">
                <a:ea typeface="ＭＳ Ｐゴシック" pitchFamily="-84" charset="-128"/>
                <a:sym typeface="Symbol" pitchFamily="18" charset="2"/>
              </a:rPr>
              <a:t>] == </a:t>
            </a:r>
            <a:r>
              <a:rPr lang="en-US" b="1" i="1" smtClean="0">
                <a:ea typeface="ＭＳ Ｐゴシック" pitchFamily="-84" charset="-128"/>
                <a:sym typeface="Symbol" pitchFamily="18" charset="2"/>
              </a:rPr>
              <a:t>false</a:t>
            </a:r>
            <a:r>
              <a:rPr lang="en-US" smtClean="0">
                <a:ea typeface="ＭＳ Ｐゴシック" pitchFamily="-84" charset="-128"/>
                <a:sym typeface="Symbol" pitchFamily="18" charset="2"/>
              </a:rPr>
              <a:t>, then </a:t>
            </a:r>
            <a:r>
              <a:rPr lang="en-US" b="1" i="1" smtClean="0">
                <a:ea typeface="ＭＳ Ｐゴシック" pitchFamily="-84" charset="-128"/>
                <a:sym typeface="Symbol" pitchFamily="18" charset="2"/>
              </a:rPr>
              <a:t>P</a:t>
            </a:r>
            <a:r>
              <a:rPr lang="en-US" b="1" i="1" baseline="-25000" smtClean="0">
                <a:ea typeface="ＭＳ Ｐゴシック" pitchFamily="-84" charset="-128"/>
                <a:sym typeface="Symbol" pitchFamily="18" charset="2"/>
              </a:rPr>
              <a:t>i</a:t>
            </a:r>
            <a:r>
              <a:rPr lang="en-US" smtClean="0">
                <a:ea typeface="ＭＳ Ｐゴシック" pitchFamily="-84" charset="-128"/>
                <a:sym typeface="Symbol" pitchFamily="18" charset="2"/>
              </a:rPr>
              <a:t> is deadlocked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smtClean="0">
                <a:ea typeface="ＭＳ Ｐゴシック" pitchFamily="-84" charset="-128"/>
                <a:sym typeface="Symbol" pitchFamily="18" charset="2"/>
              </a:rPr>
              <a:t>	</a:t>
            </a:r>
            <a:endParaRPr lang="en-US" smtClean="0">
              <a:ea typeface="ＭＳ Ｐゴシック" pitchFamily="-84" charset="-128"/>
            </a:endParaRPr>
          </a:p>
        </p:txBody>
      </p:sp>
      <p:sp>
        <p:nvSpPr>
          <p:cNvPr id="82947" name="Text Box 4"/>
          <p:cNvSpPr txBox="1">
            <a:spLocks noChangeArrowheads="1"/>
          </p:cNvSpPr>
          <p:nvPr/>
        </p:nvSpPr>
        <p:spPr bwMode="auto">
          <a:xfrm>
            <a:off x="852488" y="3824288"/>
            <a:ext cx="7694612" cy="1060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b="1">
                <a:solidFill>
                  <a:srgbClr val="FF0066"/>
                </a:solidFill>
                <a:latin typeface="Helvetica" pitchFamily="-84" charset="0"/>
                <a:sym typeface="Symbol" pitchFamily="18" charset="2"/>
              </a:rPr>
              <a:t>Algorithm requires an order of O(</a:t>
            </a:r>
            <a:r>
              <a:rPr lang="en-US" b="1" i="1">
                <a:solidFill>
                  <a:srgbClr val="FF0066"/>
                </a:solidFill>
                <a:latin typeface="Helvetica" pitchFamily="-84" charset="0"/>
                <a:sym typeface="Symbol" pitchFamily="18" charset="2"/>
              </a:rPr>
              <a:t>m </a:t>
            </a:r>
            <a:r>
              <a:rPr lang="en-US" b="1">
                <a:solidFill>
                  <a:srgbClr val="FF0066"/>
                </a:solidFill>
                <a:latin typeface="Helvetica" pitchFamily="-84" charset="0"/>
                <a:sym typeface="Symbol" pitchFamily="18" charset="2"/>
              </a:rPr>
              <a:t>x</a:t>
            </a:r>
            <a:r>
              <a:rPr lang="en-US" b="1" i="1">
                <a:solidFill>
                  <a:srgbClr val="FF0066"/>
                </a:solidFill>
                <a:latin typeface="Helvetica" pitchFamily="-84" charset="0"/>
                <a:sym typeface="Symbol" pitchFamily="18" charset="2"/>
              </a:rPr>
              <a:t> n</a:t>
            </a:r>
            <a:r>
              <a:rPr lang="en-US" b="1" baseline="30000">
                <a:solidFill>
                  <a:srgbClr val="FF0066"/>
                </a:solidFill>
                <a:latin typeface="Helvetica" pitchFamily="-84" charset="0"/>
                <a:sym typeface="Symbol" pitchFamily="18" charset="2"/>
              </a:rPr>
              <a:t>2</a:t>
            </a:r>
            <a:r>
              <a:rPr lang="en-US" b="1">
                <a:solidFill>
                  <a:srgbClr val="FF0066"/>
                </a:solidFill>
                <a:latin typeface="Helvetica" pitchFamily="-84" charset="0"/>
                <a:sym typeface="Symbol" pitchFamily="18" charset="2"/>
              </a:rPr>
              <a:t>) operations to detect whether the system is in deadlocked state</a:t>
            </a:r>
            <a:endParaRPr lang="en-US">
              <a:solidFill>
                <a:srgbClr val="FF0066"/>
              </a:solidFill>
              <a:latin typeface="Helvetica" pitchFamily="-84" charset="0"/>
            </a:endParaRPr>
          </a:p>
          <a:p>
            <a:pPr>
              <a:spcBef>
                <a:spcPct val="50000"/>
              </a:spcBef>
            </a:pPr>
            <a:endParaRPr lang="en-US">
              <a:solidFill>
                <a:srgbClr val="FF0066"/>
              </a:solidFill>
              <a:latin typeface="Helvetica" pitchFamily="-8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-84" charset="-128"/>
              </a:rPr>
              <a:t>System Model</a:t>
            </a:r>
          </a:p>
        </p:txBody>
      </p:sp>
      <p:sp>
        <p:nvSpPr>
          <p:cNvPr id="112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088" y="1425575"/>
            <a:ext cx="7351712" cy="4483100"/>
          </a:xfrm>
        </p:spPr>
        <p:txBody>
          <a:bodyPr/>
          <a:lstStyle/>
          <a:p>
            <a:r>
              <a:rPr lang="en-US" smtClean="0">
                <a:ea typeface="ＭＳ Ｐゴシック" pitchFamily="-84" charset="-128"/>
              </a:rPr>
              <a:t>System consists of resources</a:t>
            </a:r>
          </a:p>
          <a:p>
            <a:endParaRPr lang="en-US" smtClean="0">
              <a:ea typeface="ＭＳ Ｐゴシック" pitchFamily="-84" charset="-128"/>
            </a:endParaRPr>
          </a:p>
          <a:p>
            <a:r>
              <a:rPr lang="en-US" smtClean="0">
                <a:ea typeface="ＭＳ Ｐゴシック" pitchFamily="-84" charset="-128"/>
              </a:rPr>
              <a:t>Resource types </a:t>
            </a:r>
            <a:r>
              <a:rPr lang="en-US" i="1" smtClean="0">
                <a:ea typeface="ＭＳ Ｐゴシック" pitchFamily="-84" charset="-128"/>
              </a:rPr>
              <a:t>R</a:t>
            </a:r>
            <a:r>
              <a:rPr lang="en-US" baseline="-25000" smtClean="0">
                <a:ea typeface="ＭＳ Ｐゴシック" pitchFamily="-84" charset="-128"/>
              </a:rPr>
              <a:t>1</a:t>
            </a:r>
            <a:r>
              <a:rPr lang="en-US" smtClean="0">
                <a:ea typeface="ＭＳ Ｐゴシック" pitchFamily="-84" charset="-128"/>
              </a:rPr>
              <a:t>, </a:t>
            </a:r>
            <a:r>
              <a:rPr lang="en-US" i="1" smtClean="0">
                <a:ea typeface="ＭＳ Ｐゴシック" pitchFamily="-84" charset="-128"/>
              </a:rPr>
              <a:t>R</a:t>
            </a:r>
            <a:r>
              <a:rPr lang="en-US" baseline="-25000" smtClean="0">
                <a:ea typeface="ＭＳ Ｐゴシック" pitchFamily="-84" charset="-128"/>
              </a:rPr>
              <a:t>2</a:t>
            </a:r>
            <a:r>
              <a:rPr lang="en-US" smtClean="0">
                <a:ea typeface="ＭＳ Ｐゴシック" pitchFamily="-84" charset="-128"/>
              </a:rPr>
              <a:t>, . . ., </a:t>
            </a:r>
            <a:r>
              <a:rPr lang="en-US" i="1" smtClean="0">
                <a:ea typeface="ＭＳ Ｐゴシック" pitchFamily="-84" charset="-128"/>
              </a:rPr>
              <a:t>R</a:t>
            </a:r>
            <a:r>
              <a:rPr lang="en-US" baseline="-25000" smtClean="0">
                <a:ea typeface="ＭＳ Ｐゴシック" pitchFamily="-84" charset="-128"/>
              </a:rPr>
              <a:t>m</a:t>
            </a:r>
          </a:p>
          <a:p>
            <a:pPr lvl="2">
              <a:buFont typeface="Webdings" pitchFamily="18" charset="2"/>
              <a:buNone/>
            </a:pPr>
            <a:r>
              <a:rPr lang="en-US" i="1" smtClean="0">
                <a:ea typeface="ＭＳ Ｐゴシック" pitchFamily="-84" charset="-128"/>
              </a:rPr>
              <a:t>CPU cycles, memory space, I/O devices</a:t>
            </a:r>
          </a:p>
          <a:p>
            <a:pPr lvl="2">
              <a:buFont typeface="Webdings" pitchFamily="18" charset="2"/>
              <a:buNone/>
            </a:pPr>
            <a:endParaRPr lang="en-US" i="1" smtClean="0">
              <a:ea typeface="ＭＳ Ｐゴシック" pitchFamily="-84" charset="-128"/>
            </a:endParaRPr>
          </a:p>
          <a:p>
            <a:r>
              <a:rPr lang="en-US" smtClean="0">
                <a:ea typeface="ＭＳ Ｐゴシック" pitchFamily="-84" charset="-128"/>
              </a:rPr>
              <a:t>Each resource type </a:t>
            </a:r>
            <a:r>
              <a:rPr lang="en-US" i="1" smtClean="0">
                <a:ea typeface="ＭＳ Ｐゴシック" pitchFamily="-84" charset="-128"/>
              </a:rPr>
              <a:t>R</a:t>
            </a:r>
            <a:r>
              <a:rPr lang="en-US" baseline="-25000" smtClean="0">
                <a:ea typeface="ＭＳ Ｐゴシック" pitchFamily="-84" charset="-128"/>
              </a:rPr>
              <a:t>i</a:t>
            </a:r>
            <a:r>
              <a:rPr lang="en-US" smtClean="0">
                <a:ea typeface="ＭＳ Ｐゴシック" pitchFamily="-84" charset="-128"/>
              </a:rPr>
              <a:t> has </a:t>
            </a:r>
            <a:r>
              <a:rPr lang="en-US" i="1" smtClean="0">
                <a:ea typeface="ＭＳ Ｐゴシック" pitchFamily="-84" charset="-128"/>
              </a:rPr>
              <a:t>W</a:t>
            </a:r>
            <a:r>
              <a:rPr lang="en-US" baseline="-25000" smtClean="0">
                <a:ea typeface="ＭＳ Ｐゴシック" pitchFamily="-84" charset="-128"/>
              </a:rPr>
              <a:t>i</a:t>
            </a:r>
            <a:r>
              <a:rPr lang="en-US" smtClean="0">
                <a:ea typeface="ＭＳ Ｐゴシック" pitchFamily="-84" charset="-128"/>
              </a:rPr>
              <a:t> instances.</a:t>
            </a:r>
          </a:p>
          <a:p>
            <a:endParaRPr lang="en-US" smtClean="0">
              <a:ea typeface="ＭＳ Ｐゴシック" pitchFamily="-84" charset="-128"/>
            </a:endParaRPr>
          </a:p>
          <a:p>
            <a:r>
              <a:rPr lang="en-US" smtClean="0">
                <a:ea typeface="ＭＳ Ｐゴシック" pitchFamily="-84" charset="-128"/>
              </a:rPr>
              <a:t>Each process utilizes a resource as follows:</a:t>
            </a:r>
          </a:p>
          <a:p>
            <a:pPr lvl="1"/>
            <a:r>
              <a:rPr lang="en-US" b="1" smtClean="0">
                <a:ea typeface="ＭＳ Ｐゴシック" pitchFamily="-84" charset="-128"/>
              </a:rPr>
              <a:t>request </a:t>
            </a:r>
          </a:p>
          <a:p>
            <a:pPr lvl="1"/>
            <a:r>
              <a:rPr lang="en-US" b="1" smtClean="0">
                <a:ea typeface="ＭＳ Ｐゴシック" pitchFamily="-84" charset="-128"/>
              </a:rPr>
              <a:t>use </a:t>
            </a:r>
          </a:p>
          <a:p>
            <a:pPr lvl="1"/>
            <a:r>
              <a:rPr lang="en-US" b="1" smtClean="0">
                <a:ea typeface="ＭＳ Ｐゴシック" pitchFamily="-84" charset="-128"/>
              </a:rPr>
              <a:t>release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Rectangle 2"/>
          <p:cNvSpPr>
            <a:spLocks noGrp="1" noChangeArrowheads="1"/>
          </p:cNvSpPr>
          <p:nvPr>
            <p:ph type="title"/>
          </p:nvPr>
        </p:nvSpPr>
        <p:spPr>
          <a:xfrm>
            <a:off x="1022350" y="277813"/>
            <a:ext cx="7664450" cy="576262"/>
          </a:xfrm>
        </p:spPr>
        <p:txBody>
          <a:bodyPr/>
          <a:lstStyle/>
          <a:p>
            <a:pPr eaLnBrk="1" hangingPunct="1"/>
            <a:r>
              <a:rPr lang="en-US" smtClean="0">
                <a:ea typeface="ＭＳ Ｐゴシック" pitchFamily="-84" charset="-128"/>
              </a:rPr>
              <a:t>Example of Detection Algorithm</a:t>
            </a:r>
          </a:p>
        </p:txBody>
      </p:sp>
      <p:sp>
        <p:nvSpPr>
          <p:cNvPr id="849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0" y="1233488"/>
            <a:ext cx="8037513" cy="5121275"/>
          </a:xfrm>
        </p:spPr>
        <p:txBody>
          <a:bodyPr/>
          <a:lstStyle/>
          <a:p>
            <a:pPr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smtClean="0">
                <a:ea typeface="ＭＳ Ｐゴシック" pitchFamily="-84" charset="-128"/>
              </a:rPr>
              <a:t>Five processes </a:t>
            </a:r>
            <a:r>
              <a:rPr lang="en-US" b="1" i="1" smtClean="0">
                <a:ea typeface="ＭＳ Ｐゴシック" pitchFamily="-84" charset="-128"/>
              </a:rPr>
              <a:t>P</a:t>
            </a:r>
            <a:r>
              <a:rPr lang="en-US" b="1" baseline="-25000" smtClean="0">
                <a:ea typeface="ＭＳ Ｐゴシック" pitchFamily="-84" charset="-128"/>
              </a:rPr>
              <a:t>0</a:t>
            </a:r>
            <a:r>
              <a:rPr lang="en-US" smtClean="0">
                <a:ea typeface="ＭＳ Ｐゴシック" pitchFamily="-84" charset="-128"/>
              </a:rPr>
              <a:t> through </a:t>
            </a:r>
            <a:r>
              <a:rPr lang="en-US" b="1" i="1" smtClean="0">
                <a:ea typeface="ＭＳ Ｐゴシック" pitchFamily="-84" charset="-128"/>
              </a:rPr>
              <a:t>P</a:t>
            </a:r>
            <a:r>
              <a:rPr lang="en-US" b="1" baseline="-25000" smtClean="0">
                <a:ea typeface="ＭＳ Ｐゴシック" pitchFamily="-84" charset="-128"/>
              </a:rPr>
              <a:t>4</a:t>
            </a:r>
            <a:r>
              <a:rPr lang="en-US" smtClean="0">
                <a:ea typeface="ＭＳ Ｐゴシック" pitchFamily="-84" charset="-128"/>
              </a:rPr>
              <a:t>;</a:t>
            </a:r>
            <a:r>
              <a:rPr lang="en-US" baseline="-25000" smtClean="0">
                <a:ea typeface="ＭＳ Ｐゴシック" pitchFamily="-84" charset="-128"/>
              </a:rPr>
              <a:t> </a:t>
            </a:r>
            <a:r>
              <a:rPr lang="en-US" smtClean="0">
                <a:ea typeface="ＭＳ Ｐゴシック" pitchFamily="-84" charset="-128"/>
              </a:rPr>
              <a:t>three resource types </a:t>
            </a:r>
            <a:br>
              <a:rPr lang="en-US" smtClean="0">
                <a:ea typeface="ＭＳ Ｐゴシック" pitchFamily="-84" charset="-128"/>
              </a:rPr>
            </a:br>
            <a:r>
              <a:rPr lang="en-US" smtClean="0">
                <a:ea typeface="ＭＳ Ｐゴシック" pitchFamily="-84" charset="-128"/>
              </a:rPr>
              <a:t>A (7 instances), </a:t>
            </a:r>
            <a:r>
              <a:rPr lang="en-US" i="1" smtClean="0">
                <a:ea typeface="ＭＳ Ｐゴシック" pitchFamily="-84" charset="-128"/>
              </a:rPr>
              <a:t>B </a:t>
            </a:r>
            <a:r>
              <a:rPr lang="en-US" smtClean="0">
                <a:ea typeface="ＭＳ Ｐゴシック" pitchFamily="-84" charset="-128"/>
              </a:rPr>
              <a:t>(2 instances), and </a:t>
            </a:r>
            <a:r>
              <a:rPr lang="en-US" i="1" smtClean="0">
                <a:ea typeface="ＭＳ Ｐゴシック" pitchFamily="-84" charset="-128"/>
              </a:rPr>
              <a:t>C</a:t>
            </a:r>
            <a:r>
              <a:rPr lang="en-US" smtClean="0">
                <a:ea typeface="ＭＳ Ｐゴシック" pitchFamily="-84" charset="-128"/>
              </a:rPr>
              <a:t> (6 instances)</a:t>
            </a:r>
          </a:p>
          <a:p>
            <a:pPr>
              <a:buFont typeface="Monotype Sorts" pitchFamily="-84" charset="2"/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endParaRPr lang="en-US" smtClean="0">
              <a:ea typeface="ＭＳ Ｐゴシック" pitchFamily="-84" charset="-128"/>
            </a:endParaRPr>
          </a:p>
          <a:p>
            <a:pPr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smtClean="0">
                <a:ea typeface="ＭＳ Ｐゴシック" pitchFamily="-84" charset="-128"/>
              </a:rPr>
              <a:t>Snapshot at time </a:t>
            </a:r>
            <a:r>
              <a:rPr lang="en-US" b="1" i="1" smtClean="0">
                <a:ea typeface="ＭＳ Ｐゴシック" pitchFamily="-84" charset="-128"/>
              </a:rPr>
              <a:t>T</a:t>
            </a:r>
            <a:r>
              <a:rPr lang="en-US" b="1" baseline="-25000" smtClean="0">
                <a:ea typeface="ＭＳ Ｐゴシック" pitchFamily="-84" charset="-128"/>
              </a:rPr>
              <a:t>0</a:t>
            </a:r>
            <a:r>
              <a:rPr lang="en-US" smtClean="0">
                <a:ea typeface="ＭＳ Ｐゴシック" pitchFamily="-84" charset="-128"/>
              </a:rPr>
              <a:t>:</a:t>
            </a:r>
          </a:p>
          <a:p>
            <a:pPr>
              <a:buFont typeface="Monotype Sorts" pitchFamily="-84" charset="2"/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smtClean="0">
                <a:ea typeface="ＭＳ Ｐゴシック" pitchFamily="-84" charset="-128"/>
              </a:rPr>
              <a:t>			 </a:t>
            </a:r>
            <a:r>
              <a:rPr lang="en-US" i="1" u="sng" smtClean="0">
                <a:ea typeface="ＭＳ Ｐゴシック" pitchFamily="-84" charset="-128"/>
              </a:rPr>
              <a:t>Allocation</a:t>
            </a:r>
            <a:r>
              <a:rPr lang="en-US" i="1" smtClean="0">
                <a:ea typeface="ＭＳ Ｐゴシック" pitchFamily="-84" charset="-128"/>
              </a:rPr>
              <a:t>	</a:t>
            </a:r>
            <a:r>
              <a:rPr lang="en-US" i="1" u="sng" smtClean="0">
                <a:ea typeface="ＭＳ Ｐゴシック" pitchFamily="-84" charset="-128"/>
              </a:rPr>
              <a:t>Request</a:t>
            </a:r>
            <a:r>
              <a:rPr lang="en-US" i="1" smtClean="0">
                <a:ea typeface="ＭＳ Ｐゴシック" pitchFamily="-84" charset="-128"/>
              </a:rPr>
              <a:t>	</a:t>
            </a:r>
            <a:r>
              <a:rPr lang="en-US" i="1" u="sng" smtClean="0">
                <a:ea typeface="ＭＳ Ｐゴシック" pitchFamily="-84" charset="-128"/>
              </a:rPr>
              <a:t>Available</a:t>
            </a:r>
          </a:p>
          <a:p>
            <a:pPr>
              <a:buFont typeface="Monotype Sorts" pitchFamily="-84" charset="2"/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smtClean="0">
                <a:ea typeface="ＭＳ Ｐゴシック" pitchFamily="-84" charset="-128"/>
              </a:rPr>
              <a:t>			</a:t>
            </a:r>
            <a:r>
              <a:rPr lang="en-US" i="1" smtClean="0">
                <a:ea typeface="ＭＳ Ｐゴシック" pitchFamily="-84" charset="-128"/>
              </a:rPr>
              <a:t>A B C 	  A B C 	A B C</a:t>
            </a:r>
          </a:p>
          <a:p>
            <a:pPr>
              <a:buFont typeface="Monotype Sorts" pitchFamily="-84" charset="2"/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smtClean="0">
                <a:ea typeface="ＭＳ Ｐゴシック" pitchFamily="-84" charset="-128"/>
              </a:rPr>
              <a:t>	        </a:t>
            </a:r>
            <a:r>
              <a:rPr lang="en-US" i="1" smtClean="0">
                <a:ea typeface="ＭＳ Ｐゴシック" pitchFamily="-84" charset="-128"/>
              </a:rPr>
              <a:t>P</a:t>
            </a:r>
            <a:r>
              <a:rPr lang="en-US" baseline="-25000" smtClean="0">
                <a:ea typeface="ＭＳ Ｐゴシック" pitchFamily="-84" charset="-128"/>
              </a:rPr>
              <a:t>0</a:t>
            </a:r>
            <a:r>
              <a:rPr lang="en-US" smtClean="0">
                <a:ea typeface="ＭＳ Ｐゴシック" pitchFamily="-84" charset="-128"/>
              </a:rPr>
              <a:t>	          0 1 0             0 0 0 	0 0 0</a:t>
            </a:r>
          </a:p>
          <a:p>
            <a:pPr>
              <a:buFont typeface="Monotype Sorts" pitchFamily="-84" charset="2"/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i="1" smtClean="0">
                <a:ea typeface="ＭＳ Ｐゴシック" pitchFamily="-84" charset="-128"/>
              </a:rPr>
              <a:t>             P</a:t>
            </a:r>
            <a:r>
              <a:rPr lang="en-US" baseline="-25000" smtClean="0">
                <a:ea typeface="ＭＳ Ｐゴシック" pitchFamily="-84" charset="-128"/>
              </a:rPr>
              <a:t>1</a:t>
            </a:r>
            <a:r>
              <a:rPr lang="en-US" smtClean="0">
                <a:ea typeface="ＭＳ Ｐゴシック" pitchFamily="-84" charset="-128"/>
              </a:rPr>
              <a:t>	          	2 0 0 	  2 0 2</a:t>
            </a:r>
          </a:p>
          <a:p>
            <a:pPr>
              <a:buFont typeface="Monotype Sorts" pitchFamily="-84" charset="2"/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i="1" smtClean="0">
                <a:ea typeface="ＭＳ Ｐゴシック" pitchFamily="-84" charset="-128"/>
              </a:rPr>
              <a:t>             P</a:t>
            </a:r>
            <a:r>
              <a:rPr lang="en-US" baseline="-25000" smtClean="0">
                <a:ea typeface="ＭＳ Ｐゴシック" pitchFamily="-84" charset="-128"/>
              </a:rPr>
              <a:t>2</a:t>
            </a:r>
            <a:r>
              <a:rPr lang="en-US" smtClean="0">
                <a:ea typeface="ＭＳ Ｐゴシック" pitchFamily="-84" charset="-128"/>
              </a:rPr>
              <a:t>		          3 0 3             0 0 0 </a:t>
            </a:r>
          </a:p>
          <a:p>
            <a:pPr>
              <a:buFont typeface="Monotype Sorts" pitchFamily="-84" charset="2"/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i="1" smtClean="0">
                <a:ea typeface="ＭＳ Ｐゴシック" pitchFamily="-84" charset="-128"/>
              </a:rPr>
              <a:t>             P</a:t>
            </a:r>
            <a:r>
              <a:rPr lang="en-US" baseline="-25000" smtClean="0">
                <a:ea typeface="ＭＳ Ｐゴシック" pitchFamily="-84" charset="-128"/>
              </a:rPr>
              <a:t>3</a:t>
            </a:r>
            <a:r>
              <a:rPr lang="en-US" smtClean="0">
                <a:ea typeface="ＭＳ Ｐゴシック" pitchFamily="-84" charset="-128"/>
              </a:rPr>
              <a:t>		2 1 1 	   1 0 0 </a:t>
            </a:r>
          </a:p>
          <a:p>
            <a:pPr>
              <a:buFont typeface="Monotype Sorts" pitchFamily="-84" charset="2"/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smtClean="0">
                <a:ea typeface="ＭＳ Ｐゴシック" pitchFamily="-84" charset="-128"/>
              </a:rPr>
              <a:t>	       </a:t>
            </a:r>
            <a:r>
              <a:rPr lang="en-US" i="1" smtClean="0">
                <a:ea typeface="ＭＳ Ｐゴシック" pitchFamily="-84" charset="-128"/>
              </a:rPr>
              <a:t>P</a:t>
            </a:r>
            <a:r>
              <a:rPr lang="en-US" baseline="-25000" smtClean="0">
                <a:ea typeface="ＭＳ Ｐゴシック" pitchFamily="-84" charset="-128"/>
              </a:rPr>
              <a:t>4	</a:t>
            </a:r>
            <a:r>
              <a:rPr lang="en-US" smtClean="0">
                <a:ea typeface="ＭＳ Ｐゴシック" pitchFamily="-84" charset="-128"/>
              </a:rPr>
              <a:t>	0 0 2 	   0 0 2</a:t>
            </a:r>
          </a:p>
          <a:p>
            <a:pPr>
              <a:buFont typeface="Monotype Sorts" pitchFamily="-84" charset="2"/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endParaRPr lang="en-US" smtClean="0">
              <a:ea typeface="ＭＳ Ｐゴシック" pitchFamily="-84" charset="-128"/>
            </a:endParaRPr>
          </a:p>
          <a:p>
            <a:pPr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smtClean="0">
                <a:ea typeface="ＭＳ Ｐゴシック" pitchFamily="-84" charset="-128"/>
              </a:rPr>
              <a:t>Sequence &lt;</a:t>
            </a:r>
            <a:r>
              <a:rPr lang="en-US" b="1" i="1" smtClean="0">
                <a:ea typeface="ＭＳ Ｐゴシック" pitchFamily="-84" charset="-128"/>
              </a:rPr>
              <a:t>P</a:t>
            </a:r>
            <a:r>
              <a:rPr lang="en-US" b="1" i="1" baseline="-25000" smtClean="0">
                <a:ea typeface="ＭＳ Ｐゴシック" pitchFamily="-84" charset="-128"/>
              </a:rPr>
              <a:t>0</a:t>
            </a:r>
            <a:r>
              <a:rPr lang="en-US" b="1" i="1" smtClean="0">
                <a:ea typeface="ＭＳ Ｐゴシック" pitchFamily="-84" charset="-128"/>
              </a:rPr>
              <a:t>, P</a:t>
            </a:r>
            <a:r>
              <a:rPr lang="en-US" b="1" i="1" baseline="-25000" smtClean="0">
                <a:ea typeface="ＭＳ Ｐゴシック" pitchFamily="-84" charset="-128"/>
              </a:rPr>
              <a:t>2</a:t>
            </a:r>
            <a:r>
              <a:rPr lang="en-US" b="1" i="1" smtClean="0">
                <a:ea typeface="ＭＳ Ｐゴシック" pitchFamily="-84" charset="-128"/>
              </a:rPr>
              <a:t>, P</a:t>
            </a:r>
            <a:r>
              <a:rPr lang="en-US" b="1" i="1" baseline="-25000" smtClean="0">
                <a:ea typeface="ＭＳ Ｐゴシック" pitchFamily="-84" charset="-128"/>
              </a:rPr>
              <a:t>3</a:t>
            </a:r>
            <a:r>
              <a:rPr lang="en-US" b="1" i="1" smtClean="0">
                <a:ea typeface="ＭＳ Ｐゴシック" pitchFamily="-84" charset="-128"/>
              </a:rPr>
              <a:t>, P</a:t>
            </a:r>
            <a:r>
              <a:rPr lang="en-US" b="1" i="1" baseline="-25000" smtClean="0">
                <a:ea typeface="ＭＳ Ｐゴシック" pitchFamily="-84" charset="-128"/>
              </a:rPr>
              <a:t>1</a:t>
            </a:r>
            <a:r>
              <a:rPr lang="en-US" b="1" i="1" smtClean="0">
                <a:ea typeface="ＭＳ Ｐゴシック" pitchFamily="-84" charset="-128"/>
              </a:rPr>
              <a:t>, P</a:t>
            </a:r>
            <a:r>
              <a:rPr lang="en-US" b="1" i="1" baseline="-25000" smtClean="0">
                <a:ea typeface="ＭＳ Ｐゴシック" pitchFamily="-84" charset="-128"/>
              </a:rPr>
              <a:t>4</a:t>
            </a:r>
            <a:r>
              <a:rPr lang="en-US" smtClean="0">
                <a:ea typeface="ＭＳ Ｐゴシック" pitchFamily="-84" charset="-128"/>
              </a:rPr>
              <a:t>&gt; will result in </a:t>
            </a:r>
            <a:r>
              <a:rPr lang="en-US" b="1" i="1" smtClean="0">
                <a:ea typeface="ＭＳ Ｐゴシック" pitchFamily="-84" charset="-128"/>
              </a:rPr>
              <a:t>Finish[i] = true </a:t>
            </a:r>
            <a:r>
              <a:rPr lang="en-US" smtClean="0">
                <a:ea typeface="ＭＳ Ｐゴシック" pitchFamily="-84" charset="-128"/>
              </a:rPr>
              <a:t>for all </a:t>
            </a:r>
            <a:r>
              <a:rPr lang="en-US" b="1" i="1" smtClean="0">
                <a:ea typeface="ＭＳ Ｐゴシック" pitchFamily="-84" charset="-128"/>
              </a:rPr>
              <a:t>i</a:t>
            </a:r>
            <a:endParaRPr lang="en-US" b="1" smtClean="0">
              <a:ea typeface="ＭＳ Ｐゴシック" pitchFamily="-84" charset="-128"/>
            </a:endParaRPr>
          </a:p>
          <a:p>
            <a:pPr>
              <a:buFont typeface="Monotype Sorts" pitchFamily="-84" charset="2"/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endParaRPr lang="en-US" smtClean="0">
              <a:ea typeface="ＭＳ Ｐゴシック" pitchFamily="-8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-84" charset="-128"/>
              </a:rPr>
              <a:t>Example (Cont.)</a:t>
            </a:r>
          </a:p>
        </p:txBody>
      </p:sp>
      <p:sp>
        <p:nvSpPr>
          <p:cNvPr id="870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0" y="1233488"/>
            <a:ext cx="7781925" cy="5037137"/>
          </a:xfrm>
        </p:spPr>
        <p:txBody>
          <a:bodyPr/>
          <a:lstStyle/>
          <a:p>
            <a:pPr>
              <a:tabLst>
                <a:tab pos="2800350" algn="l"/>
                <a:tab pos="3708400" algn="ctr"/>
              </a:tabLst>
            </a:pPr>
            <a:r>
              <a:rPr lang="en-US" b="1" i="1" smtClean="0">
                <a:ea typeface="ＭＳ Ｐゴシック" pitchFamily="-84" charset="-128"/>
              </a:rPr>
              <a:t>P</a:t>
            </a:r>
            <a:r>
              <a:rPr lang="en-US" b="1" baseline="-25000" smtClean="0">
                <a:ea typeface="ＭＳ Ｐゴシック" pitchFamily="-84" charset="-128"/>
              </a:rPr>
              <a:t>2</a:t>
            </a:r>
            <a:r>
              <a:rPr lang="en-US" smtClean="0">
                <a:ea typeface="ＭＳ Ｐゴシック" pitchFamily="-84" charset="-128"/>
              </a:rPr>
              <a:t> requests an additional instance of type</a:t>
            </a:r>
            <a:r>
              <a:rPr lang="en-US" i="1" smtClean="0">
                <a:ea typeface="ＭＳ Ｐゴシック" pitchFamily="-84" charset="-128"/>
              </a:rPr>
              <a:t> </a:t>
            </a:r>
            <a:r>
              <a:rPr lang="en-US" b="1" i="1" smtClean="0">
                <a:ea typeface="ＭＳ Ｐゴシック" pitchFamily="-84" charset="-128"/>
              </a:rPr>
              <a:t>C</a:t>
            </a:r>
            <a:endParaRPr lang="en-US" b="1" smtClean="0">
              <a:ea typeface="ＭＳ Ｐゴシック" pitchFamily="-84" charset="-128"/>
            </a:endParaRPr>
          </a:p>
          <a:p>
            <a:pPr>
              <a:buFont typeface="Monotype Sorts" pitchFamily="-84" charset="2"/>
              <a:buNone/>
              <a:tabLst>
                <a:tab pos="2800350" algn="l"/>
                <a:tab pos="3708400" algn="ctr"/>
              </a:tabLst>
            </a:pPr>
            <a:r>
              <a:rPr lang="en-US" smtClean="0">
                <a:ea typeface="ＭＳ Ｐゴシック" pitchFamily="-84" charset="-128"/>
              </a:rPr>
              <a:t>			</a:t>
            </a:r>
            <a:r>
              <a:rPr lang="en-US" i="1" u="sng" smtClean="0">
                <a:ea typeface="ＭＳ Ｐゴシック" pitchFamily="-84" charset="-128"/>
              </a:rPr>
              <a:t>Request</a:t>
            </a:r>
            <a:endParaRPr lang="en-US" i="1" smtClean="0">
              <a:ea typeface="ＭＳ Ｐゴシック" pitchFamily="-84" charset="-128"/>
            </a:endParaRPr>
          </a:p>
          <a:p>
            <a:pPr>
              <a:buFont typeface="Monotype Sorts" pitchFamily="-84" charset="2"/>
              <a:buNone/>
              <a:tabLst>
                <a:tab pos="2800350" algn="l"/>
                <a:tab pos="3708400" algn="ctr"/>
              </a:tabLst>
            </a:pPr>
            <a:r>
              <a:rPr lang="en-US" i="1" smtClean="0">
                <a:ea typeface="ＭＳ Ｐゴシック" pitchFamily="-84" charset="-128"/>
              </a:rPr>
              <a:t>			A B C</a:t>
            </a:r>
          </a:p>
          <a:p>
            <a:pPr>
              <a:buFont typeface="Monotype Sorts" pitchFamily="-84" charset="2"/>
              <a:buNone/>
              <a:tabLst>
                <a:tab pos="2800350" algn="l"/>
                <a:tab pos="3708400" algn="ctr"/>
              </a:tabLst>
            </a:pPr>
            <a:r>
              <a:rPr lang="en-US" smtClean="0">
                <a:ea typeface="ＭＳ Ｐゴシック" pitchFamily="-84" charset="-128"/>
              </a:rPr>
              <a:t>		 </a:t>
            </a:r>
            <a:r>
              <a:rPr lang="en-US" i="1" smtClean="0">
                <a:ea typeface="ＭＳ Ｐゴシック" pitchFamily="-84" charset="-128"/>
              </a:rPr>
              <a:t>P</a:t>
            </a:r>
            <a:r>
              <a:rPr lang="en-US" baseline="-25000" smtClean="0">
                <a:ea typeface="ＭＳ Ｐゴシック" pitchFamily="-84" charset="-128"/>
              </a:rPr>
              <a:t>0</a:t>
            </a:r>
            <a:r>
              <a:rPr lang="en-US" smtClean="0">
                <a:ea typeface="ＭＳ Ｐゴシック" pitchFamily="-84" charset="-128"/>
              </a:rPr>
              <a:t>	0 0 0</a:t>
            </a:r>
          </a:p>
          <a:p>
            <a:pPr>
              <a:buFont typeface="Monotype Sorts" pitchFamily="-84" charset="2"/>
              <a:buNone/>
              <a:tabLst>
                <a:tab pos="2800350" algn="l"/>
                <a:tab pos="3708400" algn="ctr"/>
              </a:tabLst>
            </a:pPr>
            <a:r>
              <a:rPr lang="en-US" smtClean="0">
                <a:ea typeface="ＭＳ Ｐゴシック" pitchFamily="-84" charset="-128"/>
              </a:rPr>
              <a:t>		 </a:t>
            </a:r>
            <a:r>
              <a:rPr lang="en-US" i="1" smtClean="0">
                <a:ea typeface="ＭＳ Ｐゴシック" pitchFamily="-84" charset="-128"/>
              </a:rPr>
              <a:t>P</a:t>
            </a:r>
            <a:r>
              <a:rPr lang="en-US" baseline="-25000" smtClean="0">
                <a:ea typeface="ＭＳ Ｐゴシック" pitchFamily="-84" charset="-128"/>
              </a:rPr>
              <a:t>1</a:t>
            </a:r>
            <a:r>
              <a:rPr lang="en-US" smtClean="0">
                <a:ea typeface="ＭＳ Ｐゴシック" pitchFamily="-84" charset="-128"/>
              </a:rPr>
              <a:t>	2 0 2</a:t>
            </a:r>
          </a:p>
          <a:p>
            <a:pPr>
              <a:buFont typeface="Monotype Sorts" pitchFamily="-84" charset="2"/>
              <a:buNone/>
              <a:tabLst>
                <a:tab pos="2800350" algn="l"/>
                <a:tab pos="3708400" algn="ctr"/>
              </a:tabLst>
            </a:pPr>
            <a:r>
              <a:rPr lang="en-US" smtClean="0">
                <a:ea typeface="ＭＳ Ｐゴシック" pitchFamily="-84" charset="-128"/>
              </a:rPr>
              <a:t>		 </a:t>
            </a:r>
            <a:r>
              <a:rPr lang="en-US" i="1" smtClean="0">
                <a:ea typeface="ＭＳ Ｐゴシック" pitchFamily="-84" charset="-128"/>
              </a:rPr>
              <a:t>P</a:t>
            </a:r>
            <a:r>
              <a:rPr lang="en-US" baseline="-25000" smtClean="0">
                <a:ea typeface="ＭＳ Ｐゴシック" pitchFamily="-84" charset="-128"/>
              </a:rPr>
              <a:t>2</a:t>
            </a:r>
            <a:r>
              <a:rPr lang="en-US" smtClean="0">
                <a:ea typeface="ＭＳ Ｐゴシック" pitchFamily="-84" charset="-128"/>
              </a:rPr>
              <a:t>	0 0 1</a:t>
            </a:r>
          </a:p>
          <a:p>
            <a:pPr>
              <a:buFont typeface="Monotype Sorts" pitchFamily="-84" charset="2"/>
              <a:buNone/>
              <a:tabLst>
                <a:tab pos="2800350" algn="l"/>
                <a:tab pos="3708400" algn="ctr"/>
              </a:tabLst>
            </a:pPr>
            <a:r>
              <a:rPr lang="en-US" smtClean="0">
                <a:ea typeface="ＭＳ Ｐゴシック" pitchFamily="-84" charset="-128"/>
              </a:rPr>
              <a:t>		 </a:t>
            </a:r>
            <a:r>
              <a:rPr lang="en-US" i="1" smtClean="0">
                <a:ea typeface="ＭＳ Ｐゴシック" pitchFamily="-84" charset="-128"/>
              </a:rPr>
              <a:t>P</a:t>
            </a:r>
            <a:r>
              <a:rPr lang="en-US" baseline="-25000" smtClean="0">
                <a:ea typeface="ＭＳ Ｐゴシック" pitchFamily="-84" charset="-128"/>
              </a:rPr>
              <a:t>3</a:t>
            </a:r>
            <a:r>
              <a:rPr lang="en-US" smtClean="0">
                <a:ea typeface="ＭＳ Ｐゴシック" pitchFamily="-84" charset="-128"/>
              </a:rPr>
              <a:t>	1 0 0 </a:t>
            </a:r>
          </a:p>
          <a:p>
            <a:pPr>
              <a:buFont typeface="Monotype Sorts" pitchFamily="-84" charset="2"/>
              <a:buNone/>
              <a:tabLst>
                <a:tab pos="2800350" algn="l"/>
                <a:tab pos="3708400" algn="ctr"/>
              </a:tabLst>
            </a:pPr>
            <a:r>
              <a:rPr lang="en-US" smtClean="0">
                <a:ea typeface="ＭＳ Ｐゴシック" pitchFamily="-84" charset="-128"/>
              </a:rPr>
              <a:t>		 </a:t>
            </a:r>
            <a:r>
              <a:rPr lang="en-US" i="1" smtClean="0">
                <a:ea typeface="ＭＳ Ｐゴシック" pitchFamily="-84" charset="-128"/>
              </a:rPr>
              <a:t>P</a:t>
            </a:r>
            <a:r>
              <a:rPr lang="en-US" baseline="-25000" smtClean="0">
                <a:ea typeface="ＭＳ Ｐゴシック" pitchFamily="-84" charset="-128"/>
              </a:rPr>
              <a:t>4</a:t>
            </a:r>
            <a:r>
              <a:rPr lang="en-US" smtClean="0">
                <a:ea typeface="ＭＳ Ｐゴシック" pitchFamily="-84" charset="-128"/>
              </a:rPr>
              <a:t>	0 0 2</a:t>
            </a:r>
          </a:p>
          <a:p>
            <a:pPr>
              <a:buFont typeface="Monotype Sorts" pitchFamily="-84" charset="2"/>
              <a:buNone/>
              <a:tabLst>
                <a:tab pos="2800350" algn="l"/>
                <a:tab pos="3708400" algn="ctr"/>
              </a:tabLst>
            </a:pPr>
            <a:endParaRPr lang="en-US" sz="800" smtClean="0">
              <a:ea typeface="ＭＳ Ｐゴシック" pitchFamily="-84" charset="-128"/>
            </a:endParaRPr>
          </a:p>
          <a:p>
            <a:pPr>
              <a:tabLst>
                <a:tab pos="2800350" algn="l"/>
                <a:tab pos="3708400" algn="ctr"/>
              </a:tabLst>
            </a:pPr>
            <a:r>
              <a:rPr lang="en-US" smtClean="0">
                <a:ea typeface="ＭＳ Ｐゴシック" pitchFamily="-84" charset="-128"/>
              </a:rPr>
              <a:t>State of system?</a:t>
            </a:r>
          </a:p>
          <a:p>
            <a:pPr lvl="1">
              <a:tabLst>
                <a:tab pos="2800350" algn="l"/>
                <a:tab pos="3708400" algn="ctr"/>
              </a:tabLst>
            </a:pPr>
            <a:r>
              <a:rPr lang="en-US" smtClean="0">
                <a:ea typeface="ＭＳ Ｐゴシック" pitchFamily="-84" charset="-128"/>
              </a:rPr>
              <a:t>Can reclaim resources held by process </a:t>
            </a:r>
            <a:r>
              <a:rPr lang="en-US" b="1" i="1" smtClean="0">
                <a:ea typeface="ＭＳ Ｐゴシック" pitchFamily="-84" charset="-128"/>
              </a:rPr>
              <a:t>P</a:t>
            </a:r>
            <a:r>
              <a:rPr lang="en-US" b="1" baseline="-25000" smtClean="0">
                <a:ea typeface="ＭＳ Ｐゴシック" pitchFamily="-84" charset="-128"/>
              </a:rPr>
              <a:t>0</a:t>
            </a:r>
            <a:r>
              <a:rPr lang="en-US" smtClean="0">
                <a:ea typeface="ＭＳ Ｐゴシック" pitchFamily="-84" charset="-128"/>
              </a:rPr>
              <a:t>, but insufficient resources to fulfill other processes; requests</a:t>
            </a:r>
          </a:p>
          <a:p>
            <a:pPr lvl="1">
              <a:tabLst>
                <a:tab pos="2800350" algn="l"/>
                <a:tab pos="3708400" algn="ctr"/>
              </a:tabLst>
            </a:pPr>
            <a:r>
              <a:rPr lang="en-US" smtClean="0">
                <a:ea typeface="ＭＳ Ｐゴシック" pitchFamily="-84" charset="-128"/>
              </a:rPr>
              <a:t>Deadlock exists, consisting of processes </a:t>
            </a:r>
            <a:r>
              <a:rPr lang="en-US" b="1" i="1" smtClean="0">
                <a:ea typeface="ＭＳ Ｐゴシック" pitchFamily="-84" charset="-128"/>
              </a:rPr>
              <a:t>P</a:t>
            </a:r>
            <a:r>
              <a:rPr lang="en-US" b="1" baseline="-25000" smtClean="0">
                <a:ea typeface="ＭＳ Ｐゴシック" pitchFamily="-84" charset="-128"/>
              </a:rPr>
              <a:t>1</a:t>
            </a:r>
            <a:r>
              <a:rPr lang="en-US" b="1" smtClean="0">
                <a:ea typeface="ＭＳ Ｐゴシック" pitchFamily="-84" charset="-128"/>
              </a:rPr>
              <a:t>, </a:t>
            </a:r>
            <a:r>
              <a:rPr lang="en-US" b="1" baseline="-25000" smtClean="0">
                <a:ea typeface="ＭＳ Ｐゴシック" pitchFamily="-84" charset="-128"/>
              </a:rPr>
              <a:t> </a:t>
            </a:r>
            <a:r>
              <a:rPr lang="en-US" b="1" i="1" smtClean="0">
                <a:ea typeface="ＭＳ Ｐゴシック" pitchFamily="-84" charset="-128"/>
              </a:rPr>
              <a:t>P</a:t>
            </a:r>
            <a:r>
              <a:rPr lang="en-US" b="1" baseline="-25000" smtClean="0">
                <a:ea typeface="ＭＳ Ｐゴシック" pitchFamily="-84" charset="-128"/>
              </a:rPr>
              <a:t>2</a:t>
            </a:r>
            <a:r>
              <a:rPr lang="en-US" b="1" smtClean="0">
                <a:ea typeface="ＭＳ Ｐゴシック" pitchFamily="-84" charset="-128"/>
              </a:rPr>
              <a:t>, </a:t>
            </a:r>
            <a:r>
              <a:rPr lang="en-US" b="1" i="1" smtClean="0">
                <a:ea typeface="ＭＳ Ｐゴシック" pitchFamily="-84" charset="-128"/>
              </a:rPr>
              <a:t>P</a:t>
            </a:r>
            <a:r>
              <a:rPr lang="en-US" b="1" baseline="-25000" smtClean="0">
                <a:ea typeface="ＭＳ Ｐゴシック" pitchFamily="-84" charset="-128"/>
              </a:rPr>
              <a:t>3</a:t>
            </a:r>
            <a:r>
              <a:rPr lang="en-US" smtClean="0">
                <a:ea typeface="ＭＳ Ｐゴシック" pitchFamily="-84" charset="-128"/>
              </a:rPr>
              <a:t>, and </a:t>
            </a:r>
            <a:r>
              <a:rPr lang="en-US" b="1" i="1" smtClean="0">
                <a:ea typeface="ＭＳ Ｐゴシック" pitchFamily="-84" charset="-128"/>
              </a:rPr>
              <a:t>P</a:t>
            </a:r>
            <a:r>
              <a:rPr lang="en-US" b="1" baseline="-25000" smtClean="0">
                <a:ea typeface="ＭＳ Ｐゴシック" pitchFamily="-84" charset="-128"/>
              </a:rPr>
              <a:t>4</a:t>
            </a:r>
            <a:endParaRPr lang="en-US" b="1" smtClean="0">
              <a:ea typeface="ＭＳ Ｐゴシック" pitchFamily="-8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2"/>
          <p:cNvSpPr>
            <a:spLocks noGrp="1" noChangeArrowheads="1"/>
          </p:cNvSpPr>
          <p:nvPr>
            <p:ph type="title"/>
          </p:nvPr>
        </p:nvSpPr>
        <p:spPr>
          <a:xfrm>
            <a:off x="1100138" y="277813"/>
            <a:ext cx="7586662" cy="576262"/>
          </a:xfrm>
        </p:spPr>
        <p:txBody>
          <a:bodyPr/>
          <a:lstStyle/>
          <a:p>
            <a:pPr eaLnBrk="1" hangingPunct="1"/>
            <a:r>
              <a:rPr lang="en-US" smtClean="0">
                <a:ea typeface="ＭＳ Ｐゴシック" pitchFamily="-84" charset="-128"/>
              </a:rPr>
              <a:t>Detection-Algorithm Usage</a:t>
            </a:r>
          </a:p>
        </p:txBody>
      </p:sp>
      <p:sp>
        <p:nvSpPr>
          <p:cNvPr id="890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0" y="1233488"/>
            <a:ext cx="7713663" cy="4530725"/>
          </a:xfrm>
        </p:spPr>
        <p:txBody>
          <a:bodyPr/>
          <a:lstStyle/>
          <a:p>
            <a:r>
              <a:rPr lang="en-US" smtClean="0">
                <a:ea typeface="ＭＳ Ｐゴシック" pitchFamily="-84" charset="-128"/>
              </a:rPr>
              <a:t>When, and how often, to invoke depends on:</a:t>
            </a:r>
          </a:p>
          <a:p>
            <a:pPr lvl="1"/>
            <a:r>
              <a:rPr lang="en-US" smtClean="0">
                <a:ea typeface="ＭＳ Ｐゴシック" pitchFamily="-84" charset="-128"/>
              </a:rPr>
              <a:t>How often a deadlock is likely to occur?</a:t>
            </a:r>
          </a:p>
          <a:p>
            <a:pPr lvl="1"/>
            <a:r>
              <a:rPr lang="en-US" smtClean="0">
                <a:ea typeface="ＭＳ Ｐゴシック" pitchFamily="-84" charset="-128"/>
              </a:rPr>
              <a:t>How many processes will need to be rolled back?</a:t>
            </a:r>
          </a:p>
          <a:p>
            <a:pPr lvl="2"/>
            <a:r>
              <a:rPr lang="en-US" smtClean="0">
                <a:ea typeface="ＭＳ Ｐゴシック" pitchFamily="-84" charset="-128"/>
              </a:rPr>
              <a:t>one for each disjoint cycle</a:t>
            </a:r>
            <a:br>
              <a:rPr lang="en-US" smtClean="0">
                <a:ea typeface="ＭＳ Ｐゴシック" pitchFamily="-84" charset="-128"/>
              </a:rPr>
            </a:br>
            <a:endParaRPr lang="en-US" smtClean="0">
              <a:ea typeface="ＭＳ Ｐゴシック" pitchFamily="-84" charset="-128"/>
            </a:endParaRPr>
          </a:p>
          <a:p>
            <a:r>
              <a:rPr lang="en-US" smtClean="0">
                <a:ea typeface="ＭＳ Ｐゴシック" pitchFamily="-84" charset="-128"/>
              </a:rPr>
              <a:t>If detection algorithm is invoked arbitrarily, there may be many cycles in the resource graph and so we would not be able to tell which of the many deadlocked processes </a:t>
            </a:r>
            <a:r>
              <a:rPr lang="ja-JP" altLang="en-US" smtClean="0">
                <a:ea typeface="ＭＳ Ｐゴシック" pitchFamily="-84" charset="-128"/>
              </a:rPr>
              <a:t>“</a:t>
            </a:r>
            <a:r>
              <a:rPr lang="en-US" altLang="ja-JP" smtClean="0">
                <a:ea typeface="ＭＳ Ｐゴシック" pitchFamily="-84" charset="-128"/>
              </a:rPr>
              <a:t>caused</a:t>
            </a:r>
            <a:r>
              <a:rPr lang="ja-JP" altLang="en-US" smtClean="0">
                <a:ea typeface="ＭＳ Ｐゴシック" pitchFamily="-84" charset="-128"/>
              </a:rPr>
              <a:t>”</a:t>
            </a:r>
            <a:r>
              <a:rPr lang="en-US" altLang="ja-JP" smtClean="0">
                <a:ea typeface="ＭＳ Ｐゴシック" pitchFamily="-84" charset="-128"/>
              </a:rPr>
              <a:t> the deadlock.</a:t>
            </a:r>
            <a:endParaRPr lang="en-US" smtClean="0">
              <a:ea typeface="ＭＳ Ｐゴシック" pitchFamily="-8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2"/>
          <p:cNvSpPr>
            <a:spLocks noGrp="1" noChangeArrowheads="1"/>
          </p:cNvSpPr>
          <p:nvPr>
            <p:ph type="title"/>
          </p:nvPr>
        </p:nvSpPr>
        <p:spPr>
          <a:xfrm>
            <a:off x="508000" y="465138"/>
            <a:ext cx="8588375" cy="457200"/>
          </a:xfrm>
        </p:spPr>
        <p:txBody>
          <a:bodyPr/>
          <a:lstStyle/>
          <a:p>
            <a:pPr eaLnBrk="1" hangingPunct="1"/>
            <a:r>
              <a:rPr lang="en-US" sz="2800" smtClean="0">
                <a:ea typeface="ＭＳ Ｐゴシック" pitchFamily="-84" charset="-128"/>
              </a:rPr>
              <a:t>Recovery from Deadlock:  </a:t>
            </a:r>
            <a:br>
              <a:rPr lang="en-US" sz="2800" smtClean="0">
                <a:ea typeface="ＭＳ Ｐゴシック" pitchFamily="-84" charset="-128"/>
              </a:rPr>
            </a:br>
            <a:r>
              <a:rPr lang="en-US" sz="2800" smtClean="0">
                <a:ea typeface="ＭＳ Ｐゴシック" pitchFamily="-84" charset="-128"/>
              </a:rPr>
              <a:t>Process Termination</a:t>
            </a:r>
          </a:p>
        </p:txBody>
      </p:sp>
      <p:sp>
        <p:nvSpPr>
          <p:cNvPr id="911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0" y="1233488"/>
            <a:ext cx="7694613" cy="4530725"/>
          </a:xfrm>
        </p:spPr>
        <p:txBody>
          <a:bodyPr/>
          <a:lstStyle/>
          <a:p>
            <a:r>
              <a:rPr lang="en-US" smtClean="0">
                <a:ea typeface="ＭＳ Ｐゴシック" pitchFamily="-84" charset="-128"/>
              </a:rPr>
              <a:t>Abort all deadlocked processes</a:t>
            </a:r>
            <a:br>
              <a:rPr lang="en-US" smtClean="0">
                <a:ea typeface="ＭＳ Ｐゴシック" pitchFamily="-84" charset="-128"/>
              </a:rPr>
            </a:br>
            <a:endParaRPr lang="en-US" smtClean="0">
              <a:ea typeface="ＭＳ Ｐゴシック" pitchFamily="-84" charset="-128"/>
            </a:endParaRPr>
          </a:p>
          <a:p>
            <a:r>
              <a:rPr lang="en-US" smtClean="0">
                <a:ea typeface="ＭＳ Ｐゴシック" pitchFamily="-84" charset="-128"/>
              </a:rPr>
              <a:t>Abort one process at a time until the deadlock cycle is eliminated</a:t>
            </a:r>
            <a:br>
              <a:rPr lang="en-US" smtClean="0">
                <a:ea typeface="ＭＳ Ｐゴシック" pitchFamily="-84" charset="-128"/>
              </a:rPr>
            </a:br>
            <a:endParaRPr lang="en-US" smtClean="0">
              <a:ea typeface="ＭＳ Ｐゴシック" pitchFamily="-84" charset="-128"/>
            </a:endParaRPr>
          </a:p>
          <a:p>
            <a:r>
              <a:rPr lang="en-US" smtClean="0">
                <a:ea typeface="ＭＳ Ｐゴシック" pitchFamily="-84" charset="-128"/>
              </a:rPr>
              <a:t>In which order should we choose to abort?</a:t>
            </a:r>
          </a:p>
          <a:p>
            <a:pPr marL="800100" lvl="1" indent="-342900">
              <a:buFont typeface="Arial" pitchFamily="34" charset="0"/>
              <a:buAutoNum type="arabicPeriod"/>
            </a:pPr>
            <a:r>
              <a:rPr lang="en-US" smtClean="0">
                <a:ea typeface="ＭＳ Ｐゴシック" pitchFamily="-84" charset="-128"/>
              </a:rPr>
              <a:t>Priority of the process</a:t>
            </a:r>
          </a:p>
          <a:p>
            <a:pPr marL="800100" lvl="1" indent="-342900">
              <a:buFont typeface="Arial" pitchFamily="34" charset="0"/>
              <a:buAutoNum type="arabicPeriod"/>
            </a:pPr>
            <a:r>
              <a:rPr lang="en-US" smtClean="0">
                <a:ea typeface="ＭＳ Ｐゴシック" pitchFamily="-84" charset="-128"/>
              </a:rPr>
              <a:t>How long process has computed, and how much longer to completion</a:t>
            </a:r>
          </a:p>
          <a:p>
            <a:pPr marL="800100" lvl="1" indent="-342900">
              <a:buFont typeface="Arial" pitchFamily="34" charset="0"/>
              <a:buAutoNum type="arabicPeriod"/>
            </a:pPr>
            <a:r>
              <a:rPr lang="en-US" smtClean="0">
                <a:ea typeface="ＭＳ Ｐゴシック" pitchFamily="-84" charset="-128"/>
              </a:rPr>
              <a:t>Resources the process has used</a:t>
            </a:r>
          </a:p>
          <a:p>
            <a:pPr marL="800100" lvl="1" indent="-342900">
              <a:buFont typeface="Arial" pitchFamily="34" charset="0"/>
              <a:buAutoNum type="arabicPeriod"/>
            </a:pPr>
            <a:r>
              <a:rPr lang="en-US" smtClean="0">
                <a:ea typeface="ＭＳ Ｐゴシック" pitchFamily="-84" charset="-128"/>
              </a:rPr>
              <a:t>Resources process needs to complete</a:t>
            </a:r>
          </a:p>
          <a:p>
            <a:pPr marL="800100" lvl="1" indent="-342900">
              <a:buFont typeface="Arial" pitchFamily="34" charset="0"/>
              <a:buAutoNum type="arabicPeriod"/>
            </a:pPr>
            <a:r>
              <a:rPr lang="en-US" smtClean="0">
                <a:ea typeface="ＭＳ Ｐゴシック" pitchFamily="-84" charset="-128"/>
              </a:rPr>
              <a:t>How many processes will need to be terminated</a:t>
            </a:r>
          </a:p>
          <a:p>
            <a:pPr marL="800100" lvl="1" indent="-342900">
              <a:buFont typeface="Arial" pitchFamily="34" charset="0"/>
              <a:buAutoNum type="arabicPeriod"/>
            </a:pPr>
            <a:r>
              <a:rPr lang="en-US" smtClean="0">
                <a:ea typeface="ＭＳ Ｐゴシック" pitchFamily="-84" charset="-128"/>
              </a:rPr>
              <a:t>Is process interactive or batch?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Rectangle 2"/>
          <p:cNvSpPr>
            <a:spLocks noGrp="1" noChangeArrowheads="1"/>
          </p:cNvSpPr>
          <p:nvPr>
            <p:ph type="title"/>
          </p:nvPr>
        </p:nvSpPr>
        <p:spPr>
          <a:xfrm>
            <a:off x="738188" y="417513"/>
            <a:ext cx="8020050" cy="457200"/>
          </a:xfrm>
        </p:spPr>
        <p:txBody>
          <a:bodyPr/>
          <a:lstStyle/>
          <a:p>
            <a:pPr eaLnBrk="1" hangingPunct="1"/>
            <a:r>
              <a:rPr lang="en-US" sz="2800" smtClean="0">
                <a:ea typeface="ＭＳ Ｐゴシック" pitchFamily="-84" charset="-128"/>
              </a:rPr>
              <a:t>Recovery from Deadlock: </a:t>
            </a:r>
            <a:br>
              <a:rPr lang="en-US" sz="2800" smtClean="0">
                <a:ea typeface="ＭＳ Ｐゴシック" pitchFamily="-84" charset="-128"/>
              </a:rPr>
            </a:br>
            <a:r>
              <a:rPr lang="en-US" sz="2800" smtClean="0">
                <a:ea typeface="ＭＳ Ｐゴシック" pitchFamily="-84" charset="-128"/>
              </a:rPr>
              <a:t>Resource Preemption</a:t>
            </a:r>
          </a:p>
        </p:txBody>
      </p:sp>
      <p:sp>
        <p:nvSpPr>
          <p:cNvPr id="931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088" y="1482725"/>
            <a:ext cx="7351712" cy="4483100"/>
          </a:xfrm>
        </p:spPr>
        <p:txBody>
          <a:bodyPr/>
          <a:lstStyle/>
          <a:p>
            <a:r>
              <a:rPr lang="en-US" b="1" smtClean="0">
                <a:ea typeface="ＭＳ Ｐゴシック" pitchFamily="-84" charset="-128"/>
              </a:rPr>
              <a:t>Selecting a victim </a:t>
            </a:r>
            <a:r>
              <a:rPr lang="en-US" smtClean="0">
                <a:ea typeface="ＭＳ Ｐゴシック" pitchFamily="-84" charset="-128"/>
              </a:rPr>
              <a:t>– minimize cost</a:t>
            </a:r>
            <a:br>
              <a:rPr lang="en-US" smtClean="0">
                <a:ea typeface="ＭＳ Ｐゴシック" pitchFamily="-84" charset="-128"/>
              </a:rPr>
            </a:br>
            <a:endParaRPr lang="en-US" smtClean="0">
              <a:ea typeface="ＭＳ Ｐゴシック" pitchFamily="-84" charset="-128"/>
            </a:endParaRPr>
          </a:p>
          <a:p>
            <a:r>
              <a:rPr lang="en-US" b="1" smtClean="0">
                <a:ea typeface="ＭＳ Ｐゴシック" pitchFamily="-84" charset="-128"/>
              </a:rPr>
              <a:t>Rollback</a:t>
            </a:r>
            <a:r>
              <a:rPr lang="en-US" smtClean="0">
                <a:ea typeface="ＭＳ Ｐゴシック" pitchFamily="-84" charset="-128"/>
              </a:rPr>
              <a:t> – return to some safe state, restart process for that state</a:t>
            </a:r>
            <a:br>
              <a:rPr lang="en-US" smtClean="0">
                <a:ea typeface="ＭＳ Ｐゴシック" pitchFamily="-84" charset="-128"/>
              </a:rPr>
            </a:br>
            <a:endParaRPr lang="en-US" smtClean="0">
              <a:ea typeface="ＭＳ Ｐゴシック" pitchFamily="-84" charset="-128"/>
            </a:endParaRPr>
          </a:p>
          <a:p>
            <a:r>
              <a:rPr lang="en-US" b="1" smtClean="0">
                <a:ea typeface="ＭＳ Ｐゴシック" pitchFamily="-84" charset="-128"/>
              </a:rPr>
              <a:t>Starvation</a:t>
            </a:r>
            <a:r>
              <a:rPr lang="en-US" smtClean="0">
                <a:ea typeface="ＭＳ Ｐゴシック" pitchFamily="-84" charset="-128"/>
              </a:rPr>
              <a:t> –  same process may always be picked as victim, include number of rollback in cost factor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-84" charset="-128"/>
              </a:rPr>
              <a:t>End of Chapter 7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2"/>
          <p:cNvSpPr>
            <a:spLocks noGrp="1" noChangeArrowheads="1"/>
          </p:cNvSpPr>
          <p:nvPr>
            <p:ph type="title"/>
          </p:nvPr>
        </p:nvSpPr>
        <p:spPr>
          <a:xfrm>
            <a:off x="749300" y="277813"/>
            <a:ext cx="7937500" cy="576262"/>
          </a:xfrm>
        </p:spPr>
        <p:txBody>
          <a:bodyPr/>
          <a:lstStyle/>
          <a:p>
            <a:pPr eaLnBrk="1" hangingPunct="1"/>
            <a:r>
              <a:rPr lang="en-US" smtClean="0">
                <a:ea typeface="ＭＳ Ｐゴシック" pitchFamily="-84" charset="-128"/>
              </a:rPr>
              <a:t>Deadlock Characterization</a:t>
            </a:r>
          </a:p>
        </p:txBody>
      </p:sp>
      <p:sp>
        <p:nvSpPr>
          <p:cNvPr id="133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35088" y="1793875"/>
            <a:ext cx="7204075" cy="4668838"/>
          </a:xfrm>
        </p:spPr>
        <p:txBody>
          <a:bodyPr/>
          <a:lstStyle/>
          <a:p>
            <a:r>
              <a:rPr lang="en-US" b="1" smtClean="0">
                <a:ea typeface="ＭＳ Ｐゴシック" pitchFamily="-84" charset="-128"/>
              </a:rPr>
              <a:t>Mutual exclusion:</a:t>
            </a:r>
            <a:r>
              <a:rPr lang="en-US" smtClean="0">
                <a:ea typeface="ＭＳ Ｐゴシック" pitchFamily="-84" charset="-128"/>
              </a:rPr>
              <a:t>  only one process at a time can use a resource</a:t>
            </a:r>
          </a:p>
          <a:p>
            <a:endParaRPr lang="en-US" sz="800" smtClean="0">
              <a:ea typeface="ＭＳ Ｐゴシック" pitchFamily="-84" charset="-128"/>
            </a:endParaRPr>
          </a:p>
          <a:p>
            <a:r>
              <a:rPr lang="en-US" b="1" smtClean="0">
                <a:ea typeface="ＭＳ Ｐゴシック" pitchFamily="-84" charset="-128"/>
              </a:rPr>
              <a:t>Hold and wait:</a:t>
            </a:r>
            <a:r>
              <a:rPr lang="en-US" smtClean="0">
                <a:ea typeface="ＭＳ Ｐゴシック" pitchFamily="-84" charset="-128"/>
              </a:rPr>
              <a:t>  a process holding at least one resource is waiting to acquire additional resources held by other processes</a:t>
            </a:r>
          </a:p>
          <a:p>
            <a:endParaRPr lang="en-US" sz="800" smtClean="0">
              <a:ea typeface="ＭＳ Ｐゴシック" pitchFamily="-84" charset="-128"/>
            </a:endParaRPr>
          </a:p>
          <a:p>
            <a:r>
              <a:rPr lang="en-US" b="1" smtClean="0">
                <a:ea typeface="ＭＳ Ｐゴシック" pitchFamily="-84" charset="-128"/>
              </a:rPr>
              <a:t>No preemption:</a:t>
            </a:r>
            <a:r>
              <a:rPr lang="en-US" smtClean="0">
                <a:ea typeface="ＭＳ Ｐゴシック" pitchFamily="-84" charset="-128"/>
              </a:rPr>
              <a:t>  a resource can be released only voluntarily by the process holding it, after that process has completed its task</a:t>
            </a:r>
          </a:p>
          <a:p>
            <a:endParaRPr lang="en-US" sz="800" smtClean="0">
              <a:ea typeface="ＭＳ Ｐゴシック" pitchFamily="-84" charset="-128"/>
            </a:endParaRPr>
          </a:p>
          <a:p>
            <a:r>
              <a:rPr lang="en-US" b="1" smtClean="0">
                <a:ea typeface="ＭＳ Ｐゴシック" pitchFamily="-84" charset="-128"/>
              </a:rPr>
              <a:t>Circular wait:</a:t>
            </a:r>
            <a:r>
              <a:rPr lang="en-US" smtClean="0">
                <a:ea typeface="ＭＳ Ｐゴシック" pitchFamily="-84" charset="-128"/>
              </a:rPr>
              <a:t>  there exists a set {</a:t>
            </a:r>
            <a:r>
              <a:rPr lang="en-US" i="1" smtClean="0">
                <a:ea typeface="ＭＳ Ｐゴシック" pitchFamily="-84" charset="-128"/>
              </a:rPr>
              <a:t>P</a:t>
            </a:r>
            <a:r>
              <a:rPr lang="en-US" baseline="-25000" smtClean="0">
                <a:ea typeface="ＭＳ Ｐゴシック" pitchFamily="-84" charset="-128"/>
              </a:rPr>
              <a:t>0</a:t>
            </a:r>
            <a:r>
              <a:rPr lang="en-US" smtClean="0">
                <a:ea typeface="ＭＳ Ｐゴシック" pitchFamily="-84" charset="-128"/>
              </a:rPr>
              <a:t>, </a:t>
            </a:r>
            <a:r>
              <a:rPr lang="en-US" i="1" smtClean="0">
                <a:ea typeface="ＭＳ Ｐゴシック" pitchFamily="-84" charset="-128"/>
              </a:rPr>
              <a:t>P</a:t>
            </a:r>
            <a:r>
              <a:rPr lang="en-US" baseline="-25000" smtClean="0">
                <a:ea typeface="ＭＳ Ｐゴシック" pitchFamily="-84" charset="-128"/>
              </a:rPr>
              <a:t>1</a:t>
            </a:r>
            <a:r>
              <a:rPr lang="en-US" smtClean="0">
                <a:ea typeface="ＭＳ Ｐゴシック" pitchFamily="-84" charset="-128"/>
              </a:rPr>
              <a:t>, …, </a:t>
            </a:r>
            <a:r>
              <a:rPr lang="en-US" i="1" smtClean="0">
                <a:ea typeface="ＭＳ Ｐゴシック" pitchFamily="-84" charset="-128"/>
              </a:rPr>
              <a:t>P</a:t>
            </a:r>
            <a:r>
              <a:rPr lang="en-US" baseline="-25000" smtClean="0">
                <a:ea typeface="ＭＳ Ｐゴシック" pitchFamily="-84" charset="-128"/>
              </a:rPr>
              <a:t>n</a:t>
            </a:r>
            <a:r>
              <a:rPr lang="en-US" smtClean="0">
                <a:ea typeface="ＭＳ Ｐゴシック" pitchFamily="-84" charset="-128"/>
              </a:rPr>
              <a:t>} of waiting processes such that </a:t>
            </a:r>
            <a:r>
              <a:rPr lang="en-US" i="1" smtClean="0">
                <a:ea typeface="ＭＳ Ｐゴシック" pitchFamily="-84" charset="-128"/>
              </a:rPr>
              <a:t>P</a:t>
            </a:r>
            <a:r>
              <a:rPr lang="en-US" baseline="-25000" smtClean="0">
                <a:ea typeface="ＭＳ Ｐゴシック" pitchFamily="-84" charset="-128"/>
              </a:rPr>
              <a:t>0 </a:t>
            </a:r>
            <a:r>
              <a:rPr lang="en-US" smtClean="0">
                <a:ea typeface="ＭＳ Ｐゴシック" pitchFamily="-84" charset="-128"/>
              </a:rPr>
              <a:t>is waiting for a resource that is held by </a:t>
            </a:r>
            <a:r>
              <a:rPr lang="en-US" i="1" smtClean="0">
                <a:ea typeface="ＭＳ Ｐゴシック" pitchFamily="-84" charset="-128"/>
              </a:rPr>
              <a:t>P</a:t>
            </a:r>
            <a:r>
              <a:rPr lang="en-US" baseline="-25000" smtClean="0">
                <a:ea typeface="ＭＳ Ｐゴシック" pitchFamily="-84" charset="-128"/>
              </a:rPr>
              <a:t>1</a:t>
            </a:r>
            <a:r>
              <a:rPr lang="en-US" smtClean="0">
                <a:ea typeface="ＭＳ Ｐゴシック" pitchFamily="-84" charset="-128"/>
              </a:rPr>
              <a:t>, </a:t>
            </a:r>
            <a:r>
              <a:rPr lang="en-US" i="1" smtClean="0">
                <a:ea typeface="ＭＳ Ｐゴシック" pitchFamily="-84" charset="-128"/>
              </a:rPr>
              <a:t>P</a:t>
            </a:r>
            <a:r>
              <a:rPr lang="en-US" baseline="-25000" smtClean="0">
                <a:ea typeface="ＭＳ Ｐゴシック" pitchFamily="-84" charset="-128"/>
              </a:rPr>
              <a:t>1</a:t>
            </a:r>
            <a:r>
              <a:rPr lang="en-US" smtClean="0">
                <a:ea typeface="ＭＳ Ｐゴシック" pitchFamily="-84" charset="-128"/>
              </a:rPr>
              <a:t> is waiting for a resource that is held by </a:t>
            </a:r>
          </a:p>
          <a:p>
            <a:pPr>
              <a:buFont typeface="Monotype Sorts" pitchFamily="-84" charset="2"/>
              <a:buNone/>
            </a:pPr>
            <a:r>
              <a:rPr lang="en-US" i="1" smtClean="0">
                <a:ea typeface="ＭＳ Ｐゴシック" pitchFamily="-84" charset="-128"/>
              </a:rPr>
              <a:t>	P</a:t>
            </a:r>
            <a:r>
              <a:rPr lang="en-US" baseline="-25000" smtClean="0">
                <a:ea typeface="ＭＳ Ｐゴシック" pitchFamily="-84" charset="-128"/>
              </a:rPr>
              <a:t>2</a:t>
            </a:r>
            <a:r>
              <a:rPr lang="en-US" smtClean="0">
                <a:ea typeface="ＭＳ Ｐゴシック" pitchFamily="-84" charset="-128"/>
              </a:rPr>
              <a:t>, …, </a:t>
            </a:r>
            <a:r>
              <a:rPr lang="en-US" i="1" smtClean="0">
                <a:ea typeface="ＭＳ Ｐゴシック" pitchFamily="-84" charset="-128"/>
              </a:rPr>
              <a:t>P</a:t>
            </a:r>
            <a:r>
              <a:rPr lang="en-US" i="1" baseline="-25000" smtClean="0">
                <a:ea typeface="ＭＳ Ｐゴシック" pitchFamily="-84" charset="-128"/>
              </a:rPr>
              <a:t>n</a:t>
            </a:r>
            <a:r>
              <a:rPr lang="en-US" baseline="-25000" smtClean="0">
                <a:ea typeface="ＭＳ Ｐゴシック" pitchFamily="-84" charset="-128"/>
              </a:rPr>
              <a:t>–1</a:t>
            </a:r>
            <a:r>
              <a:rPr lang="en-US" smtClean="0">
                <a:ea typeface="ＭＳ Ｐゴシック" pitchFamily="-84" charset="-128"/>
              </a:rPr>
              <a:t> is waiting for a resource that is held by </a:t>
            </a:r>
            <a:r>
              <a:rPr lang="en-US" i="1" smtClean="0">
                <a:ea typeface="ＭＳ Ｐゴシック" pitchFamily="-84" charset="-128"/>
              </a:rPr>
              <a:t>P</a:t>
            </a:r>
            <a:r>
              <a:rPr lang="en-US" baseline="-25000" smtClean="0">
                <a:ea typeface="ＭＳ Ｐゴシック" pitchFamily="-84" charset="-128"/>
              </a:rPr>
              <a:t>n</a:t>
            </a:r>
            <a:r>
              <a:rPr lang="en-US" smtClean="0">
                <a:ea typeface="ＭＳ Ｐゴシック" pitchFamily="-84" charset="-128"/>
              </a:rPr>
              <a:t>, and </a:t>
            </a:r>
            <a:r>
              <a:rPr lang="en-US" i="1" smtClean="0">
                <a:ea typeface="ＭＳ Ｐゴシック" pitchFamily="-84" charset="-128"/>
              </a:rPr>
              <a:t>P</a:t>
            </a:r>
            <a:r>
              <a:rPr lang="en-US" baseline="-25000" smtClean="0">
                <a:ea typeface="ＭＳ Ｐゴシック" pitchFamily="-84" charset="-128"/>
              </a:rPr>
              <a:t>n</a:t>
            </a:r>
            <a:r>
              <a:rPr lang="en-US" smtClean="0">
                <a:ea typeface="ＭＳ Ｐゴシック" pitchFamily="-84" charset="-128"/>
              </a:rPr>
              <a:t> is waiting for a resource that is held by </a:t>
            </a:r>
            <a:r>
              <a:rPr lang="en-US" i="1" smtClean="0">
                <a:ea typeface="ＭＳ Ｐゴシック" pitchFamily="-84" charset="-128"/>
              </a:rPr>
              <a:t>P</a:t>
            </a:r>
            <a:r>
              <a:rPr lang="en-US" baseline="-25000" smtClean="0">
                <a:ea typeface="ＭＳ Ｐゴシック" pitchFamily="-84" charset="-128"/>
              </a:rPr>
              <a:t>0</a:t>
            </a:r>
            <a:r>
              <a:rPr lang="en-US" smtClean="0">
                <a:ea typeface="ＭＳ Ｐゴシック" pitchFamily="-84" charset="-128"/>
              </a:rPr>
              <a:t>.</a:t>
            </a:r>
          </a:p>
          <a:p>
            <a:endParaRPr lang="en-US" smtClean="0">
              <a:ea typeface="ＭＳ Ｐゴシック" pitchFamily="-84" charset="-128"/>
            </a:endParaRPr>
          </a:p>
        </p:txBody>
      </p:sp>
      <p:sp>
        <p:nvSpPr>
          <p:cNvPr id="13315" name="Text Box 5"/>
          <p:cNvSpPr txBox="1">
            <a:spLocks noChangeArrowheads="1"/>
          </p:cNvSpPr>
          <p:nvPr/>
        </p:nvSpPr>
        <p:spPr bwMode="auto">
          <a:xfrm>
            <a:off x="825500" y="1317625"/>
            <a:ext cx="63531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latin typeface="Helvetica" pitchFamily="-84" charset="0"/>
              </a:rPr>
              <a:t>Deadlock can arise if four conditions hold simultaneously.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ChangeArrowheads="1"/>
          </p:cNvSpPr>
          <p:nvPr>
            <p:ph type="title"/>
          </p:nvPr>
        </p:nvSpPr>
        <p:spPr>
          <a:xfrm>
            <a:off x="749300" y="277813"/>
            <a:ext cx="7937500" cy="576262"/>
          </a:xfrm>
        </p:spPr>
        <p:txBody>
          <a:bodyPr/>
          <a:lstStyle/>
          <a:p>
            <a:pPr eaLnBrk="1" hangingPunct="1"/>
            <a:r>
              <a:rPr lang="en-US" smtClean="0">
                <a:ea typeface="ＭＳ Ｐゴシック" pitchFamily="-84" charset="-128"/>
              </a:rPr>
              <a:t>Deadlock with Mutex Locks</a:t>
            </a:r>
          </a:p>
        </p:txBody>
      </p:sp>
      <p:sp>
        <p:nvSpPr>
          <p:cNvPr id="153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6925" y="1090613"/>
            <a:ext cx="7742238" cy="5372100"/>
          </a:xfrm>
        </p:spPr>
        <p:txBody>
          <a:bodyPr/>
          <a:lstStyle/>
          <a:p>
            <a:r>
              <a:rPr lang="en-US" smtClean="0">
                <a:ea typeface="ＭＳ Ｐゴシック" pitchFamily="-84" charset="-128"/>
              </a:rPr>
              <a:t>Deadlocks can occur via system calls, locking, etc</a:t>
            </a:r>
          </a:p>
          <a:p>
            <a:r>
              <a:rPr lang="en-US" smtClean="0">
                <a:ea typeface="ＭＳ Ｐゴシック" pitchFamily="-84" charset="-128"/>
              </a:rPr>
              <a:t>See example box in text page 318 for mutex deadlock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title"/>
          </p:nvPr>
        </p:nvSpPr>
        <p:spPr>
          <a:xfrm>
            <a:off x="1003300" y="277813"/>
            <a:ext cx="7683500" cy="576262"/>
          </a:xfrm>
        </p:spPr>
        <p:txBody>
          <a:bodyPr/>
          <a:lstStyle/>
          <a:p>
            <a:pPr eaLnBrk="1" hangingPunct="1"/>
            <a:r>
              <a:rPr lang="en-US" smtClean="0">
                <a:ea typeface="ＭＳ Ｐゴシック" pitchFamily="-84" charset="-128"/>
              </a:rPr>
              <a:t>Resource-Allocation Graph</a:t>
            </a:r>
          </a:p>
        </p:txBody>
      </p:sp>
      <p:sp>
        <p:nvSpPr>
          <p:cNvPr id="174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4275" y="1809750"/>
            <a:ext cx="7265988" cy="4019550"/>
          </a:xfrm>
        </p:spPr>
        <p:txBody>
          <a:bodyPr/>
          <a:lstStyle/>
          <a:p>
            <a:r>
              <a:rPr lang="en-US" smtClean="0">
                <a:ea typeface="ＭＳ Ｐゴシック" pitchFamily="-84" charset="-128"/>
              </a:rPr>
              <a:t>V is partitioned into two types:</a:t>
            </a:r>
          </a:p>
          <a:p>
            <a:pPr lvl="1"/>
            <a:r>
              <a:rPr lang="en-US" i="1" smtClean="0">
                <a:ea typeface="ＭＳ Ｐゴシック" pitchFamily="-84" charset="-128"/>
              </a:rPr>
              <a:t>P</a:t>
            </a:r>
            <a:r>
              <a:rPr lang="en-US" smtClean="0">
                <a:ea typeface="ＭＳ Ｐゴシック" pitchFamily="-84" charset="-128"/>
              </a:rPr>
              <a:t> = {</a:t>
            </a:r>
            <a:r>
              <a:rPr lang="en-US" i="1" smtClean="0">
                <a:ea typeface="ＭＳ Ｐゴシック" pitchFamily="-84" charset="-128"/>
              </a:rPr>
              <a:t>P</a:t>
            </a:r>
            <a:r>
              <a:rPr lang="en-US" baseline="-25000" smtClean="0">
                <a:ea typeface="ＭＳ Ｐゴシック" pitchFamily="-84" charset="-128"/>
              </a:rPr>
              <a:t>1</a:t>
            </a:r>
            <a:r>
              <a:rPr lang="en-US" smtClean="0">
                <a:ea typeface="ＭＳ Ｐゴシック" pitchFamily="-84" charset="-128"/>
              </a:rPr>
              <a:t>, </a:t>
            </a:r>
            <a:r>
              <a:rPr lang="en-US" i="1" smtClean="0">
                <a:ea typeface="ＭＳ Ｐゴシック" pitchFamily="-84" charset="-128"/>
              </a:rPr>
              <a:t>P</a:t>
            </a:r>
            <a:r>
              <a:rPr lang="en-US" baseline="-25000" smtClean="0">
                <a:ea typeface="ＭＳ Ｐゴシック" pitchFamily="-84" charset="-128"/>
              </a:rPr>
              <a:t>2</a:t>
            </a:r>
            <a:r>
              <a:rPr lang="en-US" smtClean="0">
                <a:ea typeface="ＭＳ Ｐゴシック" pitchFamily="-84" charset="-128"/>
              </a:rPr>
              <a:t>, …, </a:t>
            </a:r>
            <a:r>
              <a:rPr lang="en-US" i="1" smtClean="0">
                <a:ea typeface="ＭＳ Ｐゴシック" pitchFamily="-84" charset="-128"/>
              </a:rPr>
              <a:t>P</a:t>
            </a:r>
            <a:r>
              <a:rPr lang="en-US" i="1" baseline="-25000" smtClean="0">
                <a:ea typeface="ＭＳ Ｐゴシック" pitchFamily="-84" charset="-128"/>
              </a:rPr>
              <a:t>n</a:t>
            </a:r>
            <a:r>
              <a:rPr lang="en-US" smtClean="0">
                <a:ea typeface="ＭＳ Ｐゴシック" pitchFamily="-84" charset="-128"/>
              </a:rPr>
              <a:t>}, the set consisting of all the processes in the system</a:t>
            </a:r>
            <a:br>
              <a:rPr lang="en-US" smtClean="0">
                <a:ea typeface="ＭＳ Ｐゴシック" pitchFamily="-84" charset="-128"/>
              </a:rPr>
            </a:br>
            <a:endParaRPr lang="en-US" smtClean="0">
              <a:ea typeface="ＭＳ Ｐゴシック" pitchFamily="-84" charset="-128"/>
            </a:endParaRPr>
          </a:p>
          <a:p>
            <a:pPr lvl="1"/>
            <a:r>
              <a:rPr lang="en-US" i="1" smtClean="0">
                <a:ea typeface="ＭＳ Ｐゴシック" pitchFamily="-84" charset="-128"/>
              </a:rPr>
              <a:t>R</a:t>
            </a:r>
            <a:r>
              <a:rPr lang="en-US" smtClean="0">
                <a:ea typeface="ＭＳ Ｐゴシック" pitchFamily="-84" charset="-128"/>
              </a:rPr>
              <a:t> = {</a:t>
            </a:r>
            <a:r>
              <a:rPr lang="en-US" i="1" smtClean="0">
                <a:ea typeface="ＭＳ Ｐゴシック" pitchFamily="-84" charset="-128"/>
              </a:rPr>
              <a:t>R</a:t>
            </a:r>
            <a:r>
              <a:rPr lang="en-US" baseline="-25000" smtClean="0">
                <a:ea typeface="ＭＳ Ｐゴシック" pitchFamily="-84" charset="-128"/>
              </a:rPr>
              <a:t>1</a:t>
            </a:r>
            <a:r>
              <a:rPr lang="en-US" smtClean="0">
                <a:ea typeface="ＭＳ Ｐゴシック" pitchFamily="-84" charset="-128"/>
              </a:rPr>
              <a:t>, </a:t>
            </a:r>
            <a:r>
              <a:rPr lang="en-US" i="1" smtClean="0">
                <a:ea typeface="ＭＳ Ｐゴシック" pitchFamily="-84" charset="-128"/>
              </a:rPr>
              <a:t>R</a:t>
            </a:r>
            <a:r>
              <a:rPr lang="en-US" baseline="-25000" smtClean="0">
                <a:ea typeface="ＭＳ Ｐゴシック" pitchFamily="-84" charset="-128"/>
              </a:rPr>
              <a:t>2</a:t>
            </a:r>
            <a:r>
              <a:rPr lang="en-US" smtClean="0">
                <a:ea typeface="ＭＳ Ｐゴシック" pitchFamily="-84" charset="-128"/>
              </a:rPr>
              <a:t>, …, </a:t>
            </a:r>
            <a:r>
              <a:rPr lang="en-US" i="1" smtClean="0">
                <a:ea typeface="ＭＳ Ｐゴシック" pitchFamily="-84" charset="-128"/>
              </a:rPr>
              <a:t>R</a:t>
            </a:r>
            <a:r>
              <a:rPr lang="en-US" i="1" baseline="-25000" smtClean="0">
                <a:ea typeface="ＭＳ Ｐゴシック" pitchFamily="-84" charset="-128"/>
              </a:rPr>
              <a:t>m</a:t>
            </a:r>
            <a:r>
              <a:rPr lang="en-US" smtClean="0">
                <a:ea typeface="ＭＳ Ｐゴシック" pitchFamily="-84" charset="-128"/>
              </a:rPr>
              <a:t>}, the set consisting of all resource types in the system</a:t>
            </a:r>
          </a:p>
          <a:p>
            <a:pPr lvl="1"/>
            <a:endParaRPr lang="en-US" sz="900" smtClean="0">
              <a:ea typeface="ＭＳ Ｐゴシック" pitchFamily="-84" charset="-128"/>
            </a:endParaRPr>
          </a:p>
          <a:p>
            <a:r>
              <a:rPr lang="en-US" b="1" smtClean="0">
                <a:solidFill>
                  <a:srgbClr val="3366FF"/>
                </a:solidFill>
                <a:ea typeface="ＭＳ Ｐゴシック" pitchFamily="-84" charset="-128"/>
              </a:rPr>
              <a:t>request edge</a:t>
            </a:r>
            <a:r>
              <a:rPr lang="en-US" smtClean="0">
                <a:solidFill>
                  <a:srgbClr val="3366FF"/>
                </a:solidFill>
                <a:ea typeface="ＭＳ Ｐゴシック" pitchFamily="-84" charset="-128"/>
              </a:rPr>
              <a:t> </a:t>
            </a:r>
            <a:r>
              <a:rPr lang="en-US" smtClean="0">
                <a:ea typeface="ＭＳ Ｐゴシック" pitchFamily="-84" charset="-128"/>
              </a:rPr>
              <a:t>– directed edge </a:t>
            </a:r>
            <a:r>
              <a:rPr lang="en-US" i="1" smtClean="0">
                <a:ea typeface="ＭＳ Ｐゴシック" pitchFamily="-84" charset="-128"/>
              </a:rPr>
              <a:t>P</a:t>
            </a:r>
            <a:r>
              <a:rPr lang="en-US" i="1" baseline="-25000" smtClean="0">
                <a:ea typeface="ＭＳ Ｐゴシック" pitchFamily="-84" charset="-128"/>
              </a:rPr>
              <a:t>i </a:t>
            </a:r>
            <a:r>
              <a:rPr lang="en-US" smtClean="0">
                <a:ea typeface="ＭＳ Ｐゴシック" pitchFamily="-84" charset="-128"/>
                <a:sym typeface="Symbol" pitchFamily="18" charset="2"/>
              </a:rPr>
              <a:t> </a:t>
            </a:r>
            <a:r>
              <a:rPr lang="en-US" i="1" smtClean="0">
                <a:ea typeface="ＭＳ Ｐゴシック" pitchFamily="-84" charset="-128"/>
                <a:sym typeface="Symbol" pitchFamily="18" charset="2"/>
              </a:rPr>
              <a:t>R</a:t>
            </a:r>
            <a:r>
              <a:rPr lang="en-US" i="1" baseline="-25000" smtClean="0">
                <a:ea typeface="ＭＳ Ｐゴシック" pitchFamily="-84" charset="-128"/>
                <a:sym typeface="Symbol" pitchFamily="18" charset="2"/>
              </a:rPr>
              <a:t>j</a:t>
            </a:r>
          </a:p>
          <a:p>
            <a:endParaRPr lang="en-US" sz="800" i="1" baseline="-25000" smtClean="0">
              <a:ea typeface="ＭＳ Ｐゴシック" pitchFamily="-84" charset="-128"/>
              <a:sym typeface="Symbol" pitchFamily="18" charset="2"/>
            </a:endParaRPr>
          </a:p>
          <a:p>
            <a:r>
              <a:rPr lang="en-US" b="1" smtClean="0">
                <a:solidFill>
                  <a:srgbClr val="3366FF"/>
                </a:solidFill>
                <a:ea typeface="ＭＳ Ｐゴシック" pitchFamily="-84" charset="-128"/>
                <a:sym typeface="Symbol" pitchFamily="18" charset="2"/>
              </a:rPr>
              <a:t>assignment edge</a:t>
            </a:r>
            <a:r>
              <a:rPr lang="en-US" smtClean="0">
                <a:solidFill>
                  <a:srgbClr val="3366FF"/>
                </a:solidFill>
                <a:ea typeface="ＭＳ Ｐゴシック" pitchFamily="-84" charset="-128"/>
                <a:sym typeface="Symbol" pitchFamily="18" charset="2"/>
              </a:rPr>
              <a:t> </a:t>
            </a:r>
            <a:r>
              <a:rPr lang="en-US" smtClean="0">
                <a:ea typeface="ＭＳ Ｐゴシック" pitchFamily="-84" charset="-128"/>
              </a:rPr>
              <a:t>– directed edge </a:t>
            </a:r>
            <a:r>
              <a:rPr lang="en-US" i="1" smtClean="0">
                <a:ea typeface="ＭＳ Ｐゴシック" pitchFamily="-84" charset="-128"/>
              </a:rPr>
              <a:t>R</a:t>
            </a:r>
            <a:r>
              <a:rPr lang="en-US" i="1" baseline="-25000" smtClean="0">
                <a:ea typeface="ＭＳ Ｐゴシック" pitchFamily="-84" charset="-128"/>
              </a:rPr>
              <a:t>j</a:t>
            </a:r>
            <a:r>
              <a:rPr lang="en-US" i="1" smtClean="0">
                <a:ea typeface="ＭＳ Ｐゴシック" pitchFamily="-84" charset="-128"/>
              </a:rPr>
              <a:t> </a:t>
            </a:r>
            <a:r>
              <a:rPr lang="en-US" smtClean="0">
                <a:ea typeface="ＭＳ Ｐゴシック" pitchFamily="-84" charset="-128"/>
                <a:sym typeface="Symbol" pitchFamily="18" charset="2"/>
              </a:rPr>
              <a:t> </a:t>
            </a:r>
            <a:r>
              <a:rPr lang="en-US" i="1" smtClean="0">
                <a:ea typeface="ＭＳ Ｐゴシック" pitchFamily="-84" charset="-128"/>
                <a:sym typeface="Symbol" pitchFamily="18" charset="2"/>
              </a:rPr>
              <a:t>P</a:t>
            </a:r>
            <a:r>
              <a:rPr lang="en-US" i="1" baseline="-25000" smtClean="0">
                <a:ea typeface="ＭＳ Ｐゴシック" pitchFamily="-84" charset="-128"/>
                <a:sym typeface="Symbol" pitchFamily="18" charset="2"/>
              </a:rPr>
              <a:t>i</a:t>
            </a:r>
            <a:endParaRPr lang="en-US" smtClean="0">
              <a:ea typeface="ＭＳ Ｐゴシック" pitchFamily="-84" charset="-128"/>
              <a:sym typeface="Symbol" pitchFamily="18" charset="2"/>
            </a:endParaRPr>
          </a:p>
        </p:txBody>
      </p:sp>
      <p:sp>
        <p:nvSpPr>
          <p:cNvPr id="17411" name="Text Box 4"/>
          <p:cNvSpPr txBox="1">
            <a:spLocks noChangeArrowheads="1"/>
          </p:cNvSpPr>
          <p:nvPr/>
        </p:nvSpPr>
        <p:spPr bwMode="auto">
          <a:xfrm>
            <a:off x="822325" y="1271588"/>
            <a:ext cx="4692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>
                <a:latin typeface="Helvetica" pitchFamily="-84" charset="0"/>
              </a:rPr>
              <a:t>A set of vertices </a:t>
            </a:r>
            <a:r>
              <a:rPr lang="en-US" sz="2000" i="1">
                <a:latin typeface="Helvetica" pitchFamily="-84" charset="0"/>
              </a:rPr>
              <a:t>V</a:t>
            </a:r>
            <a:r>
              <a:rPr lang="en-US" sz="2000">
                <a:latin typeface="Helvetica" pitchFamily="-84" charset="0"/>
              </a:rPr>
              <a:t> and a set of edges </a:t>
            </a:r>
            <a:r>
              <a:rPr lang="en-US" sz="2000" i="1">
                <a:latin typeface="Helvetica" pitchFamily="-84" charset="0"/>
              </a:rPr>
              <a:t>E</a:t>
            </a:r>
            <a:r>
              <a:rPr lang="en-US" sz="2000">
                <a:latin typeface="Helvetica" pitchFamily="-84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ChangeArrowheads="1"/>
          </p:cNvSpPr>
          <p:nvPr>
            <p:ph type="title"/>
          </p:nvPr>
        </p:nvSpPr>
        <p:spPr>
          <a:xfrm>
            <a:off x="876300" y="277813"/>
            <a:ext cx="7810500" cy="576262"/>
          </a:xfrm>
        </p:spPr>
        <p:txBody>
          <a:bodyPr/>
          <a:lstStyle/>
          <a:p>
            <a:pPr eaLnBrk="1" hangingPunct="1"/>
            <a:r>
              <a:rPr lang="en-US" smtClean="0">
                <a:ea typeface="ＭＳ Ｐゴシック" pitchFamily="-84" charset="-128"/>
              </a:rPr>
              <a:t>Resource-Allocation Graph (Cont.)</a:t>
            </a:r>
          </a:p>
        </p:txBody>
      </p:sp>
      <p:sp>
        <p:nvSpPr>
          <p:cNvPr id="1945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>
                <a:ea typeface="ＭＳ Ｐゴシック" pitchFamily="-84" charset="-128"/>
              </a:rPr>
              <a:t>Process</a:t>
            </a:r>
            <a:br>
              <a:rPr lang="en-US" smtClean="0">
                <a:ea typeface="ＭＳ Ｐゴシック" pitchFamily="-84" charset="-128"/>
              </a:rPr>
            </a:br>
            <a:r>
              <a:rPr lang="en-US" smtClean="0">
                <a:ea typeface="ＭＳ Ｐゴシック" pitchFamily="-84" charset="-128"/>
              </a:rPr>
              <a:t/>
            </a:r>
            <a:br>
              <a:rPr lang="en-US" smtClean="0">
                <a:ea typeface="ＭＳ Ｐゴシック" pitchFamily="-84" charset="-128"/>
              </a:rPr>
            </a:br>
            <a:r>
              <a:rPr lang="en-US" smtClean="0">
                <a:ea typeface="ＭＳ Ｐゴシック" pitchFamily="-84" charset="-128"/>
              </a:rPr>
              <a:t/>
            </a:r>
            <a:br>
              <a:rPr lang="en-US" smtClean="0">
                <a:ea typeface="ＭＳ Ｐゴシック" pitchFamily="-84" charset="-128"/>
              </a:rPr>
            </a:br>
            <a:endParaRPr lang="en-US" smtClean="0">
              <a:ea typeface="ＭＳ Ｐゴシック" pitchFamily="-84" charset="-128"/>
            </a:endParaRPr>
          </a:p>
          <a:p>
            <a:r>
              <a:rPr lang="en-US" smtClean="0">
                <a:ea typeface="ＭＳ Ｐゴシック" pitchFamily="-84" charset="-128"/>
              </a:rPr>
              <a:t>Resource Type with 4 instances</a:t>
            </a:r>
          </a:p>
          <a:p>
            <a:pPr>
              <a:buFont typeface="Monotype Sorts" pitchFamily="-84" charset="2"/>
              <a:buNone/>
            </a:pPr>
            <a:endParaRPr lang="en-US" smtClean="0">
              <a:ea typeface="ＭＳ Ｐゴシック" pitchFamily="-84" charset="-128"/>
            </a:endParaRPr>
          </a:p>
          <a:p>
            <a:endParaRPr lang="en-US" smtClean="0">
              <a:ea typeface="ＭＳ Ｐゴシック" pitchFamily="-84" charset="-128"/>
            </a:endParaRPr>
          </a:p>
          <a:p>
            <a:r>
              <a:rPr lang="en-US" i="1" smtClean="0">
                <a:ea typeface="ＭＳ Ｐゴシック" pitchFamily="-84" charset="-128"/>
              </a:rPr>
              <a:t>P</a:t>
            </a:r>
            <a:r>
              <a:rPr lang="en-US" i="1" baseline="-25000" smtClean="0">
                <a:ea typeface="ＭＳ Ｐゴシック" pitchFamily="-84" charset="-128"/>
              </a:rPr>
              <a:t>i</a:t>
            </a:r>
            <a:r>
              <a:rPr lang="en-US" i="1" smtClean="0">
                <a:ea typeface="ＭＳ Ｐゴシック" pitchFamily="-84" charset="-128"/>
              </a:rPr>
              <a:t> </a:t>
            </a:r>
            <a:r>
              <a:rPr lang="en-US" smtClean="0">
                <a:ea typeface="ＭＳ Ｐゴシック" pitchFamily="-84" charset="-128"/>
              </a:rPr>
              <a:t>requests instance of </a:t>
            </a:r>
            <a:r>
              <a:rPr lang="en-US" i="1" smtClean="0">
                <a:ea typeface="ＭＳ Ｐゴシック" pitchFamily="-84" charset="-128"/>
              </a:rPr>
              <a:t>R</a:t>
            </a:r>
            <a:r>
              <a:rPr lang="en-US" i="1" baseline="-25000" smtClean="0">
                <a:ea typeface="ＭＳ Ｐゴシック" pitchFamily="-84" charset="-128"/>
              </a:rPr>
              <a:t>j</a:t>
            </a:r>
            <a:endParaRPr lang="en-US" smtClean="0">
              <a:ea typeface="ＭＳ Ｐゴシック" pitchFamily="-84" charset="-128"/>
            </a:endParaRPr>
          </a:p>
          <a:p>
            <a:endParaRPr lang="en-US" smtClean="0">
              <a:ea typeface="ＭＳ Ｐゴシック" pitchFamily="-84" charset="-128"/>
            </a:endParaRPr>
          </a:p>
          <a:p>
            <a:pPr>
              <a:buFont typeface="Monotype Sorts" pitchFamily="-84" charset="2"/>
              <a:buNone/>
            </a:pPr>
            <a:endParaRPr lang="en-US" smtClean="0">
              <a:ea typeface="ＭＳ Ｐゴシック" pitchFamily="-84" charset="-128"/>
            </a:endParaRPr>
          </a:p>
          <a:p>
            <a:r>
              <a:rPr lang="en-US" i="1" smtClean="0">
                <a:ea typeface="ＭＳ Ｐゴシック" pitchFamily="-84" charset="-128"/>
              </a:rPr>
              <a:t>P</a:t>
            </a:r>
            <a:r>
              <a:rPr lang="en-US" i="1" baseline="-25000" smtClean="0">
                <a:ea typeface="ＭＳ Ｐゴシック" pitchFamily="-84" charset="-128"/>
              </a:rPr>
              <a:t>i</a:t>
            </a:r>
            <a:r>
              <a:rPr lang="en-US" smtClean="0">
                <a:ea typeface="ＭＳ Ｐゴシック" pitchFamily="-84" charset="-128"/>
              </a:rPr>
              <a:t> is holding an instance of </a:t>
            </a:r>
            <a:r>
              <a:rPr lang="en-US" i="1" smtClean="0">
                <a:ea typeface="ＭＳ Ｐゴシック" pitchFamily="-84" charset="-128"/>
              </a:rPr>
              <a:t>R</a:t>
            </a:r>
            <a:r>
              <a:rPr lang="en-US" i="1" baseline="-25000" smtClean="0">
                <a:ea typeface="ＭＳ Ｐゴシック" pitchFamily="-84" charset="-128"/>
              </a:rPr>
              <a:t>j</a:t>
            </a:r>
            <a:endParaRPr lang="en-US" i="1" smtClean="0">
              <a:ea typeface="ＭＳ Ｐゴシック" pitchFamily="-84" charset="-128"/>
            </a:endParaRPr>
          </a:p>
        </p:txBody>
      </p:sp>
      <p:sp>
        <p:nvSpPr>
          <p:cNvPr id="19459" name="Oval 4"/>
          <p:cNvSpPr>
            <a:spLocks noChangeArrowheads="1"/>
          </p:cNvSpPr>
          <p:nvPr/>
        </p:nvSpPr>
        <p:spPr bwMode="auto">
          <a:xfrm>
            <a:off x="4143375" y="1619250"/>
            <a:ext cx="495300" cy="4953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0" name="Oval 5"/>
          <p:cNvSpPr>
            <a:spLocks noChangeArrowheads="1"/>
          </p:cNvSpPr>
          <p:nvPr/>
        </p:nvSpPr>
        <p:spPr bwMode="auto">
          <a:xfrm>
            <a:off x="3657600" y="5562600"/>
            <a:ext cx="495300" cy="4953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i="1">
                <a:latin typeface="Helvetica" pitchFamily="-84" charset="0"/>
              </a:rPr>
              <a:t>P</a:t>
            </a:r>
            <a:r>
              <a:rPr lang="en-US" i="1" baseline="-25000">
                <a:latin typeface="Helvetica" pitchFamily="-84" charset="0"/>
              </a:rPr>
              <a:t>i</a:t>
            </a:r>
            <a:endParaRPr lang="en-US">
              <a:latin typeface="Helvetica" pitchFamily="-84" charset="0"/>
            </a:endParaRPr>
          </a:p>
        </p:txBody>
      </p:sp>
      <p:sp>
        <p:nvSpPr>
          <p:cNvPr id="19461" name="Oval 6"/>
          <p:cNvSpPr>
            <a:spLocks noChangeArrowheads="1"/>
          </p:cNvSpPr>
          <p:nvPr/>
        </p:nvSpPr>
        <p:spPr bwMode="auto">
          <a:xfrm>
            <a:off x="3860800" y="4105275"/>
            <a:ext cx="495300" cy="4953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i="1">
                <a:latin typeface="Helvetica" pitchFamily="-84" charset="0"/>
              </a:rPr>
              <a:t>P</a:t>
            </a:r>
            <a:r>
              <a:rPr lang="en-US" i="1" baseline="-25000">
                <a:latin typeface="Helvetica" pitchFamily="-84" charset="0"/>
              </a:rPr>
              <a:t>i</a:t>
            </a:r>
            <a:endParaRPr lang="en-US" i="1">
              <a:latin typeface="Helvetica" pitchFamily="-84" charset="0"/>
            </a:endParaRPr>
          </a:p>
        </p:txBody>
      </p:sp>
      <p:grpSp>
        <p:nvGrpSpPr>
          <p:cNvPr id="19462" name="Group 12"/>
          <p:cNvGrpSpPr>
            <a:grpSpLocks/>
          </p:cNvGrpSpPr>
          <p:nvPr/>
        </p:nvGrpSpPr>
        <p:grpSpPr bwMode="auto">
          <a:xfrm>
            <a:off x="4232275" y="3121025"/>
            <a:ext cx="438150" cy="419100"/>
            <a:chOff x="2666" y="1966"/>
            <a:chExt cx="276" cy="264"/>
          </a:xfrm>
        </p:grpSpPr>
        <p:sp>
          <p:nvSpPr>
            <p:cNvPr id="19479" name="Rectangle 7"/>
            <p:cNvSpPr>
              <a:spLocks noChangeArrowheads="1"/>
            </p:cNvSpPr>
            <p:nvPr/>
          </p:nvSpPr>
          <p:spPr bwMode="auto">
            <a:xfrm>
              <a:off x="2666" y="1966"/>
              <a:ext cx="276" cy="26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80" name="Rectangle 8"/>
            <p:cNvSpPr>
              <a:spLocks noChangeArrowheads="1"/>
            </p:cNvSpPr>
            <p:nvPr/>
          </p:nvSpPr>
          <p:spPr bwMode="auto">
            <a:xfrm>
              <a:off x="2736" y="2026"/>
              <a:ext cx="47" cy="4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81" name="Rectangle 9"/>
            <p:cNvSpPr>
              <a:spLocks noChangeArrowheads="1"/>
            </p:cNvSpPr>
            <p:nvPr/>
          </p:nvSpPr>
          <p:spPr bwMode="auto">
            <a:xfrm>
              <a:off x="2832" y="2026"/>
              <a:ext cx="47" cy="4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82" name="Rectangle 10"/>
            <p:cNvSpPr>
              <a:spLocks noChangeArrowheads="1"/>
            </p:cNvSpPr>
            <p:nvPr/>
          </p:nvSpPr>
          <p:spPr bwMode="auto">
            <a:xfrm>
              <a:off x="2736" y="2108"/>
              <a:ext cx="47" cy="4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83" name="Rectangle 11"/>
            <p:cNvSpPr>
              <a:spLocks noChangeArrowheads="1"/>
            </p:cNvSpPr>
            <p:nvPr/>
          </p:nvSpPr>
          <p:spPr bwMode="auto">
            <a:xfrm>
              <a:off x="2832" y="2108"/>
              <a:ext cx="47" cy="4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9463" name="Group 13"/>
          <p:cNvGrpSpPr>
            <a:grpSpLocks/>
          </p:cNvGrpSpPr>
          <p:nvPr/>
        </p:nvGrpSpPr>
        <p:grpSpPr bwMode="auto">
          <a:xfrm>
            <a:off x="4692650" y="4168775"/>
            <a:ext cx="438150" cy="419100"/>
            <a:chOff x="2666" y="1966"/>
            <a:chExt cx="276" cy="264"/>
          </a:xfrm>
        </p:grpSpPr>
        <p:sp>
          <p:nvSpPr>
            <p:cNvPr id="19474" name="Rectangle 14"/>
            <p:cNvSpPr>
              <a:spLocks noChangeArrowheads="1"/>
            </p:cNvSpPr>
            <p:nvPr/>
          </p:nvSpPr>
          <p:spPr bwMode="auto">
            <a:xfrm>
              <a:off x="2666" y="1966"/>
              <a:ext cx="276" cy="26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75" name="Rectangle 15"/>
            <p:cNvSpPr>
              <a:spLocks noChangeArrowheads="1"/>
            </p:cNvSpPr>
            <p:nvPr/>
          </p:nvSpPr>
          <p:spPr bwMode="auto">
            <a:xfrm>
              <a:off x="2736" y="2026"/>
              <a:ext cx="47" cy="4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76" name="Rectangle 16"/>
            <p:cNvSpPr>
              <a:spLocks noChangeArrowheads="1"/>
            </p:cNvSpPr>
            <p:nvPr/>
          </p:nvSpPr>
          <p:spPr bwMode="auto">
            <a:xfrm>
              <a:off x="2832" y="2026"/>
              <a:ext cx="47" cy="4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77" name="Rectangle 17"/>
            <p:cNvSpPr>
              <a:spLocks noChangeArrowheads="1"/>
            </p:cNvSpPr>
            <p:nvPr/>
          </p:nvSpPr>
          <p:spPr bwMode="auto">
            <a:xfrm>
              <a:off x="2736" y="2108"/>
              <a:ext cx="47" cy="4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78" name="Rectangle 18"/>
            <p:cNvSpPr>
              <a:spLocks noChangeArrowheads="1"/>
            </p:cNvSpPr>
            <p:nvPr/>
          </p:nvSpPr>
          <p:spPr bwMode="auto">
            <a:xfrm>
              <a:off x="2832" y="2108"/>
              <a:ext cx="47" cy="4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9464" name="Line 19"/>
          <p:cNvSpPr>
            <a:spLocks noChangeShapeType="1"/>
          </p:cNvSpPr>
          <p:nvPr/>
        </p:nvSpPr>
        <p:spPr bwMode="auto">
          <a:xfrm>
            <a:off x="4365625" y="4371975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5" name="Text Box 20"/>
          <p:cNvSpPr txBox="1">
            <a:spLocks noChangeArrowheads="1"/>
          </p:cNvSpPr>
          <p:nvPr/>
        </p:nvSpPr>
        <p:spPr bwMode="auto">
          <a:xfrm>
            <a:off x="4752975" y="4586288"/>
            <a:ext cx="3381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 i="1">
                <a:latin typeface="Helvetica" pitchFamily="-84" charset="0"/>
              </a:rPr>
              <a:t>R</a:t>
            </a:r>
            <a:r>
              <a:rPr lang="en-US" sz="1400" i="1" baseline="-25000">
                <a:latin typeface="Helvetica" pitchFamily="-84" charset="0"/>
              </a:rPr>
              <a:t>j</a:t>
            </a:r>
            <a:endParaRPr lang="en-US" sz="1400" i="1">
              <a:latin typeface="Helvetica" pitchFamily="-84" charset="0"/>
            </a:endParaRPr>
          </a:p>
        </p:txBody>
      </p:sp>
      <p:grpSp>
        <p:nvGrpSpPr>
          <p:cNvPr id="19466" name="Group 21"/>
          <p:cNvGrpSpPr>
            <a:grpSpLocks/>
          </p:cNvGrpSpPr>
          <p:nvPr/>
        </p:nvGrpSpPr>
        <p:grpSpPr bwMode="auto">
          <a:xfrm>
            <a:off x="4451350" y="5626100"/>
            <a:ext cx="438150" cy="419100"/>
            <a:chOff x="2666" y="1966"/>
            <a:chExt cx="276" cy="264"/>
          </a:xfrm>
        </p:grpSpPr>
        <p:sp>
          <p:nvSpPr>
            <p:cNvPr id="19469" name="Rectangle 22"/>
            <p:cNvSpPr>
              <a:spLocks noChangeArrowheads="1"/>
            </p:cNvSpPr>
            <p:nvPr/>
          </p:nvSpPr>
          <p:spPr bwMode="auto">
            <a:xfrm>
              <a:off x="2666" y="1966"/>
              <a:ext cx="276" cy="26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70" name="Rectangle 23"/>
            <p:cNvSpPr>
              <a:spLocks noChangeArrowheads="1"/>
            </p:cNvSpPr>
            <p:nvPr/>
          </p:nvSpPr>
          <p:spPr bwMode="auto">
            <a:xfrm>
              <a:off x="2736" y="2026"/>
              <a:ext cx="47" cy="4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71" name="Rectangle 24"/>
            <p:cNvSpPr>
              <a:spLocks noChangeArrowheads="1"/>
            </p:cNvSpPr>
            <p:nvPr/>
          </p:nvSpPr>
          <p:spPr bwMode="auto">
            <a:xfrm>
              <a:off x="2832" y="2026"/>
              <a:ext cx="47" cy="4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72" name="Rectangle 25"/>
            <p:cNvSpPr>
              <a:spLocks noChangeArrowheads="1"/>
            </p:cNvSpPr>
            <p:nvPr/>
          </p:nvSpPr>
          <p:spPr bwMode="auto">
            <a:xfrm>
              <a:off x="2736" y="2108"/>
              <a:ext cx="47" cy="4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73" name="Rectangle 26"/>
            <p:cNvSpPr>
              <a:spLocks noChangeArrowheads="1"/>
            </p:cNvSpPr>
            <p:nvPr/>
          </p:nvSpPr>
          <p:spPr bwMode="auto">
            <a:xfrm>
              <a:off x="2832" y="2108"/>
              <a:ext cx="47" cy="4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9467" name="Line 27"/>
          <p:cNvSpPr>
            <a:spLocks noChangeShapeType="1"/>
          </p:cNvSpPr>
          <p:nvPr/>
        </p:nvSpPr>
        <p:spPr bwMode="auto">
          <a:xfrm flipH="1">
            <a:off x="4124325" y="5772150"/>
            <a:ext cx="476250" cy="104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8" name="Text Box 28"/>
          <p:cNvSpPr txBox="1">
            <a:spLocks noChangeArrowheads="1"/>
          </p:cNvSpPr>
          <p:nvPr/>
        </p:nvSpPr>
        <p:spPr bwMode="auto">
          <a:xfrm>
            <a:off x="4502150" y="6015038"/>
            <a:ext cx="3381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 i="1">
                <a:latin typeface="Helvetica" pitchFamily="-84" charset="0"/>
              </a:rPr>
              <a:t>R</a:t>
            </a:r>
            <a:r>
              <a:rPr lang="en-US" sz="1400" i="1" baseline="-25000">
                <a:latin typeface="Helvetica" pitchFamily="-84" charset="0"/>
              </a:rPr>
              <a:t>j</a:t>
            </a:r>
            <a:endParaRPr lang="en-US" sz="1400" i="1">
              <a:latin typeface="Helvetica" pitchFamily="-8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026"/>
          <p:cNvSpPr>
            <a:spLocks noGrp="1" noChangeArrowheads="1"/>
          </p:cNvSpPr>
          <p:nvPr>
            <p:ph type="title"/>
          </p:nvPr>
        </p:nvSpPr>
        <p:spPr>
          <a:xfrm>
            <a:off x="808038" y="319088"/>
            <a:ext cx="8150225" cy="512762"/>
          </a:xfrm>
        </p:spPr>
        <p:txBody>
          <a:bodyPr/>
          <a:lstStyle/>
          <a:p>
            <a:pPr eaLnBrk="1" hangingPunct="1"/>
            <a:r>
              <a:rPr lang="en-US" sz="2800" smtClean="0">
                <a:ea typeface="ＭＳ Ｐゴシック" pitchFamily="-84" charset="-128"/>
              </a:rPr>
              <a:t>Example of a Resource Allocation Graph</a:t>
            </a:r>
          </a:p>
        </p:txBody>
      </p:sp>
      <p:pic>
        <p:nvPicPr>
          <p:cNvPr id="21506" name="Picture 1032"/>
          <p:cNvPicPr>
            <a:picLocks noChangeAspect="1" noChangeArrowheads="1"/>
          </p:cNvPicPr>
          <p:nvPr/>
        </p:nvPicPr>
        <p:blipFill>
          <a:blip r:embed="rId3"/>
          <a:srcRect l="25287" t="926" r="25287" b="1532"/>
          <a:stretch>
            <a:fillRect/>
          </a:stretch>
        </p:blipFill>
        <p:spPr bwMode="auto">
          <a:xfrm>
            <a:off x="3146425" y="1804988"/>
            <a:ext cx="2741613" cy="4059237"/>
          </a:xfrm>
          <a:prstGeom prst="rect">
            <a:avLst/>
          </a:prstGeom>
          <a:noFill/>
          <a:ln w="38100" cmpd="dbl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s-8">
  <a:themeElements>
    <a:clrScheme name="os-8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os-8">
      <a:majorFont>
        <a:latin typeface="Arial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lnDef>
  </a:objectDefaults>
  <a:extraClrSchemeLst>
    <a:extraClrScheme>
      <a:clrScheme name="os-8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OS8</Template>
  <TotalTime>3200</TotalTime>
  <Words>1189</Words>
  <Application>Microsoft Macintosh PowerPoint</Application>
  <PresentationFormat>On-screen Show (4:3)</PresentationFormat>
  <Paragraphs>351</Paragraphs>
  <Slides>45</Slides>
  <Notes>45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5" baseType="lpstr">
      <vt:lpstr>Verdana</vt:lpstr>
      <vt:lpstr>ＭＳ Ｐゴシック</vt:lpstr>
      <vt:lpstr>Arial</vt:lpstr>
      <vt:lpstr>Helvetica</vt:lpstr>
      <vt:lpstr>Monotype Sorts</vt:lpstr>
      <vt:lpstr>Webdings</vt:lpstr>
      <vt:lpstr>Times New Roman</vt:lpstr>
      <vt:lpstr>Symbol</vt:lpstr>
      <vt:lpstr>Courier New</vt:lpstr>
      <vt:lpstr>os-8</vt:lpstr>
      <vt:lpstr>Chapter 7:  Deadlocks</vt:lpstr>
      <vt:lpstr>Chapter 7:  Deadlocks</vt:lpstr>
      <vt:lpstr>Chapter Objectives</vt:lpstr>
      <vt:lpstr>System Model</vt:lpstr>
      <vt:lpstr>Deadlock Characterization</vt:lpstr>
      <vt:lpstr>Deadlock with Mutex Locks</vt:lpstr>
      <vt:lpstr>Resource-Allocation Graph</vt:lpstr>
      <vt:lpstr>Resource-Allocation Graph (Cont.)</vt:lpstr>
      <vt:lpstr>Example of a Resource Allocation Graph</vt:lpstr>
      <vt:lpstr>Resource Allocation Graph With A Deadlock</vt:lpstr>
      <vt:lpstr>Graph With A Cycle But No Deadlock</vt:lpstr>
      <vt:lpstr>Basic Facts</vt:lpstr>
      <vt:lpstr>Methods for Handling Deadlocks</vt:lpstr>
      <vt:lpstr>Deadlock Prevention</vt:lpstr>
      <vt:lpstr>Deadlock Prevention (Cont.)</vt:lpstr>
      <vt:lpstr>Deadlock Example</vt:lpstr>
      <vt:lpstr>Deadlock Example with Lock Ordering</vt:lpstr>
      <vt:lpstr>Deadlock Avoidance</vt:lpstr>
      <vt:lpstr>Safe State</vt:lpstr>
      <vt:lpstr>Basic Facts</vt:lpstr>
      <vt:lpstr>Safe, Unsafe, Deadlock State </vt:lpstr>
      <vt:lpstr>Avoidance algorithms</vt:lpstr>
      <vt:lpstr>Resource-Allocation Graph Scheme</vt:lpstr>
      <vt:lpstr>Resource-Allocation Graph</vt:lpstr>
      <vt:lpstr>Unsafe State In Resource-Allocation Graph</vt:lpstr>
      <vt:lpstr>Resource-Allocation Graph Algorithm</vt:lpstr>
      <vt:lpstr>Banker’s Algorithm</vt:lpstr>
      <vt:lpstr>Data Structures for the Banker’s Algorithm </vt:lpstr>
      <vt:lpstr>Safety Algorithm</vt:lpstr>
      <vt:lpstr>Resource-Request Algorithm for Process Pi</vt:lpstr>
      <vt:lpstr>Example of Banker’s Algorithm</vt:lpstr>
      <vt:lpstr>Example (Cont.)</vt:lpstr>
      <vt:lpstr>Example:  P1 Request (1,0,2)</vt:lpstr>
      <vt:lpstr>Deadlock Detection</vt:lpstr>
      <vt:lpstr>Single Instance of Each Resource Type</vt:lpstr>
      <vt:lpstr>Resource-Allocation Graph and Wait-for Graph</vt:lpstr>
      <vt:lpstr>Several Instances of a Resource Type</vt:lpstr>
      <vt:lpstr>Detection Algorithm</vt:lpstr>
      <vt:lpstr>Detection Algorithm (Cont.)</vt:lpstr>
      <vt:lpstr>Example of Detection Algorithm</vt:lpstr>
      <vt:lpstr>Example (Cont.)</vt:lpstr>
      <vt:lpstr>Detection-Algorithm Usage</vt:lpstr>
      <vt:lpstr>Recovery from Deadlock:   Process Termination</vt:lpstr>
      <vt:lpstr>Recovery from Deadlock:  Resource Preemption</vt:lpstr>
      <vt:lpstr>End of Chapter 7</vt:lpstr>
    </vt:vector>
  </TitlesOfParts>
  <Company>Lucent Technologies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Marilyn Turnamian</dc:creator>
  <cp:lastModifiedBy>noor nabi</cp:lastModifiedBy>
  <cp:revision>213</cp:revision>
  <cp:lastPrinted>2001-06-14T19:16:14Z</cp:lastPrinted>
  <dcterms:created xsi:type="dcterms:W3CDTF">2008-08-18T22:49:08Z</dcterms:created>
  <dcterms:modified xsi:type="dcterms:W3CDTF">2014-03-30T12:30:05Z</dcterms:modified>
</cp:coreProperties>
</file>