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5"/>
  </p:notesMasterIdLst>
  <p:handoutMasterIdLst>
    <p:handoutMasterId r:id="rId86"/>
  </p:handoutMasterIdLst>
  <p:sldIdLst>
    <p:sldId id="379" r:id="rId2"/>
    <p:sldId id="380" r:id="rId3"/>
    <p:sldId id="381" r:id="rId4"/>
    <p:sldId id="382" r:id="rId5"/>
    <p:sldId id="383" r:id="rId6"/>
    <p:sldId id="384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31" r:id="rId50"/>
    <p:sldId id="432" r:id="rId51"/>
    <p:sldId id="433" r:id="rId52"/>
    <p:sldId id="434" r:id="rId53"/>
    <p:sldId id="435" r:id="rId54"/>
    <p:sldId id="436" r:id="rId55"/>
    <p:sldId id="437" r:id="rId56"/>
    <p:sldId id="438" r:id="rId57"/>
    <p:sldId id="439" r:id="rId58"/>
    <p:sldId id="440" r:id="rId59"/>
    <p:sldId id="441" r:id="rId60"/>
    <p:sldId id="442" r:id="rId61"/>
    <p:sldId id="443" r:id="rId62"/>
    <p:sldId id="444" r:id="rId63"/>
    <p:sldId id="445" r:id="rId64"/>
    <p:sldId id="446" r:id="rId65"/>
    <p:sldId id="447" r:id="rId66"/>
    <p:sldId id="448" r:id="rId67"/>
    <p:sldId id="449" r:id="rId68"/>
    <p:sldId id="450" r:id="rId69"/>
    <p:sldId id="451" r:id="rId70"/>
    <p:sldId id="452" r:id="rId71"/>
    <p:sldId id="454" r:id="rId72"/>
    <p:sldId id="455" r:id="rId73"/>
    <p:sldId id="456" r:id="rId74"/>
    <p:sldId id="457" r:id="rId75"/>
    <p:sldId id="458" r:id="rId76"/>
    <p:sldId id="459" r:id="rId77"/>
    <p:sldId id="460" r:id="rId78"/>
    <p:sldId id="461" r:id="rId79"/>
    <p:sldId id="462" r:id="rId80"/>
    <p:sldId id="463" r:id="rId81"/>
    <p:sldId id="464" r:id="rId82"/>
    <p:sldId id="465" r:id="rId83"/>
    <p:sldId id="344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7FC"/>
    <a:srgbClr val="B4E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74" d="100"/>
          <a:sy n="74" d="100"/>
        </p:scale>
        <p:origin x="116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982228" y="3143248"/>
            <a:ext cx="7215238" cy="2571750"/>
          </a:xfrm>
        </p:spPr>
        <p:txBody>
          <a:bodyPr/>
          <a:lstStyle>
            <a:lvl1pPr>
              <a:buNone/>
              <a:tabLst>
                <a:tab pos="3051175" algn="l"/>
              </a:tabLst>
              <a:defRPr sz="2400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82241" y="2428875"/>
            <a:ext cx="7215213" cy="714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1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010400" y="6488668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Software Engineering </a:t>
            </a:r>
            <a:r>
              <a:rPr lang="en-US" sz="1100" b="1" baseline="0" dirty="0" smtClean="0"/>
              <a:t>Group</a:t>
            </a:r>
            <a:endParaRPr lang="en-US" sz="11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pmnstyle.com/" TargetMode="External"/><Relationship Id="rId2" Type="http://schemas.openxmlformats.org/officeDocument/2006/relationships/hyperlink" Target="http://www.omg.org/spec/BPMN/2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s.lotuslive.com/bpmblueworks/community/?p=902" TargetMode="External"/><Relationship Id="rId4" Type="http://schemas.openxmlformats.org/officeDocument/2006/relationships/hyperlink" Target="http://processmodeling.info/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0"/>
            <a:ext cx="8439150" cy="91281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smtClean="0"/>
              <a:t>BPMN</a:t>
            </a:r>
            <a:br>
              <a:rPr lang="en-GB" sz="4000" smtClean="0"/>
            </a:br>
            <a:r>
              <a:rPr lang="en-GB" sz="4000" smtClean="0"/>
              <a:t>(Business Process</a:t>
            </a:r>
            <a:br>
              <a:rPr lang="en-GB" sz="4000" smtClean="0"/>
            </a:br>
            <a:r>
              <a:rPr lang="en-GB" sz="4000" smtClean="0"/>
              <a:t>Model and Notation)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Task</a:t>
            </a: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78486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Sub-processes</a:t>
            </a:r>
          </a:p>
        </p:txBody>
      </p:sp>
      <p:pic>
        <p:nvPicPr>
          <p:cNvPr id="5017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153400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Events</a:t>
            </a:r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2296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Start Events</a:t>
            </a:r>
          </a:p>
        </p:txBody>
      </p:sp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7848600" cy="48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Intermediate Events</a:t>
            </a:r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077200" cy="473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Intermediate events (normal flow)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153400" cy="442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smtClean="0"/>
              <a:t>Intermediate events (linked to Boundary)</a:t>
            </a:r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853440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End events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839200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Gateways</a:t>
            </a: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458200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Exclusive Gateways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2296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BPMN ?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077200" cy="481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Exclusive Gateways, based on data</a:t>
            </a: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8382000" cy="498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Exclusive Gateways, based on events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1534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Inclusive Gateways</a:t>
            </a:r>
            <a:endParaRPr lang="en-GB" smtClean="0"/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382000" cy="341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Complex Gateways</a:t>
            </a:r>
            <a:endParaRPr lang="en-GB" smtClean="0"/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7620000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Complex Gateways</a:t>
            </a:r>
            <a:endParaRPr lang="en-GB" smtClean="0"/>
          </a:p>
        </p:txBody>
      </p:sp>
      <p:pic>
        <p:nvPicPr>
          <p:cNvPr id="6349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9248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Parallell Gateways</a:t>
            </a:r>
            <a:endParaRPr lang="en-GB" smtClean="0"/>
          </a:p>
        </p:txBody>
      </p:sp>
      <p:pic>
        <p:nvPicPr>
          <p:cNvPr id="6451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7848600" cy="49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Conectors</a:t>
            </a:r>
            <a:endParaRPr lang="en-GB" smtClean="0"/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3152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Sequence flow</a:t>
            </a:r>
            <a:endParaRPr lang="en-GB" smtClean="0"/>
          </a:p>
        </p:txBody>
      </p:sp>
      <p:pic>
        <p:nvPicPr>
          <p:cNvPr id="6656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1534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Conditions in sequence flow</a:t>
            </a:r>
            <a:endParaRPr lang="en-GB" smtClean="0"/>
          </a:p>
        </p:txBody>
      </p:sp>
      <p:pic>
        <p:nvPicPr>
          <p:cNvPr id="6758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1534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Default sequence flow</a:t>
            </a:r>
            <a:endParaRPr lang="en-GB" smtClean="0"/>
          </a:p>
        </p:txBody>
      </p:sp>
      <p:pic>
        <p:nvPicPr>
          <p:cNvPr id="686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2296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BPMN example</a:t>
            </a:r>
          </a:p>
        </p:txBody>
      </p:sp>
      <p:pic>
        <p:nvPicPr>
          <p:cNvPr id="38915" name="Picture 5" descr="3PartyChoreography-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43915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Message flow</a:t>
            </a:r>
            <a:endParaRPr lang="en-GB" smtClean="0"/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84582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Associations</a:t>
            </a:r>
          </a:p>
        </p:txBody>
      </p:sp>
      <p:pic>
        <p:nvPicPr>
          <p:cNvPr id="7065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79819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Swim lanes</a:t>
            </a:r>
          </a:p>
        </p:txBody>
      </p:sp>
      <p:pic>
        <p:nvPicPr>
          <p:cNvPr id="7168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382000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Pool</a:t>
            </a:r>
          </a:p>
        </p:txBody>
      </p:sp>
      <p:pic>
        <p:nvPicPr>
          <p:cNvPr id="7270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039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Lanes</a:t>
            </a:r>
          </a:p>
        </p:txBody>
      </p:sp>
      <p:pic>
        <p:nvPicPr>
          <p:cNvPr id="737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Artifacts</a:t>
            </a:r>
            <a:endParaRPr lang="en-GB" smtClean="0"/>
          </a:p>
        </p:txBody>
      </p:sp>
      <p:pic>
        <p:nvPicPr>
          <p:cNvPr id="747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2296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Text annotations</a:t>
            </a:r>
            <a:endParaRPr lang="en-GB" smtClean="0"/>
          </a:p>
        </p:txBody>
      </p:sp>
      <p:pic>
        <p:nvPicPr>
          <p:cNvPr id="7577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610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Data objects</a:t>
            </a:r>
            <a:endParaRPr lang="en-GB" smtClean="0"/>
          </a:p>
        </p:txBody>
      </p:sp>
      <p:pic>
        <p:nvPicPr>
          <p:cNvPr id="7680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686800" cy="405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Groups</a:t>
            </a:r>
            <a:endParaRPr lang="en-GB" smtClean="0"/>
          </a:p>
        </p:txBody>
      </p:sp>
      <p:pic>
        <p:nvPicPr>
          <p:cNvPr id="7782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8105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Extended artifacts</a:t>
            </a:r>
            <a:endParaRPr lang="en-GB" smtClean="0"/>
          </a:p>
        </p:txBody>
      </p:sp>
      <p:pic>
        <p:nvPicPr>
          <p:cNvPr id="7885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82962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BPMN History</a:t>
            </a:r>
          </a:p>
        </p:txBody>
      </p:sp>
      <p:sp>
        <p:nvSpPr>
          <p:cNvPr id="4198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0" y="6477000"/>
            <a:ext cx="1439863" cy="3603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BF81D90-5974-4FBA-8E50-F8DA39FE3717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41988" name="Rectangle 10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nb-NO" sz="2200" smtClean="0"/>
              <a:t>BPMN 1.0 (BPMI) – Mai 2004</a:t>
            </a:r>
          </a:p>
          <a:p>
            <a:pPr eaLnBrk="1" hangingPunct="1"/>
            <a:r>
              <a:rPr lang="nb-NO" sz="2200" smtClean="0"/>
              <a:t>BPMN1.x</a:t>
            </a:r>
          </a:p>
          <a:p>
            <a:pPr lvl="1" eaLnBrk="1" hangingPunct="1"/>
            <a:r>
              <a:rPr lang="nb-NO" smtClean="0"/>
              <a:t>BPMN 1.1 (OMG) – Januar 2008</a:t>
            </a:r>
          </a:p>
          <a:p>
            <a:pPr lvl="1" eaLnBrk="1" hangingPunct="1"/>
            <a:r>
              <a:rPr lang="nb-NO" smtClean="0"/>
              <a:t>BPMN 1.2 (OMG) – Januar 2009</a:t>
            </a:r>
          </a:p>
          <a:p>
            <a:pPr eaLnBrk="1" hangingPunct="1"/>
            <a:r>
              <a:rPr lang="nb-NO" sz="2200" smtClean="0"/>
              <a:t>BPMN 2.0 final Juni 2010</a:t>
            </a:r>
          </a:p>
          <a:p>
            <a:pPr eaLnBrk="1" hangingPunct="1"/>
            <a:r>
              <a:rPr lang="nb-NO" sz="2200" smtClean="0"/>
              <a:t>http://www.omg.org/spec/BPMN/2.0/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Normal flow</a:t>
            </a:r>
            <a:endParaRPr lang="en-GB" smtClean="0"/>
          </a:p>
        </p:txBody>
      </p:sp>
      <p:pic>
        <p:nvPicPr>
          <p:cNvPr id="7987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86677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Link events</a:t>
            </a:r>
            <a:endParaRPr lang="en-GB" smtClean="0"/>
          </a:p>
        </p:txBody>
      </p:sp>
      <p:pic>
        <p:nvPicPr>
          <p:cNvPr id="8089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1133475"/>
            <a:ext cx="82010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Process leves</a:t>
            </a:r>
            <a:endParaRPr lang="en-GB" smtClean="0"/>
          </a:p>
        </p:txBody>
      </p:sp>
      <p:pic>
        <p:nvPicPr>
          <p:cNvPr id="819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0962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Data flow</a:t>
            </a:r>
            <a:endParaRPr lang="en-GB" smtClean="0"/>
          </a:p>
        </p:txBody>
      </p:sp>
      <p:pic>
        <p:nvPicPr>
          <p:cNvPr id="8294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3820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Exceptions</a:t>
            </a:r>
            <a:endParaRPr lang="en-GB" smtClean="0"/>
          </a:p>
        </p:txBody>
      </p:sp>
      <p:pic>
        <p:nvPicPr>
          <p:cNvPr id="8397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5915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Compenations and transacations</a:t>
            </a:r>
            <a:endParaRPr lang="en-GB" smtClean="0"/>
          </a:p>
        </p:txBody>
      </p:sp>
      <p:pic>
        <p:nvPicPr>
          <p:cNvPr id="8499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5915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Loops</a:t>
            </a:r>
            <a:endParaRPr lang="en-GB" smtClean="0"/>
          </a:p>
        </p:txBody>
      </p:sp>
      <p:pic>
        <p:nvPicPr>
          <p:cNvPr id="8601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429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</a:t>
            </a:r>
          </a:p>
        </p:txBody>
      </p:sp>
      <p:pic>
        <p:nvPicPr>
          <p:cNvPr id="8704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3153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 hoc processes</a:t>
            </a:r>
          </a:p>
        </p:txBody>
      </p:sp>
      <p:pic>
        <p:nvPicPr>
          <p:cNvPr id="8806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95400"/>
            <a:ext cx="6172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EPC og BPMN</a:t>
            </a:r>
          </a:p>
        </p:txBody>
      </p:sp>
      <p:pic>
        <p:nvPicPr>
          <p:cNvPr id="8909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957263"/>
            <a:ext cx="90011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2" name="Text Box 5"/>
          <p:cNvSpPr txBox="1">
            <a:spLocks noChangeArrowheads="1"/>
          </p:cNvSpPr>
          <p:nvPr/>
        </p:nvSpPr>
        <p:spPr bwMode="auto">
          <a:xfrm>
            <a:off x="593725" y="1271588"/>
            <a:ext cx="6540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EPC</a:t>
            </a:r>
          </a:p>
        </p:txBody>
      </p:sp>
      <p:sp>
        <p:nvSpPr>
          <p:cNvPr id="89093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6540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EPC</a:t>
            </a:r>
          </a:p>
        </p:txBody>
      </p:sp>
      <p:sp>
        <p:nvSpPr>
          <p:cNvPr id="89094" name="Text Box 7"/>
          <p:cNvSpPr txBox="1">
            <a:spLocks noChangeArrowheads="1"/>
          </p:cNvSpPr>
          <p:nvPr/>
        </p:nvSpPr>
        <p:spPr bwMode="auto">
          <a:xfrm>
            <a:off x="381000" y="4038600"/>
            <a:ext cx="8572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BPMN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History for BPMN</a:t>
            </a:r>
          </a:p>
        </p:txBody>
      </p: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305800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Orchestration versus Choreography</a:t>
            </a:r>
          </a:p>
        </p:txBody>
      </p:sp>
      <p:pic>
        <p:nvPicPr>
          <p:cNvPr id="9011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" y="1838325"/>
            <a:ext cx="79724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Orkestrering</a:t>
            </a:r>
          </a:p>
        </p:txBody>
      </p:sp>
      <p:pic>
        <p:nvPicPr>
          <p:cNvPr id="911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3724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Koreografi</a:t>
            </a:r>
          </a:p>
        </p:txBody>
      </p:sp>
      <p:pic>
        <p:nvPicPr>
          <p:cNvPr id="9216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610600" cy="515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Eksempel</a:t>
            </a:r>
          </a:p>
        </p:txBody>
      </p:sp>
      <p:pic>
        <p:nvPicPr>
          <p:cNvPr id="9318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8581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Prosess informasjon</a:t>
            </a:r>
          </a:p>
        </p:txBody>
      </p:sp>
      <p:pic>
        <p:nvPicPr>
          <p:cNvPr id="942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8295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5" descr="ebXML%20Example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955" y="381000"/>
            <a:ext cx="9147956" cy="561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b-NO" smtClean="0"/>
          </a:p>
        </p:txBody>
      </p:sp>
      <p:pic>
        <p:nvPicPr>
          <p:cNvPr id="98307" name="Picture 5" descr="ebXML%20Exampl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6934200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b-NO" smtClean="0"/>
          </a:p>
        </p:txBody>
      </p:sp>
      <p:pic>
        <p:nvPicPr>
          <p:cNvPr id="99331" name="Picture 5" descr="ebXML%20Example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990600"/>
            <a:ext cx="4538663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b-NO" smtClean="0"/>
          </a:p>
        </p:txBody>
      </p:sp>
      <p:pic>
        <p:nvPicPr>
          <p:cNvPr id="100355" name="Picture 5" descr="ebXML%20Example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066800"/>
            <a:ext cx="5638800" cy="518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5" descr="Travel%20Booking%20Mapping%20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03623"/>
            <a:ext cx="8991600" cy="556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BPMN requirements</a:t>
            </a: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153400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440737" cy="914400"/>
          </a:xfrm>
        </p:spPr>
        <p:txBody>
          <a:bodyPr>
            <a:normAutofit/>
          </a:bodyPr>
          <a:lstStyle/>
          <a:p>
            <a:r>
              <a:rPr lang="en-GB" dirty="0" smtClean="0"/>
              <a:t>Example – doctor’s office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334000"/>
          </a:xfrm>
        </p:spPr>
        <p:txBody>
          <a:bodyPr>
            <a:normAutofit lnSpcReduction="10000"/>
          </a:bodyPr>
          <a:lstStyle/>
          <a:p>
            <a:r>
              <a:rPr lang="en-GB" sz="2000" dirty="0" smtClean="0"/>
              <a:t>A text description of the choreography was presented as so:</a:t>
            </a:r>
          </a:p>
          <a:p>
            <a:r>
              <a:rPr lang="en-GB" sz="2000" dirty="0" smtClean="0"/>
              <a:t>1) Patient send a "I want to see doctor" message to the Receptionist </a:t>
            </a:r>
          </a:p>
          <a:p>
            <a:r>
              <a:rPr lang="en-GB" sz="2000" dirty="0" smtClean="0"/>
              <a:t>2) Receptionist send a "Are you available ?" message to a </a:t>
            </a:r>
            <a:r>
              <a:rPr lang="en-GB" sz="2000" dirty="0" err="1" smtClean="0"/>
              <a:t>a</a:t>
            </a:r>
            <a:r>
              <a:rPr lang="en-GB" sz="2000" dirty="0" smtClean="0"/>
              <a:t> list of Doctors </a:t>
            </a:r>
          </a:p>
          <a:p>
            <a:r>
              <a:rPr lang="en-GB" sz="2000" dirty="0" smtClean="0"/>
              <a:t>3) One doctor send a "I'm available" message to the Receptionist. </a:t>
            </a:r>
          </a:p>
          <a:p>
            <a:r>
              <a:rPr lang="en-GB" sz="2000" dirty="0" smtClean="0"/>
              <a:t>4) Receptionist send a "I'll book you" message to the Doctor. </a:t>
            </a:r>
          </a:p>
          <a:p>
            <a:r>
              <a:rPr lang="en-GB" sz="2000" dirty="0" smtClean="0"/>
              <a:t>5) Receptionist send a "Go see doctor" message to the Patient </a:t>
            </a:r>
          </a:p>
          <a:p>
            <a:r>
              <a:rPr lang="en-GB" sz="2000" dirty="0" smtClean="0"/>
              <a:t>6) Patient send a "I feel sick" message to Doctor </a:t>
            </a:r>
          </a:p>
          <a:p>
            <a:r>
              <a:rPr lang="en-GB" sz="2000" dirty="0" smtClean="0"/>
              <a:t>7) Doctor send a "Prepare this medicine" message to Receptionist </a:t>
            </a:r>
          </a:p>
          <a:p>
            <a:r>
              <a:rPr lang="en-GB" sz="2000" dirty="0" smtClean="0"/>
              <a:t>8) Doctor send a "Pickup your medicine and you can leave" message to Patient </a:t>
            </a:r>
          </a:p>
          <a:p>
            <a:r>
              <a:rPr lang="en-GB" sz="2000" dirty="0" smtClean="0"/>
              <a:t>9) Patient send a "I need my medicine" message to Receptionist </a:t>
            </a:r>
          </a:p>
          <a:p>
            <a:r>
              <a:rPr lang="en-GB" sz="2000" dirty="0" smtClean="0"/>
              <a:t>10) Receptionist send a "Here is your medicine" message to Patient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5" descr="2PartyChoreograp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1366838"/>
            <a:ext cx="8515350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b-NO" smtClean="0"/>
          </a:p>
        </p:txBody>
      </p:sp>
      <p:pic>
        <p:nvPicPr>
          <p:cNvPr id="104451" name="Picture 5" descr="3PartyChoreograp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686800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b-NO" smtClean="0"/>
          </a:p>
        </p:txBody>
      </p:sp>
      <p:pic>
        <p:nvPicPr>
          <p:cNvPr id="105475" name="Picture 5" descr="3PartyChoreography-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43915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5" descr="Travel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972112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5" descr="Itinerary%20Reserva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444" y="202630"/>
            <a:ext cx="8605556" cy="6198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nb-NO" smtClean="0"/>
              <a:t>BPMN 2.0: Major changes from BPMN1.x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>
          <a:xfrm>
            <a:off x="214313" y="1285875"/>
            <a:ext cx="8686800" cy="469741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smtClean="0"/>
              <a:t>Notational changes</a:t>
            </a:r>
          </a:p>
          <a:p>
            <a:pPr lvl="1" eaLnBrk="1" hangingPunct="1"/>
            <a:r>
              <a:rPr lang="en-US" smtClean="0"/>
              <a:t>New diagrams for Choreography and Conversation</a:t>
            </a:r>
          </a:p>
          <a:p>
            <a:pPr lvl="1" eaLnBrk="1" hangingPunct="1"/>
            <a:r>
              <a:rPr lang="en-US" smtClean="0"/>
              <a:t>New event-types (escalation, …)</a:t>
            </a:r>
          </a:p>
          <a:p>
            <a:pPr lvl="1" eaLnBrk="1" hangingPunct="1"/>
            <a:r>
              <a:rPr lang="en-US" smtClean="0"/>
              <a:t>Non-interrupting events</a:t>
            </a:r>
          </a:p>
          <a:p>
            <a:pPr lvl="1" eaLnBrk="1" hangingPunct="1"/>
            <a:r>
              <a:rPr lang="en-US" smtClean="0"/>
              <a:t>Event sub-process</a:t>
            </a:r>
          </a:p>
          <a:p>
            <a:pPr lvl="1" eaLnBrk="1" hangingPunct="1"/>
            <a:r>
              <a:rPr lang="en-US" smtClean="0"/>
              <a:t>Call Activity– replaces linked/reusable activity</a:t>
            </a:r>
          </a:p>
          <a:p>
            <a:pPr eaLnBrk="1" hangingPunct="1"/>
            <a:r>
              <a:rPr lang="en-US" sz="2800" smtClean="0"/>
              <a:t>Technical changes</a:t>
            </a:r>
          </a:p>
          <a:p>
            <a:pPr lvl="1" eaLnBrk="1" hangingPunct="1"/>
            <a:r>
              <a:rPr lang="en-US" smtClean="0"/>
              <a:t>Formal metamodel – specified in UML</a:t>
            </a:r>
          </a:p>
          <a:p>
            <a:pPr lvl="1" eaLnBrk="1" hangingPunct="1"/>
            <a:r>
              <a:rPr lang="en-US" smtClean="0"/>
              <a:t>Interchange formats for semantic model interchange (XMI, XSD)</a:t>
            </a:r>
          </a:p>
          <a:p>
            <a:pPr lvl="1" eaLnBrk="1" hangingPunct="1"/>
            <a:r>
              <a:rPr lang="en-US" smtClean="0"/>
              <a:t>Interchange formats for diagram interchange (XMI, XSD)</a:t>
            </a:r>
          </a:p>
          <a:p>
            <a:pPr lvl="1" eaLnBrk="1" hangingPunct="1"/>
            <a:r>
              <a:rPr lang="en-US" smtClean="0"/>
              <a:t>XSLT transformations between XMI and XSD formats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Process diagram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>
          <a:xfrm>
            <a:off x="6858000" y="1600200"/>
            <a:ext cx="2286000" cy="452596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1800" smtClean="0"/>
              <a:t>Flowchart view to sequence activities within an organization </a:t>
            </a:r>
          </a:p>
          <a:p>
            <a:pPr eaLnBrk="1" hangingPunct="1"/>
            <a:r>
              <a:rPr lang="en-US" sz="1800" smtClean="0"/>
              <a:t>Support the modeling of simple processes</a:t>
            </a:r>
          </a:p>
          <a:p>
            <a:pPr eaLnBrk="1" hangingPunct="1"/>
            <a:r>
              <a:rPr lang="en-US" sz="1800" smtClean="0"/>
              <a:t>Enhanced by BPMN to handle more complex concepts, such as exception handling, transactions, and compensation.</a:t>
            </a:r>
            <a:endParaRPr lang="nb-NO" sz="1800" smtClean="0"/>
          </a:p>
        </p:txBody>
      </p:sp>
      <p:pic>
        <p:nvPicPr>
          <p:cNvPr id="10957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925638"/>
            <a:ext cx="6786562" cy="293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Collaboration diagram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>
          <a:xfrm>
            <a:off x="6858000" y="1600200"/>
            <a:ext cx="2286000" cy="452596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1800" smtClean="0"/>
              <a:t>Provides a view of the interactions (flow of messages) between two or more business partners (Participants).</a:t>
            </a:r>
          </a:p>
          <a:p>
            <a:pPr eaLnBrk="1" hangingPunct="1"/>
            <a:r>
              <a:rPr lang="en-US" sz="1800" smtClean="0"/>
              <a:t>Collaborations can be combined with Processes to show how the interactions are related to the internal Process activities.</a:t>
            </a:r>
            <a:endParaRPr lang="nb-NO" sz="1800" smtClean="0"/>
          </a:p>
        </p:txBody>
      </p:sp>
      <p:pic>
        <p:nvPicPr>
          <p:cNvPr id="1105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500"/>
            <a:ext cx="6878638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Collaboration diagram example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7961313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BPMN Diagram elements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0"/>
            <a:ext cx="8763000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Conversation diagram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>
          <a:xfrm>
            <a:off x="6357938" y="1295400"/>
            <a:ext cx="278606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Allows a modeler to group Collaboration interactions between two or more Participants, which together achieve a common goal, e.g. “negotiate delivery” </a:t>
            </a:r>
          </a:p>
          <a:p>
            <a:pPr eaLnBrk="1" hangingPunct="1"/>
            <a:r>
              <a:rPr lang="en-US" sz="1800" dirty="0" smtClean="0"/>
              <a:t>The grouping can be based on business keys such as customer id or shipping id.</a:t>
            </a:r>
            <a:endParaRPr lang="nb-NO" sz="18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836" t="2423" r="2753" b="1857"/>
          <a:stretch>
            <a:fillRect/>
          </a:stretch>
        </p:blipFill>
        <p:spPr bwMode="auto">
          <a:xfrm>
            <a:off x="0" y="1295400"/>
            <a:ext cx="6248400" cy="474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077200" cy="842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Corresponding choreography example</a:t>
            </a:r>
          </a:p>
        </p:txBody>
      </p:sp>
      <p:pic>
        <p:nvPicPr>
          <p:cNvPr id="114691" name="Picture 2"/>
          <p:cNvPicPr>
            <a:picLocks noChangeAspect="1" noChangeArrowheads="1"/>
          </p:cNvPicPr>
          <p:nvPr/>
        </p:nvPicPr>
        <p:blipFill>
          <a:blip r:embed="rId2"/>
          <a:srcRect l="3645" t="3748" r="3471" b="2554"/>
          <a:stretch>
            <a:fillRect/>
          </a:stretch>
        </p:blipFill>
        <p:spPr bwMode="auto">
          <a:xfrm>
            <a:off x="2212975" y="1143000"/>
            <a:ext cx="69310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42874" y="990600"/>
            <a:ext cx="5038725" cy="193833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800" dirty="0">
                <a:latin typeface="+mn-lt"/>
              </a:rPr>
              <a:t>Provides a flowchart view to sequence interactions between Participants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800" dirty="0">
                <a:latin typeface="+mn-lt"/>
              </a:rPr>
              <a:t>Choreographies define a “business contract” or protocol to which the Participants agree to follow during real-time interactions.</a:t>
            </a:r>
            <a:endParaRPr lang="nb-NO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785938"/>
            <a:ext cx="674370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Choreography diagram</a:t>
            </a:r>
          </a:p>
        </p:txBody>
      </p:sp>
      <p:sp>
        <p:nvSpPr>
          <p:cNvPr id="115716" name="Content Placeholder 2"/>
          <p:cNvSpPr>
            <a:spLocks noGrp="1"/>
          </p:cNvSpPr>
          <p:nvPr>
            <p:ph idx="1"/>
          </p:nvPr>
        </p:nvSpPr>
        <p:spPr>
          <a:xfrm>
            <a:off x="6643688" y="1600200"/>
            <a:ext cx="250031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smtClean="0"/>
              <a:t>Provides a flowchart view to sequence interactions between Participants </a:t>
            </a:r>
          </a:p>
          <a:p>
            <a:pPr eaLnBrk="1" hangingPunct="1"/>
            <a:r>
              <a:rPr lang="en-US" sz="1800" smtClean="0"/>
              <a:t>Choreographies define a “business contract” or protocol to which the Participants agree to follow during real-time interactions.</a:t>
            </a:r>
            <a:endParaRPr lang="nb-NO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Activity types - visualised</a:t>
            </a:r>
          </a:p>
        </p:txBody>
      </p:sp>
      <p:pic>
        <p:nvPicPr>
          <p:cNvPr id="1167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2033588"/>
            <a:ext cx="7531100" cy="382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Multi-instance activites - visualised</a:t>
            </a:r>
          </a:p>
        </p:txBody>
      </p:sp>
      <p:pic>
        <p:nvPicPr>
          <p:cNvPr id="1177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57375"/>
            <a:ext cx="6726238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4" name="TextBox 4"/>
          <p:cNvSpPr txBox="1">
            <a:spLocks noChangeArrowheads="1"/>
          </p:cNvSpPr>
          <p:nvPr/>
        </p:nvSpPr>
        <p:spPr bwMode="auto">
          <a:xfrm>
            <a:off x="2071688" y="4214813"/>
            <a:ext cx="1122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/>
              <a:t>Parallel</a:t>
            </a:r>
          </a:p>
        </p:txBody>
      </p:sp>
      <p:sp>
        <p:nvSpPr>
          <p:cNvPr id="117765" name="TextBox 5"/>
          <p:cNvSpPr txBox="1">
            <a:spLocks noChangeArrowheads="1"/>
          </p:cNvSpPr>
          <p:nvPr/>
        </p:nvSpPr>
        <p:spPr bwMode="auto">
          <a:xfrm>
            <a:off x="5715000" y="4214813"/>
            <a:ext cx="901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/>
              <a:t>Serial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New Artifact Shapes</a:t>
            </a:r>
          </a:p>
        </p:txBody>
      </p:sp>
      <p:sp>
        <p:nvSpPr>
          <p:cNvPr id="118787" name="TextBox 4"/>
          <p:cNvSpPr txBox="1">
            <a:spLocks noChangeArrowheads="1"/>
          </p:cNvSpPr>
          <p:nvPr/>
        </p:nvSpPr>
        <p:spPr bwMode="auto">
          <a:xfrm>
            <a:off x="2235200" y="1317625"/>
            <a:ext cx="17795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Data Artifact</a:t>
            </a:r>
          </a:p>
        </p:txBody>
      </p:sp>
      <p:sp>
        <p:nvSpPr>
          <p:cNvPr id="118788" name="TextBox 5"/>
          <p:cNvSpPr txBox="1">
            <a:spLocks noChangeArrowheads="1"/>
          </p:cNvSpPr>
          <p:nvPr/>
        </p:nvSpPr>
        <p:spPr bwMode="auto">
          <a:xfrm>
            <a:off x="2306638" y="2355850"/>
            <a:ext cx="3136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Data Artifact Collection</a:t>
            </a:r>
          </a:p>
        </p:txBody>
      </p:sp>
      <p:pic>
        <p:nvPicPr>
          <p:cNvPr id="11878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5" y="1214438"/>
            <a:ext cx="5143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9638" y="2247900"/>
            <a:ext cx="5429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925" y="3287713"/>
            <a:ext cx="5143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3925" y="4324350"/>
            <a:ext cx="5143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3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75" y="5357813"/>
            <a:ext cx="9334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94" name="TextBox 9"/>
          <p:cNvSpPr txBox="1">
            <a:spLocks noChangeArrowheads="1"/>
          </p:cNvSpPr>
          <p:nvPr/>
        </p:nvSpPr>
        <p:spPr bwMode="auto">
          <a:xfrm>
            <a:off x="2306638" y="3390900"/>
            <a:ext cx="25066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Data Artifact Input</a:t>
            </a:r>
          </a:p>
        </p:txBody>
      </p:sp>
      <p:sp>
        <p:nvSpPr>
          <p:cNvPr id="118795" name="TextBox 10"/>
          <p:cNvSpPr txBox="1">
            <a:spLocks noChangeArrowheads="1"/>
          </p:cNvSpPr>
          <p:nvPr/>
        </p:nvSpPr>
        <p:spPr bwMode="auto">
          <a:xfrm>
            <a:off x="2235200" y="4427538"/>
            <a:ext cx="27114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Data Artifact Output</a:t>
            </a:r>
          </a:p>
        </p:txBody>
      </p:sp>
      <p:sp>
        <p:nvSpPr>
          <p:cNvPr id="118796" name="TextBox 11"/>
          <p:cNvSpPr txBox="1">
            <a:spLocks noChangeArrowheads="1"/>
          </p:cNvSpPr>
          <p:nvPr/>
        </p:nvSpPr>
        <p:spPr bwMode="auto">
          <a:xfrm>
            <a:off x="2235200" y="5489575"/>
            <a:ext cx="27114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Data Source Artifact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63" y="1785938"/>
            <a:ext cx="4324350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New Event Gateways</a:t>
            </a:r>
          </a:p>
        </p:txBody>
      </p:sp>
      <p:pic>
        <p:nvPicPr>
          <p:cNvPr id="1198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550" y="1143000"/>
            <a:ext cx="1190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550" y="2928938"/>
            <a:ext cx="1190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3550" y="4714875"/>
            <a:ext cx="1190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7375" y="4714875"/>
            <a:ext cx="1190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6" name="Content Placeholder 2"/>
          <p:cNvSpPr>
            <a:spLocks noGrp="1"/>
          </p:cNvSpPr>
          <p:nvPr>
            <p:ph idx="1"/>
          </p:nvPr>
        </p:nvSpPr>
        <p:spPr>
          <a:xfrm>
            <a:off x="3000375" y="838200"/>
            <a:ext cx="5686425" cy="5287963"/>
          </a:xfrm>
        </p:spPr>
        <p:txBody>
          <a:bodyPr>
            <a:normAutofit/>
          </a:bodyPr>
          <a:lstStyle/>
          <a:p>
            <a:pPr eaLnBrk="1" hangingPunct="1"/>
            <a:r>
              <a:rPr lang="nb-NO" dirty="0" smtClean="0"/>
              <a:t>Current event-based gateway</a:t>
            </a:r>
          </a:p>
          <a:p>
            <a:pPr lvl="1" eaLnBrk="1" hangingPunct="1"/>
            <a:r>
              <a:rPr lang="nb-NO" dirty="0" smtClean="0"/>
              <a:t>Event Based Exclusive Intermediate</a:t>
            </a:r>
          </a:p>
          <a:p>
            <a:pPr eaLnBrk="1" hangingPunct="1"/>
            <a:endParaRPr lang="nb-NO" dirty="0" smtClean="0"/>
          </a:p>
          <a:p>
            <a:pPr eaLnBrk="1" hangingPunct="1"/>
            <a:endParaRPr lang="nb-NO" dirty="0" smtClean="0"/>
          </a:p>
          <a:p>
            <a:pPr eaLnBrk="1" hangingPunct="1"/>
            <a:endParaRPr lang="nb-NO" dirty="0" smtClean="0"/>
          </a:p>
          <a:p>
            <a:pPr eaLnBrk="1" hangingPunct="1"/>
            <a:r>
              <a:rPr lang="nb-NO" dirty="0" smtClean="0"/>
              <a:t>Event Based Exclusive Start Gateway</a:t>
            </a:r>
          </a:p>
          <a:p>
            <a:pPr eaLnBrk="1" hangingPunct="1"/>
            <a:r>
              <a:rPr lang="nb-NO" dirty="0" smtClean="0"/>
              <a:t>Event Based Inclusive Start</a:t>
            </a:r>
          </a:p>
          <a:p>
            <a:pPr eaLnBrk="1" hangingPunct="1"/>
            <a:r>
              <a:rPr lang="nb-NO" dirty="0" smtClean="0"/>
              <a:t>Event Based Inclusive Intermediate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Non-interrupting Intermediate Events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>
          <a:xfrm>
            <a:off x="4572000" y="857250"/>
            <a:ext cx="4572000" cy="5554663"/>
          </a:xfrm>
        </p:spPr>
        <p:txBody>
          <a:bodyPr>
            <a:normAutofit/>
          </a:bodyPr>
          <a:lstStyle/>
          <a:p>
            <a:pPr eaLnBrk="1" hangingPunct="1"/>
            <a:r>
              <a:rPr lang="nb-NO" smtClean="0"/>
              <a:t>Boundary intermediate events in BPMN 1.0-1.2 are interrupting</a:t>
            </a:r>
          </a:p>
          <a:p>
            <a:pPr eaLnBrk="1" hangingPunct="1"/>
            <a:endParaRPr lang="nb-NO" smtClean="0"/>
          </a:p>
          <a:p>
            <a:pPr eaLnBrk="1" hangingPunct="1"/>
            <a:r>
              <a:rPr lang="nb-NO" smtClean="0"/>
              <a:t>BPMN2.0 introduces new non-interrupting intermediate events</a:t>
            </a:r>
          </a:p>
          <a:p>
            <a:pPr lvl="1" eaLnBrk="1" hangingPunct="1"/>
            <a:r>
              <a:rPr lang="nb-NO" smtClean="0"/>
              <a:t>Boundary events</a:t>
            </a:r>
          </a:p>
          <a:p>
            <a:pPr lvl="1" eaLnBrk="1" hangingPunct="1"/>
            <a:r>
              <a:rPr lang="nb-NO" smtClean="0"/>
              <a:t>Catching</a:t>
            </a:r>
          </a:p>
          <a:p>
            <a:pPr eaLnBrk="1" hangingPunct="1"/>
            <a:endParaRPr lang="nb-NO" smtClean="0"/>
          </a:p>
          <a:p>
            <a:pPr eaLnBrk="1" hangingPunct="1"/>
            <a:r>
              <a:rPr lang="nb-NO" smtClean="0"/>
              <a:t>Example of use</a:t>
            </a:r>
          </a:p>
        </p:txBody>
      </p:sp>
      <p:pic>
        <p:nvPicPr>
          <p:cNvPr id="1208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3344862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3143250"/>
            <a:ext cx="29908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419600"/>
            <a:ext cx="38100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nb-NO" sz="3200" dirty="0" smtClean="0"/>
              <a:t>Non-interrupting Event Sub-process (expanded)</a:t>
            </a:r>
          </a:p>
        </p:txBody>
      </p:sp>
      <p:pic>
        <p:nvPicPr>
          <p:cNvPr id="1218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857375"/>
            <a:ext cx="84613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nb-NO" sz="3200" dirty="0" smtClean="0"/>
              <a:t>Non-interrupting Event Sub-process (collapsed)</a:t>
            </a:r>
          </a:p>
        </p:txBody>
      </p:sp>
      <p:pic>
        <p:nvPicPr>
          <p:cNvPr id="1228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2386013"/>
            <a:ext cx="78295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Diagram elements (2)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3058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Interrupting Event Sub-process</a:t>
            </a: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2309813"/>
            <a:ext cx="8072438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>
          <a:xfrm>
            <a:off x="152400" y="2514600"/>
            <a:ext cx="30480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b-NO" dirty="0" smtClean="0"/>
              <a:t>BPMN 2.0</a:t>
            </a:r>
            <a:br>
              <a:rPr lang="nb-NO" dirty="0" smtClean="0"/>
            </a:br>
            <a:r>
              <a:rPr lang="nb-NO" dirty="0" smtClean="0"/>
              <a:t>Event Gallery</a:t>
            </a:r>
          </a:p>
        </p:txBody>
      </p:sp>
      <p:pic>
        <p:nvPicPr>
          <p:cNvPr id="1249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1" y="0"/>
            <a:ext cx="5486400" cy="6860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Sources</a:t>
            </a:r>
          </a:p>
        </p:txBody>
      </p:sp>
      <p:sp>
        <p:nvSpPr>
          <p:cNvPr id="1259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b-NO" smtClean="0"/>
              <a:t>The (beta) BPMN 2.0 specification - </a:t>
            </a:r>
            <a:r>
              <a:rPr lang="en-US" sz="2000" smtClean="0">
                <a:hlinkClick r:id="rId2"/>
              </a:rPr>
              <a:t>http://www.omg.org/spec/BPMN/2.0/</a:t>
            </a:r>
            <a:r>
              <a:rPr lang="en-US" sz="2000" smtClean="0"/>
              <a:t> </a:t>
            </a:r>
          </a:p>
          <a:p>
            <a:pPr eaLnBrk="1" hangingPunct="1"/>
            <a:r>
              <a:rPr lang="en-US" smtClean="0"/>
              <a:t>Bruce Silver – </a:t>
            </a:r>
            <a:r>
              <a:rPr lang="en-US" sz="2000" smtClean="0">
                <a:hlinkClick r:id="rId3"/>
              </a:rPr>
              <a:t>http://www.bpmnstyle.com</a:t>
            </a:r>
            <a:endParaRPr lang="en-US" sz="2000" smtClean="0">
              <a:hlinkClick r:id="rId2"/>
            </a:endParaRPr>
          </a:p>
          <a:p>
            <a:pPr eaLnBrk="1" hangingPunct="1"/>
            <a:r>
              <a:rPr lang="en-US" smtClean="0"/>
              <a:t>Rick Geneva – </a:t>
            </a:r>
            <a:r>
              <a:rPr lang="en-US" sz="2000" smtClean="0">
                <a:hlinkClick r:id="rId4"/>
              </a:rPr>
              <a:t>http://processmodeling.info</a:t>
            </a:r>
            <a:endParaRPr lang="en-US" sz="2000" smtClean="0">
              <a:hlinkClick r:id="rId2"/>
            </a:endParaRPr>
          </a:p>
          <a:p>
            <a:pPr eaLnBrk="1" hangingPunct="1"/>
            <a:r>
              <a:rPr lang="en-US" smtClean="0"/>
              <a:t>Stephen White - </a:t>
            </a:r>
            <a:r>
              <a:rPr lang="en-US" sz="2000" smtClean="0">
                <a:hlinkClick r:id="rId5"/>
              </a:rPr>
              <a:t>https://apps.lotuslive.com/bpmblueworks/community/?p=902</a:t>
            </a:r>
            <a:endParaRPr lang="nb-NO" sz="2000" smtClean="0">
              <a:hlinkClick r:id="rId2"/>
            </a:endParaRPr>
          </a:p>
          <a:p>
            <a:pPr eaLnBrk="1" hangingPunct="1"/>
            <a:r>
              <a:rPr lang="nb-NO" smtClean="0"/>
              <a:t>BPMN 0.9, 1.0, 1.1, 1.2, …..	</a:t>
            </a:r>
            <a:endParaRPr lang="en-US" smtClean="0"/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Activities</a:t>
            </a: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45820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24993</TotalTime>
  <Words>716</Words>
  <Application>Microsoft Office PowerPoint</Application>
  <PresentationFormat>On-screen Show (4:3)</PresentationFormat>
  <Paragraphs>144</Paragraphs>
  <Slides>83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Arial</vt:lpstr>
      <vt:lpstr>Bell MT</vt:lpstr>
      <vt:lpstr>Brush Script MT</vt:lpstr>
      <vt:lpstr>Calibri</vt:lpstr>
      <vt:lpstr>Franklin Gothic Book</vt:lpstr>
      <vt:lpstr>Perpetua</vt:lpstr>
      <vt:lpstr>Wingdings 2</vt:lpstr>
      <vt:lpstr>Equity</vt:lpstr>
      <vt:lpstr>BPMN (Business Process Model and Notation)</vt:lpstr>
      <vt:lpstr>What is BPMN ?</vt:lpstr>
      <vt:lpstr>BPMN example</vt:lpstr>
      <vt:lpstr>BPMN History</vt:lpstr>
      <vt:lpstr>History for BPMN</vt:lpstr>
      <vt:lpstr>BPMN requirements</vt:lpstr>
      <vt:lpstr>BPMN Diagram elements</vt:lpstr>
      <vt:lpstr>Diagram elements (2)</vt:lpstr>
      <vt:lpstr>Activities</vt:lpstr>
      <vt:lpstr>Task</vt:lpstr>
      <vt:lpstr>Sub-processes</vt:lpstr>
      <vt:lpstr>Events</vt:lpstr>
      <vt:lpstr>Start Events</vt:lpstr>
      <vt:lpstr>Intermediate Events</vt:lpstr>
      <vt:lpstr>Intermediate events (normal flow)</vt:lpstr>
      <vt:lpstr>Intermediate events (linked to Boundary)</vt:lpstr>
      <vt:lpstr>End events</vt:lpstr>
      <vt:lpstr>Gateways</vt:lpstr>
      <vt:lpstr>Exclusive Gateways</vt:lpstr>
      <vt:lpstr>Exclusive Gateways, based on data</vt:lpstr>
      <vt:lpstr>Exclusive Gateways, based on events</vt:lpstr>
      <vt:lpstr>Inclusive Gateways</vt:lpstr>
      <vt:lpstr>Complex Gateways</vt:lpstr>
      <vt:lpstr>Complex Gateways</vt:lpstr>
      <vt:lpstr>Parallell Gateways</vt:lpstr>
      <vt:lpstr>Conectors</vt:lpstr>
      <vt:lpstr>Sequence flow</vt:lpstr>
      <vt:lpstr>Conditions in sequence flow</vt:lpstr>
      <vt:lpstr>Default sequence flow</vt:lpstr>
      <vt:lpstr>Message flow</vt:lpstr>
      <vt:lpstr>Associations</vt:lpstr>
      <vt:lpstr>Swim lanes</vt:lpstr>
      <vt:lpstr>Pool</vt:lpstr>
      <vt:lpstr>Lanes</vt:lpstr>
      <vt:lpstr>Artifacts</vt:lpstr>
      <vt:lpstr>Text annotations</vt:lpstr>
      <vt:lpstr>Data objects</vt:lpstr>
      <vt:lpstr>Groups</vt:lpstr>
      <vt:lpstr>Extended artifacts</vt:lpstr>
      <vt:lpstr>Normal flow</vt:lpstr>
      <vt:lpstr>Link events</vt:lpstr>
      <vt:lpstr>Process leves</vt:lpstr>
      <vt:lpstr>Data flow</vt:lpstr>
      <vt:lpstr>Exceptions</vt:lpstr>
      <vt:lpstr>Compenations and transacations</vt:lpstr>
      <vt:lpstr>Loops</vt:lpstr>
      <vt:lpstr>Timers</vt:lpstr>
      <vt:lpstr>Ad hoc processes</vt:lpstr>
      <vt:lpstr>EPC og BPMN</vt:lpstr>
      <vt:lpstr>Orchestration versus Choreography</vt:lpstr>
      <vt:lpstr>Orkestrering</vt:lpstr>
      <vt:lpstr>Koreografi</vt:lpstr>
      <vt:lpstr>Eksempel</vt:lpstr>
      <vt:lpstr>Prosess informasjon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– doctor’s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BPMN 2.0: Major changes from BPMN1.x</vt:lpstr>
      <vt:lpstr>Process diagram</vt:lpstr>
      <vt:lpstr>Collaboration diagram</vt:lpstr>
      <vt:lpstr>Collaboration diagram example</vt:lpstr>
      <vt:lpstr>Conversation diagram</vt:lpstr>
      <vt:lpstr>Corresponding choreography example</vt:lpstr>
      <vt:lpstr>Choreography diagram</vt:lpstr>
      <vt:lpstr>Activity types - visualised</vt:lpstr>
      <vt:lpstr>Multi-instance activites - visualised</vt:lpstr>
      <vt:lpstr>New Artifact Shapes</vt:lpstr>
      <vt:lpstr>New Event Gateways</vt:lpstr>
      <vt:lpstr>Non-interrupting Intermediate Events</vt:lpstr>
      <vt:lpstr>Non-interrupting Event Sub-process (expanded)</vt:lpstr>
      <vt:lpstr>Non-interrupting Event Sub-process (collapsed)</vt:lpstr>
      <vt:lpstr>Interrupting Event Sub-process</vt:lpstr>
      <vt:lpstr>BPMN 2.0 Event Gallery</vt:lpstr>
      <vt:lpstr>Sources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Radiah Hoque</cp:lastModifiedBy>
  <cp:revision>149</cp:revision>
  <dcterms:created xsi:type="dcterms:W3CDTF">2006-08-16T00:00:00Z</dcterms:created>
  <dcterms:modified xsi:type="dcterms:W3CDTF">2018-06-03T08:02:57Z</dcterms:modified>
</cp:coreProperties>
</file>