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handoutMasterIdLst>
    <p:handoutMasterId r:id="rId31"/>
  </p:handoutMasterIdLst>
  <p:sldIdLst>
    <p:sldId id="281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34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7FC"/>
    <a:srgbClr val="B4E9F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>
      <p:cViewPr varScale="1">
        <p:scale>
          <a:sx n="73" d="100"/>
          <a:sy n="73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44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Lecture 23</a:t>
            </a:r>
          </a:p>
          <a:p>
            <a:r>
              <a:rPr lang="en-US" b="1" dirty="0" smtClean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lang="en-US" altLang="en-US" dirty="0" smtClean="0"/>
              <a:t>Database Architecture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55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Three-Tier Architectures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1913"/>
            <a:ext cx="7772400" cy="247808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Three layers:</a:t>
            </a:r>
          </a:p>
          <a:p>
            <a:pPr lvl="1"/>
            <a:r>
              <a:rPr lang="en-US" altLang="en-US"/>
              <a:t>Client	</a:t>
            </a:r>
          </a:p>
          <a:p>
            <a:pPr lvl="1"/>
            <a:r>
              <a:rPr lang="en-US" altLang="en-US"/>
              <a:t>Application server</a:t>
            </a:r>
          </a:p>
          <a:p>
            <a:pPr lvl="1"/>
            <a:r>
              <a:rPr lang="en-US" altLang="en-US"/>
              <a:t>Database server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838200" y="38862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2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Thin Client</a:t>
            </a:r>
            <a:r>
              <a:rPr lang="en-US" altLang="en-US" sz="3200">
                <a:latin typeface="Times New Roman" panose="02020603050405020304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400">
                <a:latin typeface="Times New Roman" panose="02020603050405020304" pitchFamily="18" charset="0"/>
              </a:rPr>
              <a:t>PC just for user interface and a little application processing. Limited or no data storage (sometimes no hard drive)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4540250" y="1524000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9900"/>
                </a:solidFill>
                <a:latin typeface="Times New Roman" panose="02020603050405020304" pitchFamily="18" charset="0"/>
              </a:rPr>
              <a:t>GUI interface </a:t>
            </a:r>
          </a:p>
          <a:p>
            <a:r>
              <a:rPr lang="en-US" altLang="en-US" sz="2000" b="1">
                <a:solidFill>
                  <a:srgbClr val="FF9900"/>
                </a:solidFill>
                <a:latin typeface="Times New Roman" panose="02020603050405020304" pitchFamily="18" charset="0"/>
              </a:rPr>
              <a:t>(I/O processing)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7207250" y="17526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Browser</a:t>
            </a: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4540250" y="23622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9900"/>
                </a:solidFill>
                <a:latin typeface="Times New Roman" panose="02020603050405020304" pitchFamily="18" charset="0"/>
              </a:rPr>
              <a:t>Business rules</a:t>
            </a: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7207250" y="2362200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Web Server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4540250" y="29718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9900"/>
                </a:solidFill>
                <a:latin typeface="Times New Roman" panose="02020603050405020304" pitchFamily="18" charset="0"/>
              </a:rPr>
              <a:t>Data storage</a:t>
            </a:r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7207250" y="30480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xmlns="" val="2973470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bldLvl="2" autoUpdateAnimBg="0"/>
      <p:bldP spid="268292" grpId="0" build="p" bldLvl="2" autoUpdateAnimBg="0"/>
      <p:bldP spid="268293" grpId="0" autoUpdateAnimBg="0"/>
      <p:bldP spid="268294" grpId="0" autoUpdateAnimBg="0"/>
      <p:bldP spid="268295" grpId="0" autoUpdateAnimBg="0"/>
      <p:bldP spid="268296" grpId="0" autoUpdateAnimBg="0"/>
      <p:bldP spid="268297" grpId="0" autoUpdateAnimBg="0"/>
      <p:bldP spid="26829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2" descr="FIG9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7162800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3277408" y="304800"/>
            <a:ext cx="2741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 dirty="0" smtClean="0"/>
              <a:t>Three-tier </a:t>
            </a:r>
            <a:r>
              <a:rPr lang="en-US" altLang="en-US" sz="2400" dirty="0"/>
              <a:t>architecture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2667000" y="12954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Thinnest clients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5257800" y="3276600"/>
            <a:ext cx="274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Business rules on separate server</a:t>
            </a: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1600200" y="5105400"/>
            <a:ext cx="243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</a:rPr>
              <a:t>DBMS only on DB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10124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  <p:bldP spid="269317" grpId="0" autoUpdateAnimBg="0"/>
      <p:bldP spid="26931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Advantages of Three-Tier Architectures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Scalability</a:t>
            </a:r>
          </a:p>
          <a:p>
            <a:r>
              <a:rPr lang="en-US" altLang="en-US"/>
              <a:t>Technological flexibility</a:t>
            </a:r>
          </a:p>
          <a:p>
            <a:r>
              <a:rPr lang="en-US" altLang="en-US"/>
              <a:t>Long-term cost reduction</a:t>
            </a:r>
          </a:p>
          <a:p>
            <a:r>
              <a:rPr lang="en-US" altLang="en-US"/>
              <a:t>Better match of systems to business needs</a:t>
            </a:r>
          </a:p>
          <a:p>
            <a:r>
              <a:rPr lang="en-US" altLang="en-US"/>
              <a:t>Improved customer service</a:t>
            </a:r>
          </a:p>
          <a:p>
            <a:r>
              <a:rPr lang="en-US" altLang="en-US"/>
              <a:t>Competitive advantage</a:t>
            </a:r>
          </a:p>
          <a:p>
            <a:r>
              <a:rPr lang="en-US" altLang="en-US"/>
              <a:t>Reduced risk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00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Challenges of Three-tier Architectures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358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High short-term costs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Tools and training</a:t>
            </a:r>
          </a:p>
          <a:p>
            <a:pPr>
              <a:lnSpc>
                <a:spcPct val="110000"/>
              </a:lnSpc>
            </a:pPr>
            <a:r>
              <a:rPr lang="en-US" altLang="en-US"/>
              <a:t>Experience</a:t>
            </a:r>
          </a:p>
          <a:p>
            <a:pPr>
              <a:lnSpc>
                <a:spcPct val="110000"/>
              </a:lnSpc>
            </a:pPr>
            <a:r>
              <a:rPr lang="en-US" altLang="en-US"/>
              <a:t>Incompatible standards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Lack of compatible end-user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7339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Partitioning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16475"/>
          </a:xfrm>
        </p:spPr>
        <p:txBody>
          <a:bodyPr/>
          <a:lstStyle/>
          <a:p>
            <a:r>
              <a:rPr lang="en-US" altLang="en-US"/>
              <a:t>Placing portions of the application code in different locations (client vs. server) AFTER it is written</a:t>
            </a:r>
          </a:p>
          <a:p>
            <a:r>
              <a:rPr lang="en-US" altLang="en-US"/>
              <a:t>Advantages</a:t>
            </a:r>
          </a:p>
          <a:p>
            <a:pPr lvl="1"/>
            <a:r>
              <a:rPr lang="en-US" altLang="en-US"/>
              <a:t>Improve performance</a:t>
            </a:r>
          </a:p>
          <a:p>
            <a:pPr lvl="1"/>
            <a:r>
              <a:rPr lang="en-US" altLang="en-US"/>
              <a:t>Improve interoperability</a:t>
            </a:r>
          </a:p>
          <a:p>
            <a:pPr lvl="1"/>
            <a:r>
              <a:rPr lang="en-US" altLang="en-US"/>
              <a:t>Balanced workloads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35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altLang="en-US"/>
              <a:t>Processing Logic Distributions</a:t>
            </a:r>
          </a:p>
        </p:txBody>
      </p:sp>
      <p:pic>
        <p:nvPicPr>
          <p:cNvPr id="273411" name="Picture 3" descr="fg09-0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89325"/>
            <a:ext cx="3989388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394325" y="1524000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2-tier distributions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2209800" y="5638800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-tier distributions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5241925" y="2057400"/>
            <a:ext cx="3444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Processing logic could be at client, server, or both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685800" y="4038600"/>
            <a:ext cx="3444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Processing logic will be at application server or Web server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273416" name="Picture 8" descr="FIG9-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105400" cy="222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3417" name="Picture 9" descr="FIG9-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11550"/>
            <a:ext cx="3965575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43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 autoUpdateAnimBg="0"/>
      <p:bldP spid="2734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Computer Architectures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/>
              <a:t>Tightly Coupled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Symmetric Multiprocessing (SMP)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Multiple CPUs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Shared RAM</a:t>
            </a:r>
          </a:p>
          <a:p>
            <a:pPr>
              <a:lnSpc>
                <a:spcPct val="90000"/>
              </a:lnSpc>
            </a:pPr>
            <a:r>
              <a:rPr lang="en-US" altLang="en-US" b="1" i="1"/>
              <a:t>Loosely Coupled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Massively Parallel Processing (MPP)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Multiple CPUs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CPU has its own RAM space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044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en-US"/>
              <a:t>Parallel Computer Architectures</a:t>
            </a:r>
          </a:p>
        </p:txBody>
      </p:sp>
      <p:pic>
        <p:nvPicPr>
          <p:cNvPr id="275459" name="Picture 3" descr="fg09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989388" cy="28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343400" y="1524000"/>
            <a:ext cx="4054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</a:rPr>
              <a:t>Tightly-coupled </a:t>
            </a:r>
            <a:r>
              <a:rPr lang="en-US" altLang="en-US" sz="2400" dirty="0">
                <a:latin typeface="Times New Roman" panose="02020603050405020304" pitchFamily="18" charset="0"/>
              </a:rPr>
              <a:t>– CPUs share common memory space</a:t>
            </a:r>
          </a:p>
        </p:txBody>
      </p:sp>
      <p:pic>
        <p:nvPicPr>
          <p:cNvPr id="275461" name="Picture 5" descr="fg09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4648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04800" y="5029200"/>
            <a:ext cx="4054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</a:rPr>
              <a:t>Loosely-coupled </a:t>
            </a:r>
            <a:r>
              <a:rPr lang="en-US" altLang="en-US" sz="2400" dirty="0">
                <a:latin typeface="Times New Roman" panose="02020603050405020304" pitchFamily="18" charset="0"/>
              </a:rPr>
              <a:t>– CPUs each have their own memory space</a:t>
            </a:r>
          </a:p>
        </p:txBody>
      </p:sp>
    </p:spTree>
    <p:extLst>
      <p:ext uri="{BB962C8B-B14F-4D97-AF65-F5344CB8AC3E}">
        <p14:creationId xmlns:p14="http://schemas.microsoft.com/office/powerpoint/2010/main" xmlns="" val="6229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FIG9-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7912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6483" name="Picture 3" descr="FIG9-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57912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Query Processing with Parallel Processors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6308725" y="2286000"/>
            <a:ext cx="2835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</a:rPr>
              <a:t>Parallel </a:t>
            </a:r>
            <a:r>
              <a:rPr lang="en-US" altLang="en-US" sz="2400" dirty="0">
                <a:latin typeface="Times New Roman" panose="02020603050405020304" pitchFamily="18" charset="0"/>
              </a:rPr>
              <a:t>transactions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6308725" y="4495800"/>
            <a:ext cx="2835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</a:rPr>
              <a:t>Parallel </a:t>
            </a:r>
            <a:r>
              <a:rPr lang="en-US" altLang="en-US" sz="2400" dirty="0">
                <a:latin typeface="Times New Roman" panose="02020603050405020304" pitchFamily="18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xmlns="" val="9016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Middleware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81635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/>
              <a:t>Software which allows an application to </a:t>
            </a:r>
            <a:r>
              <a:rPr lang="en-US" alt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interoperate</a:t>
            </a:r>
            <a:r>
              <a:rPr lang="en-US" altLang="en-US"/>
              <a:t> with other software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need for programmer/user to understand internal processing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Accomplished via </a:t>
            </a:r>
            <a:r>
              <a:rPr lang="en-US" alt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Program Interface</a:t>
            </a:r>
            <a:r>
              <a:rPr lang="en-US" altLang="en-US"/>
              <a:t> (API)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822325" y="5375275"/>
            <a:ext cx="747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4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“glue”</a:t>
            </a:r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that holds client/server applications together</a:t>
            </a:r>
          </a:p>
        </p:txBody>
      </p:sp>
    </p:spTree>
    <p:extLst>
      <p:ext uri="{BB962C8B-B14F-4D97-AF65-F5344CB8AC3E}">
        <p14:creationId xmlns:p14="http://schemas.microsoft.com/office/powerpoint/2010/main" xmlns="" val="4152990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  <p:bldP spid="2775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Client/Server Systems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Networked computing model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Processes distributed between clients and servers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Client – Workstation (usually a PC) that requests and uses a service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Server – Computer (PC/mini/mainframe) that provides a service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DBMS, server is a database server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762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05800" cy="914400"/>
          </a:xfrm>
        </p:spPr>
        <p:txBody>
          <a:bodyPr/>
          <a:lstStyle/>
          <a:p>
            <a:r>
              <a:rPr lang="en-US" altLang="en-US" dirty="0"/>
              <a:t>Types of Middleware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RPC – Remote Procedure Calls (RPC)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client makes calls to procedures running on remote computers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synchronous and asynchronous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Message-Oriented Middleware (MOM)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asynchronous calls between the client via message queues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Publish/Subscribe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push technology </a:t>
            </a:r>
            <a:r>
              <a:rPr lang="en-US" altLang="en-US" sz="2100" dirty="0">
                <a:sym typeface="Wingdings" panose="05000000000000000000" pitchFamily="2" charset="2"/>
              </a:rPr>
              <a:t> server sends information to client when available</a:t>
            </a:r>
            <a:endParaRPr lang="en-US" altLang="en-US" sz="21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Object Request Broker (ORB)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Object-oriented management of communications between clients and servers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SQL-oriented Data Access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chemeClr val="tx2"/>
                </a:solidFill>
              </a:rPr>
              <a:t>Middleware between applications and database servers</a:t>
            </a:r>
          </a:p>
        </p:txBody>
      </p:sp>
    </p:spTree>
    <p:extLst>
      <p:ext uri="{BB962C8B-B14F-4D97-AF65-F5344CB8AC3E}">
        <p14:creationId xmlns:p14="http://schemas.microsoft.com/office/powerpoint/2010/main" xmlns="" val="21455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Middleware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9766"/>
            <a:ext cx="9144000" cy="5100034"/>
          </a:xfrm>
        </p:spPr>
        <p:txBody>
          <a:bodyPr/>
          <a:lstStyle/>
          <a:p>
            <a:r>
              <a:rPr lang="en-US" altLang="en-US" dirty="0"/>
              <a:t>ODBC – Open Database Connectivity</a:t>
            </a:r>
          </a:p>
          <a:p>
            <a:pPr lvl="1"/>
            <a:r>
              <a:rPr lang="en-US" altLang="en-US" dirty="0"/>
              <a:t>Most DB vendors support this</a:t>
            </a:r>
          </a:p>
          <a:p>
            <a:r>
              <a:rPr lang="en-US" altLang="en-US" dirty="0"/>
              <a:t>OLE-DB</a:t>
            </a:r>
          </a:p>
          <a:p>
            <a:pPr lvl="1"/>
            <a:r>
              <a:rPr lang="en-US" altLang="en-US" dirty="0"/>
              <a:t>Microsoft enhancement of ODBC</a:t>
            </a:r>
          </a:p>
          <a:p>
            <a:r>
              <a:rPr lang="en-US" altLang="en-US" dirty="0"/>
              <a:t>JDBC – Java Database Connectivity</a:t>
            </a:r>
          </a:p>
          <a:p>
            <a:pPr lvl="1"/>
            <a:r>
              <a:rPr lang="en-US" altLang="en-US" dirty="0"/>
              <a:t>Special Java classes that allow Java applications/applets to connect to databases</a:t>
            </a:r>
          </a:p>
        </p:txBody>
      </p:sp>
    </p:spTree>
    <p:extLst>
      <p:ext uri="{BB962C8B-B14F-4D97-AF65-F5344CB8AC3E}">
        <p14:creationId xmlns:p14="http://schemas.microsoft.com/office/powerpoint/2010/main" xmlns="" val="10640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914400"/>
          </a:xfrm>
        </p:spPr>
        <p:txBody>
          <a:bodyPr/>
          <a:lstStyle/>
          <a:p>
            <a:r>
              <a:rPr lang="en-US" altLang="en-US" dirty="0"/>
              <a:t>Client/Server Security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Network environment </a:t>
            </a:r>
            <a:r>
              <a:rPr lang="en-US" altLang="en-US" sz="2800" dirty="0">
                <a:sym typeface="Wingdings" panose="05000000000000000000" pitchFamily="2" charset="2"/>
              </a:rPr>
              <a:t> complex security issues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Wingdings" panose="05000000000000000000" pitchFamily="2" charset="2"/>
              </a:rPr>
              <a:t>Security levels: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System-level password security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for allowing access to the system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Database-level password security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for determining access privileges to tables; read/update/insert/delete privileges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Secure client/server communication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via encryption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26415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Query-by-Example (QBE)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Direct-manipulation database language</a:t>
            </a:r>
          </a:p>
          <a:p>
            <a:r>
              <a:rPr lang="en-US" altLang="en-US"/>
              <a:t>Graphical approach</a:t>
            </a:r>
          </a:p>
          <a:p>
            <a:r>
              <a:rPr lang="en-US" altLang="en-US"/>
              <a:t>Available in MS Access</a:t>
            </a:r>
          </a:p>
          <a:p>
            <a:r>
              <a:rPr lang="en-US" altLang="en-US"/>
              <a:t>MS Access translates QBE to SQL and vice versa</a:t>
            </a:r>
          </a:p>
          <a:p>
            <a:r>
              <a:rPr lang="en-US" altLang="en-US"/>
              <a:t>Useful for end-user database programming</a:t>
            </a:r>
          </a:p>
          <a:p>
            <a:r>
              <a:rPr lang="en-US" altLang="en-US"/>
              <a:t>Good for ad hoc processing and prototyping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338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2438400" y="304800"/>
            <a:ext cx="483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Figure 9-9: Access usability hierarchy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5695950" y="4953000"/>
            <a:ext cx="349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Foundation of MS Access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5695950" y="4191000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Simple processes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5740400" y="3429000"/>
            <a:ext cx="327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9900"/>
                </a:solidFill>
                <a:latin typeface="Times New Roman" panose="02020603050405020304" pitchFamily="18" charset="0"/>
              </a:rPr>
              <a:t>Stored modules of pre-existing VBA code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5740400" y="2362200"/>
            <a:ext cx="327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Visual Basic for Applications…language for customizing the application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5740400" y="1295400"/>
            <a:ext cx="327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9900"/>
                </a:solidFill>
                <a:latin typeface="Times New Roman" panose="02020603050405020304" pitchFamily="18" charset="0"/>
              </a:rPr>
              <a:t>API to call functions in DLLs external to MS Access</a:t>
            </a:r>
          </a:p>
        </p:txBody>
      </p:sp>
      <p:pic>
        <p:nvPicPr>
          <p:cNvPr id="283656" name="Picture 8" descr="FIG9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5626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49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autoUpdateAnimBg="0"/>
      <p:bldP spid="283652" grpId="0" autoUpdateAnimBg="0"/>
      <p:bldP spid="283653" grpId="0" autoUpdateAnimBg="0"/>
      <p:bldP spid="283654" grpId="0" autoUpdateAnimBg="0"/>
      <p:bldP spid="28365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Using ODBC to Link External Databases Stored on a Database Server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3733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Open Database Connectivity (ODBC)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API that provides a common language for application programs to access and process SQL databases independent of the particular RDBMS that is accessed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Required parameters: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ODBC driver 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Back-end server name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Database name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User id and password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Additional information: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Data source name (DSN)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Windows client computer name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Client application program’s executable name</a:t>
            </a:r>
          </a:p>
          <a:p>
            <a:pPr lvl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609600" y="5791200"/>
            <a:ext cx="806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Java Database Connectivity (JDBC) is similar to ODBC – built specifically for Java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2838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 bldLvl="2" autoUpdateAnimBg="0"/>
      <p:bldP spid="28467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Picture 2" descr="FIG9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351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56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altLang="en-US" sz="3700" dirty="0"/>
              <a:t>ODBC Architecture </a:t>
            </a:r>
            <a:endParaRPr lang="en-US" altLang="en-US" sz="2800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981200" y="4838700"/>
            <a:ext cx="550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Each DBMS has its own ODBC-compliant driver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3048000" y="1676400"/>
            <a:ext cx="2590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Client does not need to know anything about the DBMS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3810000" y="2771775"/>
            <a:ext cx="2590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Application Program Interface (API) provides common interface to all DBMSs</a:t>
            </a:r>
          </a:p>
        </p:txBody>
      </p:sp>
    </p:spTree>
    <p:extLst>
      <p:ext uri="{BB962C8B-B14F-4D97-AF65-F5344CB8AC3E}">
        <p14:creationId xmlns:p14="http://schemas.microsoft.com/office/powerpoint/2010/main" xmlns="" val="733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utoUpdateAnimBg="0"/>
      <p:bldP spid="285701" grpId="0" autoUpdateAnimBg="0"/>
      <p:bldP spid="28570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altLang="en-US" sz="4000" dirty="0"/>
              <a:t>Visual Basic for Applications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VBA is the programming language that accompanies Access 2000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VBA provides these features: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Ability to perform complex functionality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Error handling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Faster execution than macros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Easier maintenance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OLE automation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Programmatic control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Ease of reading for programmers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Event-driven – nonprocedural programming that detects events and generates appropriate responses</a:t>
            </a:r>
          </a:p>
        </p:txBody>
      </p:sp>
    </p:spTree>
    <p:extLst>
      <p:ext uri="{BB962C8B-B14F-4D97-AF65-F5344CB8AC3E}">
        <p14:creationId xmlns:p14="http://schemas.microsoft.com/office/powerpoint/2010/main" xmlns="" val="20102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42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Logic in C/S Systems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43561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Presentation Logic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Input – keyboard/mouse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Output – monitor/printer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Processing Logic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I/O processing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Business rules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Data management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Storage Logic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Data storage/retrieval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294313" y="1981200"/>
            <a:ext cx="2020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GUI Interface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294313" y="3048000"/>
            <a:ext cx="30876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Procedures, functions,</a:t>
            </a:r>
          </a:p>
          <a:p>
            <a:r>
              <a:rPr lang="en-US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programs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5294313" y="4419600"/>
            <a:ext cx="229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DBMS activities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49895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autoUpdateAnimBg="0"/>
      <p:bldP spid="261124" grpId="0" autoUpdateAnimBg="0"/>
      <p:bldP spid="261125" grpId="0" autoUpdateAnimBg="0"/>
      <p:bldP spid="2611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Client/Server Architectures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5486400" cy="35052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200000"/>
              </a:lnSpc>
            </a:pPr>
            <a:r>
              <a:rPr lang="en-US" altLang="en-US"/>
              <a:t>File Server Architecture</a:t>
            </a:r>
          </a:p>
          <a:p>
            <a:pPr>
              <a:lnSpc>
                <a:spcPct val="200000"/>
              </a:lnSpc>
            </a:pPr>
            <a:r>
              <a:rPr lang="en-US" altLang="en-US"/>
              <a:t>Database Server Architecture</a:t>
            </a:r>
          </a:p>
          <a:p>
            <a:pPr>
              <a:lnSpc>
                <a:spcPct val="200000"/>
              </a:lnSpc>
            </a:pPr>
            <a:r>
              <a:rPr lang="en-US" altLang="en-US"/>
              <a:t>Three-tier Architecture</a:t>
            </a:r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5562600" y="2133600"/>
            <a:ext cx="2987675" cy="3032125"/>
            <a:chOff x="3504" y="1344"/>
            <a:chExt cx="1882" cy="1910"/>
          </a:xfrm>
        </p:grpSpPr>
        <p:sp>
          <p:nvSpPr>
            <p:cNvPr id="262149" name="Text Box 5"/>
            <p:cNvSpPr txBox="1">
              <a:spLocks noChangeArrowheads="1"/>
            </p:cNvSpPr>
            <p:nvPr/>
          </p:nvSpPr>
          <p:spPr bwMode="auto">
            <a:xfrm>
              <a:off x="3504" y="1344"/>
              <a:ext cx="17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Client does extensive processing</a:t>
              </a:r>
            </a:p>
          </p:txBody>
        </p:sp>
        <p:sp>
          <p:nvSpPr>
            <p:cNvPr id="262150" name="Text Box 6"/>
            <p:cNvSpPr txBox="1">
              <a:spLocks noChangeArrowheads="1"/>
            </p:cNvSpPr>
            <p:nvPr/>
          </p:nvSpPr>
          <p:spPr bwMode="auto">
            <a:xfrm>
              <a:off x="3600" y="2736"/>
              <a:ext cx="17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Client does little processing</a:t>
              </a:r>
            </a:p>
          </p:txBody>
        </p:sp>
        <p:sp>
          <p:nvSpPr>
            <p:cNvPr id="262151" name="AutoShape 7"/>
            <p:cNvSpPr>
              <a:spLocks noChangeArrowheads="1"/>
            </p:cNvSpPr>
            <p:nvPr/>
          </p:nvSpPr>
          <p:spPr bwMode="auto">
            <a:xfrm>
              <a:off x="4224" y="1920"/>
              <a:ext cx="528" cy="816"/>
            </a:xfrm>
            <a:prstGeom prst="upDownArrow">
              <a:avLst>
                <a:gd name="adj1" fmla="val 50000"/>
                <a:gd name="adj2" fmla="val 30909"/>
              </a:avLst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3088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File Server Architecture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1816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en-US" sz="2800" dirty="0"/>
              <a:t>All processing is done at the PC that requested the data </a:t>
            </a:r>
          </a:p>
          <a:p>
            <a:r>
              <a:rPr lang="en-US" altLang="en-US" sz="2800" dirty="0"/>
              <a:t>Entire files are transferred from the server to the client for processing.</a:t>
            </a:r>
          </a:p>
          <a:p>
            <a:r>
              <a:rPr lang="en-US" altLang="en-US" sz="2800" dirty="0"/>
              <a:t>Problems:</a:t>
            </a:r>
          </a:p>
          <a:p>
            <a:pPr lvl="1"/>
            <a:r>
              <a:rPr lang="en-US" altLang="en-US" sz="2500" dirty="0"/>
              <a:t>Huge amount of data transfer on the network</a:t>
            </a:r>
          </a:p>
          <a:p>
            <a:pPr lvl="1"/>
            <a:r>
              <a:rPr lang="en-US" altLang="en-US" sz="2500" dirty="0"/>
              <a:t>Each client must contain full DBMS </a:t>
            </a:r>
            <a:endParaRPr lang="en-US" altLang="en-US" sz="2500" dirty="0">
              <a:sym typeface="Wingdings" panose="05000000000000000000" pitchFamily="2" charset="2"/>
            </a:endParaRPr>
          </a:p>
          <a:p>
            <a:pPr lvl="2"/>
            <a:r>
              <a:rPr lang="en-US" altLang="en-US" sz="2200" dirty="0"/>
              <a:t>Heavy resource demand on clients</a:t>
            </a:r>
          </a:p>
          <a:p>
            <a:pPr lvl="2"/>
            <a:r>
              <a:rPr lang="en-US" altLang="en-US" sz="2200" dirty="0"/>
              <a:t>Client DBMSs must recognize shared locks, integrity checks, etc.</a:t>
            </a:r>
          </a:p>
          <a:p>
            <a:pPr lvl="1"/>
            <a:endParaRPr lang="en-US" altLang="en-US" sz="2500" dirty="0"/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286000" y="15240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FAT CLIENT</a:t>
            </a:r>
          </a:p>
        </p:txBody>
      </p:sp>
    </p:spTree>
    <p:extLst>
      <p:ext uri="{BB962C8B-B14F-4D97-AF65-F5344CB8AC3E}">
        <p14:creationId xmlns:p14="http://schemas.microsoft.com/office/powerpoint/2010/main" xmlns="" val="2702436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bldLvl="3" autoUpdateAnimBg="0"/>
      <p:bldP spid="2631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FIG9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70866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773238" y="166688"/>
            <a:ext cx="3632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latin typeface="Times New Roman" panose="02020603050405020304" pitchFamily="18" charset="0"/>
              </a:rPr>
              <a:t>File </a:t>
            </a:r>
            <a:r>
              <a:rPr lang="en-US" altLang="en-US" sz="2800" dirty="0">
                <a:latin typeface="Times New Roman" panose="02020603050405020304" pitchFamily="18" charset="0"/>
              </a:rPr>
              <a:t>Server Architecture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52600" y="12192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FAT CLIENT</a:t>
            </a:r>
          </a:p>
        </p:txBody>
      </p:sp>
    </p:spTree>
    <p:extLst>
      <p:ext uri="{BB962C8B-B14F-4D97-AF65-F5344CB8AC3E}">
        <p14:creationId xmlns:p14="http://schemas.microsoft.com/office/powerpoint/2010/main" xmlns="" val="295230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9144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Database Server Architectures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2-tiered approach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Client is responsible for </a:t>
            </a:r>
          </a:p>
          <a:p>
            <a:pPr lvl="1">
              <a:lnSpc>
                <a:spcPct val="120000"/>
              </a:lnSpc>
            </a:pPr>
            <a:r>
              <a:rPr lang="en-US" altLang="en-US" sz="2100" dirty="0"/>
              <a:t>I/O processing logic </a:t>
            </a:r>
          </a:p>
          <a:p>
            <a:pPr lvl="1">
              <a:lnSpc>
                <a:spcPct val="120000"/>
              </a:lnSpc>
            </a:pPr>
            <a:r>
              <a:rPr lang="en-US" altLang="en-US" sz="2100" dirty="0"/>
              <a:t>Some business rules logic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Server performs all data storage and access processing 	</a:t>
            </a:r>
            <a:r>
              <a:rPr lang="en-US" altLang="en-US" sz="2400" dirty="0">
                <a:sym typeface="Wingdings" panose="05000000000000000000" pitchFamily="2" charset="2"/>
              </a:rPr>
              <a:t> </a:t>
            </a:r>
            <a:r>
              <a:rPr lang="en-US" altLang="en-US" sz="2400" b="1" dirty="0">
                <a:solidFill>
                  <a:srgbClr val="FF9900"/>
                </a:solidFill>
                <a:sym typeface="Wingdings" panose="05000000000000000000" pitchFamily="2" charset="2"/>
              </a:rPr>
              <a:t>DBMS is only on server</a:t>
            </a:r>
            <a:endParaRPr lang="en-US" altLang="en-US" sz="2400" b="1" dirty="0">
              <a:solidFill>
                <a:srgbClr val="FF99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/>
              <a:t>Advantages</a:t>
            </a:r>
          </a:p>
          <a:p>
            <a:pPr lvl="1">
              <a:lnSpc>
                <a:spcPct val="120000"/>
              </a:lnSpc>
            </a:pPr>
            <a:r>
              <a:rPr lang="en-US" altLang="en-US" sz="2100" dirty="0"/>
              <a:t>Clients do not have to be as powerful</a:t>
            </a:r>
          </a:p>
          <a:p>
            <a:pPr lvl="1">
              <a:lnSpc>
                <a:spcPct val="120000"/>
              </a:lnSpc>
            </a:pPr>
            <a:r>
              <a:rPr lang="en-US" altLang="en-US" sz="2100" dirty="0"/>
              <a:t>Greatly reduces data traffic on the network</a:t>
            </a:r>
          </a:p>
          <a:p>
            <a:pPr lvl="1">
              <a:lnSpc>
                <a:spcPct val="120000"/>
              </a:lnSpc>
            </a:pPr>
            <a:r>
              <a:rPr lang="en-US" altLang="en-US" sz="2100" dirty="0"/>
              <a:t>Improved data integrity since it is all processed centrally</a:t>
            </a:r>
          </a:p>
          <a:p>
            <a:pPr lvl="1">
              <a:lnSpc>
                <a:spcPct val="120000"/>
              </a:lnSpc>
            </a:pPr>
            <a:r>
              <a:rPr lang="en-US" altLang="en-US" sz="2100" b="1" dirty="0">
                <a:solidFill>
                  <a:srgbClr val="FF9900"/>
                </a:solidFill>
              </a:rPr>
              <a:t>Stored procedures</a:t>
            </a:r>
            <a:r>
              <a:rPr lang="en-US" altLang="en-US" sz="2100" dirty="0"/>
              <a:t> </a:t>
            </a:r>
            <a:r>
              <a:rPr lang="en-US" altLang="en-US" sz="2100" dirty="0">
                <a:sym typeface="Wingdings" panose="05000000000000000000" pitchFamily="2" charset="2"/>
              </a:rPr>
              <a:t></a:t>
            </a:r>
            <a:r>
              <a:rPr lang="en-US" altLang="en-US" sz="2100" dirty="0"/>
              <a:t> some business rules done on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2209132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Advantages of Stored Procedures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Compiled SQL statements</a:t>
            </a:r>
          </a:p>
          <a:p>
            <a:r>
              <a:rPr lang="en-US" altLang="en-US" sz="2400"/>
              <a:t>Reduced network traffic</a:t>
            </a:r>
          </a:p>
          <a:p>
            <a:r>
              <a:rPr lang="en-US" altLang="en-US" sz="2400"/>
              <a:t>Improved security</a:t>
            </a:r>
          </a:p>
          <a:p>
            <a:r>
              <a:rPr lang="en-US" altLang="en-US" sz="2400"/>
              <a:t>Improved data integrity</a:t>
            </a:r>
          </a:p>
          <a:p>
            <a:r>
              <a:rPr lang="en-US" altLang="en-US" sz="2400"/>
              <a:t>Thinner clients</a:t>
            </a:r>
          </a:p>
        </p:txBody>
      </p:sp>
    </p:spTree>
    <p:extLst>
      <p:ext uri="{BB962C8B-B14F-4D97-AF65-F5344CB8AC3E}">
        <p14:creationId xmlns:p14="http://schemas.microsoft.com/office/powerpoint/2010/main" xmlns="" val="32858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 descr="08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15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0" y="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dirty="0" smtClean="0"/>
              <a:t>Database </a:t>
            </a:r>
            <a:r>
              <a:rPr lang="en-US" altLang="en-US" sz="2400" dirty="0"/>
              <a:t>server architecture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981200" y="1219200"/>
            <a:ext cx="1828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8"/>
              </a:rPr>
              <a:t>Thinner clients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1219200" y="49530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</a:rPr>
              <a:t>DBMS only on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207141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utoUpdateAnimBg="0"/>
      <p:bldP spid="26726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24986</TotalTime>
  <Words>868</Words>
  <Application>Microsoft Office PowerPoint</Application>
  <PresentationFormat>On-screen Show (4:3)</PresentationFormat>
  <Paragraphs>200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Database Architecture</vt:lpstr>
      <vt:lpstr>Client/Server Systems</vt:lpstr>
      <vt:lpstr>Application Logic in C/S Systems</vt:lpstr>
      <vt:lpstr>Client/Server Architectures</vt:lpstr>
      <vt:lpstr>File Server Architecture</vt:lpstr>
      <vt:lpstr>Slide 6</vt:lpstr>
      <vt:lpstr>Database Server Architectures</vt:lpstr>
      <vt:lpstr>Advantages of Stored Procedures</vt:lpstr>
      <vt:lpstr>Slide 9</vt:lpstr>
      <vt:lpstr>Three-Tier Architectures</vt:lpstr>
      <vt:lpstr>Slide 11</vt:lpstr>
      <vt:lpstr>Advantages of Three-Tier Architectures</vt:lpstr>
      <vt:lpstr>Challenges of Three-tier Architectures</vt:lpstr>
      <vt:lpstr>Application Partitioning</vt:lpstr>
      <vt:lpstr>Processing Logic Distributions</vt:lpstr>
      <vt:lpstr>Parallel Computer Architectures</vt:lpstr>
      <vt:lpstr>Parallel Computer Architectures</vt:lpstr>
      <vt:lpstr>Query Processing with Parallel Processors</vt:lpstr>
      <vt:lpstr>Middleware</vt:lpstr>
      <vt:lpstr>Types of Middleware</vt:lpstr>
      <vt:lpstr>Database Middleware</vt:lpstr>
      <vt:lpstr>Client/Server Security</vt:lpstr>
      <vt:lpstr>Query-by-Example (QBE)</vt:lpstr>
      <vt:lpstr>Slide 24</vt:lpstr>
      <vt:lpstr>Using ODBC to Link External Databases Stored on a Database Server</vt:lpstr>
      <vt:lpstr>ODBC Architecture </vt:lpstr>
      <vt:lpstr>Visual Basic for Applications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150</cp:revision>
  <dcterms:created xsi:type="dcterms:W3CDTF">2006-08-16T00:00:00Z</dcterms:created>
  <dcterms:modified xsi:type="dcterms:W3CDTF">2017-03-05T12:45:00Z</dcterms:modified>
</cp:coreProperties>
</file>