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1"/>
  </p:notesMasterIdLst>
  <p:handoutMasterIdLst>
    <p:handoutMasterId r:id="rId32"/>
  </p:handoutMasterIdLst>
  <p:sldIdLst>
    <p:sldId id="281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4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F07F3-61BD-4FBE-85C3-E4830B6A5BD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83458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87450" y="701675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3459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90943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DF6BE-5439-4D40-A74B-1E6C8862A52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9369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3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14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51DE4A-489B-4055-857D-0F31F6CEE9C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574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5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611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C8C8A-BE33-4FF2-9876-9480537BA9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977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7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Teaching Notes</a:t>
            </a:r>
            <a:endParaRPr lang="en-US" altLang="en-US"/>
          </a:p>
          <a:p>
            <a:pPr lvl="1"/>
            <a:r>
              <a:rPr lang="en-US" altLang="en-US"/>
              <a:t>Other useful metaphors include a check, a register, and a calendar.</a:t>
            </a:r>
          </a:p>
          <a:p>
            <a:pPr lvl="1"/>
            <a:r>
              <a:rPr lang="en-US" altLang="en-US"/>
              <a:t>Pictures of objects can also be metaphors.  For example, many Web sites use a picture of each credit card accepted instead of the names.</a:t>
            </a:r>
          </a:p>
        </p:txBody>
      </p:sp>
    </p:spTree>
    <p:extLst>
      <p:ext uri="{BB962C8B-B14F-4D97-AF65-F5344CB8AC3E}">
        <p14:creationId xmlns:p14="http://schemas.microsoft.com/office/powerpoint/2010/main" val="19787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868D4-C6E1-439C-AC53-48544BD2CD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998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1912152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53074-7632-48AF-8A56-00627FC1A2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018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01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40977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7A9C-9731-45C5-BD79-27190B92719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039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03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171918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8A31F-7D1F-4AF2-90C3-9044F0603A8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059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05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notes:</a:t>
            </a:r>
          </a:p>
        </p:txBody>
      </p:sp>
    </p:spTree>
    <p:extLst>
      <p:ext uri="{BB962C8B-B14F-4D97-AF65-F5344CB8AC3E}">
        <p14:creationId xmlns:p14="http://schemas.microsoft.com/office/powerpoint/2010/main" val="4056814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557A-82CF-4863-B21F-5865CFD2B72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36706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670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Teaching Notes</a:t>
            </a:r>
          </a:p>
          <a:p>
            <a:pPr>
              <a:buFontTx/>
              <a:buChar char="•"/>
            </a:pPr>
            <a:r>
              <a:rPr lang="en-US" altLang="en-US"/>
              <a:t>It would be helpful to also go over the guidelines discussed in the text for each.</a:t>
            </a:r>
          </a:p>
        </p:txBody>
      </p:sp>
    </p:spTree>
    <p:extLst>
      <p:ext uri="{BB962C8B-B14F-4D97-AF65-F5344CB8AC3E}">
        <p14:creationId xmlns:p14="http://schemas.microsoft.com/office/powerpoint/2010/main" val="2519683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A81AA-57E2-4B86-B0FE-B86C1057F0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731586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1587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notes:</a:t>
            </a:r>
          </a:p>
        </p:txBody>
      </p:sp>
    </p:spTree>
    <p:extLst>
      <p:ext uri="{BB962C8B-B14F-4D97-AF65-F5344CB8AC3E}">
        <p14:creationId xmlns:p14="http://schemas.microsoft.com/office/powerpoint/2010/main" val="3274318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353E2-FFDA-4B55-9C01-748440E66F6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33634" name="Rectangle 1026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3635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notes:</a:t>
            </a:r>
          </a:p>
        </p:txBody>
      </p:sp>
    </p:spTree>
    <p:extLst>
      <p:ext uri="{BB962C8B-B14F-4D97-AF65-F5344CB8AC3E}">
        <p14:creationId xmlns:p14="http://schemas.microsoft.com/office/powerpoint/2010/main" val="12474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62F7A4-EADF-475A-AD07-DD72B4B60D5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28514" name="Rectangle 1026"/>
          <p:cNvSpPr>
            <a:spLocks noChangeArrowheads="1"/>
          </p:cNvSpPr>
          <p:nvPr>
            <p:ph type="sldImg"/>
          </p:nvPr>
        </p:nvSpPr>
        <p:spPr bwMode="auto">
          <a:xfrm>
            <a:off x="1187450" y="701675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8515" name="Rectangle 1027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2424577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593DC-F548-4504-A23D-32A73310284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71417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4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37866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BE2FD-4F70-4C36-8A00-43B20E4FB00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162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62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Teaching Notes</a:t>
            </a:r>
            <a:endParaRPr lang="en-US" altLang="en-US"/>
          </a:p>
          <a:p>
            <a:pPr lvl="1"/>
            <a:r>
              <a:rPr lang="en-US" altLang="en-US"/>
              <a:t>It may be useful to walk through this technique for specifying “logical” output requirements.</a:t>
            </a:r>
          </a:p>
          <a:p>
            <a:pPr lvl="1"/>
            <a:r>
              <a:rPr lang="en-US" altLang="en-US"/>
              <a:t>The red and blue symbols are relational operators, that is, they specify the relationship between attributes to be included in the output in terms of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Sequence		+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Selection		[ data attributes]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Iteration		min { data attributes } max</a:t>
            </a:r>
          </a:p>
          <a:p>
            <a:pPr lvl="2"/>
            <a:r>
              <a:rPr lang="en-US" altLang="en-US">
                <a:cs typeface="Arial" panose="020B0604020202020204" pitchFamily="34" charset="0"/>
              </a:rPr>
              <a:t>Optionality		( data attributes)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Many CASE tools support this logical notation.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638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A72D3-D1DC-4C4E-88CE-9A4DEBAE22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1827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8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3768679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59725-66C3-42A6-9233-D0620FA3D4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7203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2125702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AB3BD-A654-4FD7-A7DE-BCC980A7B87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223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23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903529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EC3B3-79B7-47AF-B79A-550645105B4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244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4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1564272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41B73-29C9-41F5-BC68-61E2E31FE3E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2646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6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410922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DFF70-E6AC-48CC-8267-1ECA1575EF2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550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55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338642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08BE8-4E88-48A7-85B0-44BAFBEF9FC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7731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73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Teaching Notes</a:t>
            </a:r>
            <a:endParaRPr lang="en-US" altLang="en-US"/>
          </a:p>
          <a:p>
            <a:pPr lvl="1"/>
            <a:r>
              <a:rPr lang="en-US" altLang="en-US"/>
              <a:t>The categories are not necessarily mutually exclusive.</a:t>
            </a: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A47BE-3F9A-4C1E-B05F-D4660C33A7D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7936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/>
              <a:t>Teaching Notes</a:t>
            </a:r>
            <a:endParaRPr lang="en-US" altLang="en-US"/>
          </a:p>
          <a:p>
            <a:pPr lvl="1"/>
            <a:r>
              <a:rPr lang="en-US" altLang="en-US"/>
              <a:t>The categories are not necessarily mutually exclusive.</a:t>
            </a: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10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C8BFD-328A-4D29-9A72-C92E0D7A48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8141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1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b="1"/>
              <a:t>Teaching Notes</a:t>
            </a:r>
            <a:endParaRPr lang="en-US" altLang="en-US"/>
          </a:p>
          <a:p>
            <a:pPr lvl="1"/>
            <a:r>
              <a:rPr lang="en-US" altLang="en-US"/>
              <a:t>The categories are not necessarily mutually exclusive.</a:t>
            </a: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2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10A8B8-8709-4ACD-A542-3333836915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8755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7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176313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04C2B-5CE3-4C62-B76E-18B5A33521E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896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87450" y="701675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392201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Chapter 16 – Input Design and Prototyping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D2064-F5BE-4505-867C-FECC8821A16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916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87450" y="701675"/>
            <a:ext cx="4632325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1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 additional notes.</a:t>
            </a:r>
          </a:p>
        </p:txBody>
      </p:sp>
    </p:spTree>
    <p:extLst>
      <p:ext uri="{BB962C8B-B14F-4D97-AF65-F5344CB8AC3E}">
        <p14:creationId xmlns:p14="http://schemas.microsoft.com/office/powerpoint/2010/main" val="93530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0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315200" y="6488668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</a:t>
            </a:r>
            <a:r>
              <a:rPr lang="en-US" sz="1600" b="1" baseline="0" dirty="0" smtClean="0"/>
              <a:t> Group</a:t>
            </a:r>
            <a:endParaRPr lang="en-US" sz="16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61760" cy="1447800"/>
          </a:xfrm>
        </p:spPr>
        <p:txBody>
          <a:bodyPr>
            <a:normAutofit/>
          </a:bodyPr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22</a:t>
            </a:r>
            <a:endParaRPr lang="en-US" b="1" dirty="0" smtClean="0"/>
          </a:p>
          <a:p>
            <a:r>
              <a:rPr lang="en-US" b="1" dirty="0" smtClean="0"/>
              <a:t>CSC 401: Database Management System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679575"/>
          </a:xfrm>
          <a:solidFill>
            <a:srgbClr val="C00000"/>
          </a:solidFill>
        </p:spPr>
        <p:txBody>
          <a:bodyPr/>
          <a:lstStyle/>
          <a:p>
            <a:r>
              <a:rPr lang="en-US" altLang="en-US" dirty="0"/>
              <a:t>Input Design &amp; Prototyping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483350" y="76200"/>
            <a:ext cx="2584450" cy="495300"/>
            <a:chOff x="4030" y="1710"/>
            <a:chExt cx="4070" cy="780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5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Source Document / Form Design Guidelines</a:t>
            </a:r>
          </a:p>
        </p:txBody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Include instructions for completing the form.</a:t>
            </a:r>
          </a:p>
          <a:p>
            <a:r>
              <a:rPr lang="en-US" altLang="en-US"/>
              <a:t>Minimize the amount of handwriting.</a:t>
            </a:r>
          </a:p>
          <a:p>
            <a:r>
              <a:rPr lang="en-US" altLang="en-US"/>
              <a:t>Data to be entered (keyed) should be sequenced top-to-bottom and left-to-right.</a:t>
            </a:r>
          </a:p>
          <a:p>
            <a:r>
              <a:rPr lang="en-US" altLang="en-US"/>
              <a:t>When possible use designs based on known metaphors.</a:t>
            </a:r>
          </a:p>
        </p:txBody>
      </p:sp>
    </p:spTree>
    <p:extLst>
      <p:ext uri="{BB962C8B-B14F-4D97-AF65-F5344CB8AC3E}">
        <p14:creationId xmlns:p14="http://schemas.microsoft.com/office/powerpoint/2010/main" val="204296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Bad Flow in a Form</a:t>
            </a:r>
          </a:p>
        </p:txBody>
      </p:sp>
      <p:pic>
        <p:nvPicPr>
          <p:cNvPr id="1692689" name="Picture 17" descr="C:\Documents and Settings\gbrandolph\Desktop\Whitten JPEGs for PPT\ch16\whi74173_1603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28700"/>
            <a:ext cx="687387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45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Flow in a Form</a:t>
            </a:r>
          </a:p>
        </p:txBody>
      </p:sp>
      <p:pic>
        <p:nvPicPr>
          <p:cNvPr id="1694737" name="Picture 17" descr="C:\Documents and Settings\gbrandolph\Desktop\Whitten JPEGs for PPT\ch16\whi74173_1603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312025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6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Metaphoric Screen Design</a:t>
            </a:r>
          </a:p>
        </p:txBody>
      </p:sp>
      <p:pic>
        <p:nvPicPr>
          <p:cNvPr id="1696773" name="Picture 5" descr="C:\Documents and Settings\gbrandolph\Desktop\Whitten JPEGs for PPT\ch16\whi74173_16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51563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6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Controls for Inputs</a:t>
            </a:r>
          </a:p>
        </p:txBody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15000"/>
              </a:spcBef>
            </a:pPr>
            <a:r>
              <a:rPr lang="en-US" altLang="en-US" sz="2600" b="1" dirty="0"/>
              <a:t>The number of inputs should be (to minimize risk of lost transactions).</a:t>
            </a:r>
            <a:endParaRPr lang="en-US" altLang="en-US" dirty="0"/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For batch processing</a:t>
            </a:r>
            <a:endParaRPr lang="en-US" altLang="en-US" dirty="0"/>
          </a:p>
          <a:p>
            <a:pPr lvl="2">
              <a:spcBef>
                <a:spcPct val="15000"/>
              </a:spcBef>
            </a:pPr>
            <a:r>
              <a:rPr lang="en-US" altLang="en-US" dirty="0"/>
              <a:t>Use batch control slips</a:t>
            </a:r>
          </a:p>
          <a:p>
            <a:pPr lvl="2">
              <a:spcBef>
                <a:spcPct val="15000"/>
              </a:spcBef>
            </a:pPr>
            <a:r>
              <a:rPr lang="en-US" altLang="en-US" dirty="0"/>
              <a:t>Use one-for-one checks against post-processing detail reports 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For on-line systems</a:t>
            </a:r>
            <a:endParaRPr lang="en-US" altLang="en-US" dirty="0"/>
          </a:p>
          <a:p>
            <a:pPr lvl="2">
              <a:spcBef>
                <a:spcPct val="15000"/>
              </a:spcBef>
            </a:pPr>
            <a:r>
              <a:rPr lang="en-US" altLang="en-US" dirty="0"/>
              <a:t>Log each transaction as it occurs to a separate audit file</a:t>
            </a:r>
          </a:p>
          <a:p>
            <a:pPr>
              <a:spcBef>
                <a:spcPct val="15000"/>
              </a:spcBef>
            </a:pPr>
            <a:r>
              <a:rPr lang="en-US" altLang="en-US" sz="2600" b="1" dirty="0"/>
              <a:t>Validate all data</a:t>
            </a:r>
            <a:endParaRPr lang="en-US" altLang="en-US" dirty="0"/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Existence checks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Data-type checks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Domain checks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Combination checks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Self-checking digits</a:t>
            </a:r>
          </a:p>
          <a:p>
            <a:pPr lvl="1">
              <a:spcBef>
                <a:spcPct val="15000"/>
              </a:spcBef>
            </a:pPr>
            <a:r>
              <a:rPr lang="en-US" altLang="en-US" sz="2200" dirty="0"/>
              <a:t>Format checks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228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0870" name="Picture 6" descr="C:\Documents and Settings\gbrandolph\Desktop\Whitten JPEGs for PPT\ch16\whi74173_160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Repository-Based Prototyping and Development</a:t>
            </a:r>
          </a:p>
        </p:txBody>
      </p:sp>
      <p:sp>
        <p:nvSpPr>
          <p:cNvPr id="1700868" name="AutoShape 4"/>
          <p:cNvSpPr>
            <a:spLocks/>
          </p:cNvSpPr>
          <p:nvPr/>
        </p:nvSpPr>
        <p:spPr bwMode="auto">
          <a:xfrm>
            <a:off x="6926263" y="4530725"/>
            <a:ext cx="1989137" cy="1336675"/>
          </a:xfrm>
          <a:prstGeom prst="borderCallout2">
            <a:avLst>
              <a:gd name="adj1" fmla="val 8551"/>
              <a:gd name="adj2" fmla="val -3829"/>
              <a:gd name="adj3" fmla="val 8551"/>
              <a:gd name="adj4" fmla="val -65282"/>
              <a:gd name="adj5" fmla="val -103324"/>
              <a:gd name="adj6" fmla="val -129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/>
              <a:t>Define properties and constraints for a reusable field</a:t>
            </a:r>
          </a:p>
        </p:txBody>
      </p:sp>
    </p:spTree>
    <p:extLst>
      <p:ext uri="{BB962C8B-B14F-4D97-AF65-F5344CB8AC3E}">
        <p14:creationId xmlns:p14="http://schemas.microsoft.com/office/powerpoint/2010/main" val="264370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919" name="Picture 7" descr="C:\Documents and Settings\gbrandolph\Desktop\Whitten JPEGs for PPT\ch16\whi74173_1605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52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Repository-Based Prototyping and Development</a:t>
            </a:r>
          </a:p>
        </p:txBody>
      </p:sp>
      <p:sp>
        <p:nvSpPr>
          <p:cNvPr id="1702916" name="AutoShape 4"/>
          <p:cNvSpPr>
            <a:spLocks/>
          </p:cNvSpPr>
          <p:nvPr/>
        </p:nvSpPr>
        <p:spPr bwMode="auto">
          <a:xfrm>
            <a:off x="6926263" y="4530725"/>
            <a:ext cx="1989137" cy="1108075"/>
          </a:xfrm>
          <a:prstGeom prst="borderCallout2">
            <a:avLst>
              <a:gd name="adj1" fmla="val 10315"/>
              <a:gd name="adj2" fmla="val -3829"/>
              <a:gd name="adj3" fmla="val 10315"/>
              <a:gd name="adj4" fmla="val -35273"/>
              <a:gd name="adj5" fmla="val -48708"/>
              <a:gd name="adj6" fmla="val -67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/>
              <a:t>Define data validation code for a field</a:t>
            </a:r>
          </a:p>
        </p:txBody>
      </p:sp>
    </p:spTree>
    <p:extLst>
      <p:ext uri="{BB962C8B-B14F-4D97-AF65-F5344CB8AC3E}">
        <p14:creationId xmlns:p14="http://schemas.microsoft.com/office/powerpoint/2010/main" val="111573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Common GUI Controls (Windows and Web)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2438400" cy="55340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Text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Radio buttons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Check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List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Drop down lists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Combination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Spin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Buttons</a:t>
            </a:r>
          </a:p>
        </p:txBody>
      </p:sp>
      <p:pic>
        <p:nvPicPr>
          <p:cNvPr id="1704968" name="Picture 8" descr="D:\Sadm\Systems Analysis and Design Methods\Fifth Edition\Chapter 14 Input Design\Chapter 14 Replacement Screen Captures\Figure 14-0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90600"/>
            <a:ext cx="60960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8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GUI Controls Uses</a:t>
            </a:r>
          </a:p>
        </p:txBody>
      </p:sp>
      <p:sp>
        <p:nvSpPr>
          <p:cNvPr id="173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5340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Text boxes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the input data values are unlimited in scope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Radio buttons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data has limited predefined set of mutually exclusive values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Check boxes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value set consists of a simple yes or no value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List boxes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data has a large number of possible values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Drop down lists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data has large number of possible values and screen space is too limited for a list box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Combination boxes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need to provide the user with option of selecting a value from a list or typing a value that may or may not appear in the list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 sz="2400" dirty="0"/>
              <a:t>Spin boxes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en-US" sz="2000" dirty="0"/>
              <a:t>When need to navigate through a small set of choices or directly typing a data value</a:t>
            </a:r>
          </a:p>
        </p:txBody>
      </p:sp>
    </p:spTree>
    <p:extLst>
      <p:ext uri="{BB962C8B-B14F-4D97-AF65-F5344CB8AC3E}">
        <p14:creationId xmlns:p14="http://schemas.microsoft.com/office/powerpoint/2010/main" val="267812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</a:t>
            </a:r>
            <a:r>
              <a:rPr lang="en-US" altLang="en-US" dirty="0" smtClean="0"/>
              <a:t>Controls</a:t>
            </a:r>
            <a:endParaRPr lang="en-US" altLang="en-US" dirty="0"/>
          </a:p>
        </p:txBody>
      </p:sp>
      <p:sp>
        <p:nvSpPr>
          <p:cNvPr id="173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2514600" cy="55340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Drop down calendars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Slider edit controls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Masked edit controls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Ellipsis controls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Alternate numerical spinners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Check list boxes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en-US"/>
              <a:t>Check tree boxes</a:t>
            </a:r>
          </a:p>
        </p:txBody>
      </p:sp>
      <p:pic>
        <p:nvPicPr>
          <p:cNvPr id="1730566" name="Picture 6" descr="C:\Documents and Settings\gbrandolph\Desktop\Whitten JPEGs for PPT\ch16\whi74173_1607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17600"/>
            <a:ext cx="58674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2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Capture and Data Entry</a:t>
            </a:r>
          </a:p>
        </p:txBody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FontTx/>
              <a:buNone/>
            </a:pPr>
            <a:r>
              <a:rPr lang="en-US" altLang="en-US" sz="3000" b="1"/>
              <a:t>Data capture </a:t>
            </a:r>
            <a:r>
              <a:rPr lang="en-US" altLang="en-US" sz="3000"/>
              <a:t>– the identification and acquisition of new data (at its source).</a:t>
            </a:r>
            <a:endParaRPr lang="en-US" altLang="en-US" sz="3200"/>
          </a:p>
          <a:p>
            <a:pPr lvl="1">
              <a:lnSpc>
                <a:spcPct val="95000"/>
              </a:lnSpc>
            </a:pPr>
            <a:r>
              <a:rPr lang="en-US" altLang="en-US" sz="2600" b="1"/>
              <a:t>Source documents</a:t>
            </a:r>
            <a:r>
              <a:rPr lang="en-US" altLang="en-US" sz="2600"/>
              <a:t> – forms used to record business transactions in terms of data that describe those transactions.</a:t>
            </a:r>
            <a:br>
              <a:rPr lang="en-US" altLang="en-US" sz="2600"/>
            </a:br>
            <a:endParaRPr lang="en-US" altLang="en-US" sz="2800"/>
          </a:p>
          <a:p>
            <a:pPr marL="0" indent="0">
              <a:lnSpc>
                <a:spcPct val="95000"/>
              </a:lnSpc>
              <a:buFontTx/>
              <a:buNone/>
            </a:pPr>
            <a:r>
              <a:rPr lang="en-US" altLang="en-US" sz="3000" b="1"/>
              <a:t>Data entry </a:t>
            </a:r>
            <a:r>
              <a:rPr lang="en-US" altLang="en-US" sz="3000"/>
              <a:t>– the process of translating the source data or document (above) into a computer readable format.</a:t>
            </a:r>
          </a:p>
        </p:txBody>
      </p:sp>
    </p:spTree>
    <p:extLst>
      <p:ext uri="{BB962C8B-B14F-4D97-AF65-F5344CB8AC3E}">
        <p14:creationId xmlns:p14="http://schemas.microsoft.com/office/powerpoint/2010/main" val="341182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</a:t>
            </a:r>
            <a:r>
              <a:rPr lang="en-US" altLang="en-US" dirty="0" smtClean="0"/>
              <a:t>Controls</a:t>
            </a:r>
            <a:endParaRPr lang="en-US" altLang="en-US" dirty="0"/>
          </a:p>
        </p:txBody>
      </p:sp>
      <p:pic>
        <p:nvPicPr>
          <p:cNvPr id="1732614" name="Picture 6" descr="C:\Documents and Settings\gbrandolph\Desktop\Whitten JPEGs for PPT\ch16\whi74173_1607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914400"/>
            <a:ext cx="6248400" cy="538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7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Automated Tools for Input Design and Prototyping</a:t>
            </a:r>
          </a:p>
        </p:txBody>
      </p:sp>
      <p:sp>
        <p:nvSpPr>
          <p:cNvPr id="173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/>
          <a:lstStyle/>
          <a:p>
            <a:r>
              <a:rPr lang="en-US" altLang="en-US" dirty="0"/>
              <a:t>Old Tools</a:t>
            </a:r>
          </a:p>
          <a:p>
            <a:pPr lvl="1"/>
            <a:r>
              <a:rPr lang="en-US" altLang="en-US" dirty="0"/>
              <a:t>Record Layout Charts</a:t>
            </a:r>
          </a:p>
          <a:p>
            <a:pPr lvl="1"/>
            <a:r>
              <a:rPr lang="en-US" altLang="en-US" dirty="0"/>
              <a:t>Display Layout Charts</a:t>
            </a:r>
          </a:p>
          <a:p>
            <a:r>
              <a:rPr lang="en-US" altLang="en-US" dirty="0"/>
              <a:t>Newer Prototyping Tools</a:t>
            </a:r>
          </a:p>
          <a:p>
            <a:pPr lvl="1"/>
            <a:r>
              <a:rPr lang="en-US" altLang="en-US" dirty="0"/>
              <a:t>Microsoft Access</a:t>
            </a:r>
          </a:p>
          <a:p>
            <a:pPr lvl="1"/>
            <a:r>
              <a:rPr lang="en-US" altLang="en-US" dirty="0"/>
              <a:t>CASE Tools</a:t>
            </a:r>
          </a:p>
          <a:p>
            <a:pPr lvl="1"/>
            <a:r>
              <a:rPr lang="en-US" altLang="en-US" dirty="0"/>
              <a:t>Visual Basic</a:t>
            </a:r>
          </a:p>
          <a:p>
            <a:pPr lvl="1"/>
            <a:r>
              <a:rPr lang="en-US" altLang="en-US" dirty="0"/>
              <a:t>Excel</a:t>
            </a:r>
          </a:p>
          <a:p>
            <a:pPr lvl="1"/>
            <a:r>
              <a:rPr lang="en-US" altLang="en-US" dirty="0"/>
              <a:t>Visio</a:t>
            </a:r>
          </a:p>
        </p:txBody>
      </p:sp>
    </p:spTree>
    <p:extLst>
      <p:ext uri="{BB962C8B-B14F-4D97-AF65-F5344CB8AC3E}">
        <p14:creationId xmlns:p14="http://schemas.microsoft.com/office/powerpoint/2010/main" val="120714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Design Process</a:t>
            </a:r>
          </a:p>
        </p:txBody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/>
              <a:t>Identify system inputs and review logical requirements.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Select appropriate GUI controls.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Design, validate and test inputs using some combination of: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/>
              <a:t>Layout tools (e.g., hand sketches, spacing charts, or CASE tools.</a:t>
            </a:r>
          </a:p>
          <a:p>
            <a:pPr marL="914400" lvl="1" indent="-457200">
              <a:buFontTx/>
              <a:buAutoNum type="alphaLcParenR"/>
            </a:pPr>
            <a:r>
              <a:rPr lang="en-US" altLang="en-US"/>
              <a:t>Prototyping tools (e.g., spreadsheet, PC DBMS, 4GL)</a:t>
            </a:r>
          </a:p>
          <a:p>
            <a:pPr marL="533400" indent="-533400">
              <a:buFontTx/>
              <a:buAutoNum type="arabicPeriod"/>
            </a:pPr>
            <a:r>
              <a:rPr lang="en-US" altLang="en-US"/>
              <a:t>As necessary design source documents.</a:t>
            </a:r>
          </a:p>
        </p:txBody>
      </p:sp>
    </p:spTree>
    <p:extLst>
      <p:ext uri="{BB962C8B-B14F-4D97-AF65-F5344CB8AC3E}">
        <p14:creationId xmlns:p14="http://schemas.microsoft.com/office/powerpoint/2010/main" val="235699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 Logical Data Structure for Input Requirements</a:t>
            </a:r>
          </a:p>
        </p:txBody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ORDER 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100" dirty="0">
                <a:latin typeface="Arial" panose="020B0604020202020204" pitchFamily="34" charset="0"/>
              </a:rPr>
              <a:t> 	ORDER NUMBER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ORDER DATE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CUSTOMER NUMBER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CUSTOMER NAME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CUSTOMER SHIPPING ADDRESS = ADDRESS &gt;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( </a:t>
            </a:r>
            <a:r>
              <a:rPr lang="en-US" altLang="en-US" sz="2100" dirty="0">
                <a:latin typeface="Arial" panose="020B0604020202020204" pitchFamily="34" charset="0"/>
              </a:rPr>
              <a:t> CUSTOMER BILLING ADDRESS = ADDRESS &gt; </a:t>
            </a:r>
            <a:r>
              <a:rPr lang="en-US" altLang="en-US" sz="2100" b="1" dirty="0">
                <a:latin typeface="Arial" panose="020B0604020202020204" pitchFamily="34" charset="0"/>
              </a:rPr>
              <a:t> 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chemeClr val="accent2"/>
                </a:solidFill>
                <a:latin typeface="Arial" panose="020B0604020202020204" pitchFamily="34" charset="0"/>
              </a:rPr>
              <a:t>1  {</a:t>
            </a:r>
            <a:r>
              <a:rPr lang="en-US" altLang="en-US" sz="2100" dirty="0">
                <a:latin typeface="Arial" panose="020B0604020202020204" pitchFamily="34" charset="0"/>
              </a:rPr>
              <a:t>	PRODUCT NUMBER +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		QUANTITY ORDERED   </a:t>
            </a:r>
            <a:r>
              <a:rPr lang="en-US" altLang="en-US" sz="2100" b="1" dirty="0">
                <a:solidFill>
                  <a:schemeClr val="accent2"/>
                </a:solidFill>
                <a:latin typeface="Arial" panose="020B0604020202020204" pitchFamily="34" charset="0"/>
              </a:rPr>
              <a:t>}  n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b="1" dirty="0">
                <a:latin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(  </a:t>
            </a:r>
            <a:r>
              <a:rPr lang="en-US" altLang="en-US" sz="2100" dirty="0">
                <a:latin typeface="Arial" panose="020B0604020202020204" pitchFamily="34" charset="0"/>
              </a:rPr>
              <a:t>DEFAULT CREDIT CARD NUMBER  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endParaRPr lang="en-US" altLang="en-US" sz="2100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ADDRESS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   POST OFFICE BOX NUMBER  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STREET ADDRESS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CITY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STATE</a:t>
            </a:r>
          </a:p>
          <a:p>
            <a:pPr>
              <a:lnSpc>
                <a:spcPct val="95000"/>
              </a:lnSpc>
              <a:buFontTx/>
              <a:buNone/>
              <a:tabLst>
                <a:tab pos="912813" algn="l"/>
                <a:tab pos="1376363" algn="l"/>
                <a:tab pos="1825625" algn="l"/>
                <a:tab pos="2289175" algn="l"/>
                <a:tab pos="2738438" algn="l"/>
                <a:tab pos="3201988" algn="l"/>
                <a:tab pos="3651250" algn="l"/>
                <a:tab pos="4114800" algn="l"/>
                <a:tab pos="4576763" algn="l"/>
                <a:tab pos="5027613" algn="l"/>
                <a:tab pos="5489575" algn="l"/>
                <a:tab pos="5940425" algn="l"/>
                <a:tab pos="6402388" algn="l"/>
                <a:tab pos="6853238" algn="l"/>
                <a:tab pos="7315200" algn="l"/>
              </a:tabLst>
            </a:pPr>
            <a:r>
              <a:rPr lang="en-US" altLang="en-US" sz="2100" dirty="0">
                <a:latin typeface="Arial" panose="020B0604020202020204" pitchFamily="34" charset="0"/>
              </a:rPr>
              <a:t>			</a:t>
            </a:r>
            <a:r>
              <a:rPr lang="en-US" altLang="en-US" sz="21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en-US" sz="2100" dirty="0">
                <a:latin typeface="Arial" panose="020B0604020202020204" pitchFamily="34" charset="0"/>
              </a:rPr>
              <a:t>	POSTAL ZONE</a:t>
            </a:r>
          </a:p>
        </p:txBody>
      </p:sp>
    </p:spTree>
    <p:extLst>
      <p:ext uri="{BB962C8B-B14F-4D97-AF65-F5344CB8AC3E}">
        <p14:creationId xmlns:p14="http://schemas.microsoft.com/office/powerpoint/2010/main" val="3607655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Input Prototype for Video Title Maintenance</a:t>
            </a:r>
          </a:p>
        </p:txBody>
      </p:sp>
      <p:pic>
        <p:nvPicPr>
          <p:cNvPr id="1717254" name="Picture 6" descr="D:\Sadm\Systems Analysis and Design Methods\Fifth Edition\Chapter 14 Input Design\Chapter 14 Replacement Screen Captures\Figure 14-0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06463"/>
            <a:ext cx="7086600" cy="55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8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Prototype for Member Order</a:t>
            </a:r>
          </a:p>
        </p:txBody>
      </p:sp>
      <p:pic>
        <p:nvPicPr>
          <p:cNvPr id="1719301" name="Picture 5" descr="C:\Documents and Settings\gbrandolph\Desktop\Whitten JPEGs for PPT\ch16\whi74173_16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14400"/>
            <a:ext cx="4746625" cy="56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84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Prototype for Member Shopping</a:t>
            </a:r>
          </a:p>
        </p:txBody>
      </p:sp>
      <p:pic>
        <p:nvPicPr>
          <p:cNvPr id="1721349" name="Picture 5" descr="C:\Documents and Settings\gbrandolph\Desktop\Whitten JPEGs for PPT\ch16\whi74173_16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3152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18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Prototype for Web Shopping Cart</a:t>
            </a:r>
          </a:p>
        </p:txBody>
      </p:sp>
      <p:pic>
        <p:nvPicPr>
          <p:cNvPr id="1723397" name="Picture 5" descr="C:\Documents and Settings\gbrandolph\Desktop\Whitten JPEGs for PPT\ch16\whi74173_16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50913"/>
            <a:ext cx="5051425" cy="56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5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Prototype for Web Interface</a:t>
            </a:r>
          </a:p>
        </p:txBody>
      </p:sp>
      <p:pic>
        <p:nvPicPr>
          <p:cNvPr id="1725446" name="Picture 6" descr="D:\Sadm\Systems Analysis and Design Methods\Fifth Edition\Chapter 14 Input Design\Chapter 14 Replacement Screen Captures\Figure 14-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90588"/>
            <a:ext cx="7162800" cy="56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8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Processing</a:t>
            </a:r>
          </a:p>
        </p:txBody>
      </p:sp>
      <p:sp>
        <p:nvSpPr>
          <p:cNvPr id="1727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FontTx/>
              <a:buNone/>
            </a:pPr>
            <a:r>
              <a:rPr lang="en-US" altLang="en-US" sz="3200"/>
              <a:t>Data processing is all processing that occurs on the data after it is input from a machine readable form. </a:t>
            </a:r>
          </a:p>
          <a:p>
            <a:pPr lvl="1">
              <a:lnSpc>
                <a:spcPct val="95000"/>
              </a:lnSpc>
            </a:pPr>
            <a:r>
              <a:rPr lang="en-US" altLang="en-US" sz="2600"/>
              <a:t>In </a:t>
            </a:r>
            <a:r>
              <a:rPr lang="en-US" altLang="en-US" sz="2600" b="1"/>
              <a:t>batch processing</a:t>
            </a:r>
            <a:r>
              <a:rPr lang="en-US" altLang="en-US" sz="2600"/>
              <a:t>, the entered data is collected into files called batches and processed as a complete batch.</a:t>
            </a:r>
          </a:p>
          <a:p>
            <a:pPr lvl="1">
              <a:lnSpc>
                <a:spcPct val="95000"/>
              </a:lnSpc>
            </a:pPr>
            <a:r>
              <a:rPr lang="en-US" altLang="en-US" sz="2600"/>
              <a:t>In </a:t>
            </a:r>
            <a:r>
              <a:rPr lang="en-US" altLang="en-US" sz="2600" b="1"/>
              <a:t>on-line processing</a:t>
            </a:r>
            <a:r>
              <a:rPr lang="en-US" altLang="en-US" sz="2600"/>
              <a:t>, the captured data is processed immediately</a:t>
            </a:r>
          </a:p>
          <a:p>
            <a:pPr lvl="1">
              <a:lnSpc>
                <a:spcPct val="95000"/>
              </a:lnSpc>
            </a:pPr>
            <a:r>
              <a:rPr lang="en-US" altLang="en-US" sz="2600"/>
              <a:t>In </a:t>
            </a:r>
            <a:r>
              <a:rPr lang="en-US" altLang="en-US" sz="2600" b="1"/>
              <a:t>remote batch processing</a:t>
            </a:r>
            <a:r>
              <a:rPr lang="en-US" altLang="en-US" sz="2600"/>
              <a:t>, data is entered and edited on-line, but collected into batches for subsequent processing.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01867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Implementation Methods</a:t>
            </a:r>
          </a:p>
        </p:txBody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Keyboard</a:t>
            </a:r>
          </a:p>
          <a:p>
            <a:r>
              <a:rPr lang="en-US" altLang="en-US" sz="2400" dirty="0"/>
              <a:t>Mouse</a:t>
            </a:r>
          </a:p>
          <a:p>
            <a:r>
              <a:rPr lang="en-US" altLang="en-US" sz="2400" dirty="0"/>
              <a:t>Touch Screen</a:t>
            </a:r>
          </a:p>
          <a:p>
            <a:r>
              <a:rPr lang="en-US" altLang="en-US" sz="2400" dirty="0"/>
              <a:t>Point-of-sale terminals</a:t>
            </a:r>
          </a:p>
          <a:p>
            <a:r>
              <a:rPr lang="en-US" altLang="en-US" sz="2400" dirty="0"/>
              <a:t>Sound and speech</a:t>
            </a:r>
          </a:p>
          <a:p>
            <a:r>
              <a:rPr lang="en-US" altLang="en-US" sz="2400" dirty="0"/>
              <a:t>Automatic data capture</a:t>
            </a:r>
          </a:p>
          <a:p>
            <a:pPr lvl="1"/>
            <a:r>
              <a:rPr lang="en-US" altLang="en-US" sz="2000" dirty="0"/>
              <a:t>Optical mark recognition (OMR)</a:t>
            </a:r>
          </a:p>
          <a:p>
            <a:pPr lvl="2"/>
            <a:r>
              <a:rPr lang="en-US" altLang="en-US" sz="1800" dirty="0"/>
              <a:t>Bar codes</a:t>
            </a:r>
          </a:p>
          <a:p>
            <a:pPr lvl="1"/>
            <a:r>
              <a:rPr lang="en-US" altLang="en-US" sz="2000" dirty="0"/>
              <a:t>Optical character recognition (OCR)</a:t>
            </a:r>
          </a:p>
          <a:p>
            <a:pPr lvl="1"/>
            <a:r>
              <a:rPr lang="en-US" altLang="en-US" sz="2000" dirty="0"/>
              <a:t>Magnetic Ink</a:t>
            </a:r>
          </a:p>
          <a:p>
            <a:pPr lvl="1"/>
            <a:r>
              <a:rPr lang="en-US" altLang="en-US" sz="2000" dirty="0"/>
              <a:t>Electromagnetic transmission</a:t>
            </a:r>
          </a:p>
          <a:p>
            <a:pPr lvl="1"/>
            <a:r>
              <a:rPr lang="en-US" altLang="en-US" sz="2000" dirty="0"/>
              <a:t>Smart cards</a:t>
            </a:r>
          </a:p>
          <a:p>
            <a:pPr lvl="1"/>
            <a:r>
              <a:rPr lang="en-US" altLang="en-US" sz="2000" dirty="0"/>
              <a:t>Biometric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417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Taxonomy for Computer Inputs</a:t>
            </a:r>
          </a:p>
        </p:txBody>
      </p:sp>
      <p:sp>
        <p:nvSpPr>
          <p:cNvPr id="1676291" name="Rectangle 3"/>
          <p:cNvSpPr>
            <a:spLocks noChangeArrowheads="1"/>
          </p:cNvSpPr>
          <p:nvPr/>
        </p:nvSpPr>
        <p:spPr bwMode="auto">
          <a:xfrm>
            <a:off x="4129088" y="6540500"/>
            <a:ext cx="2427287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6292" name="Rectangle 4"/>
          <p:cNvSpPr>
            <a:spLocks noChangeArrowheads="1"/>
          </p:cNvSpPr>
          <p:nvPr/>
        </p:nvSpPr>
        <p:spPr bwMode="auto">
          <a:xfrm>
            <a:off x="6572250" y="6540500"/>
            <a:ext cx="2420938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7645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43604"/>
              </p:ext>
            </p:extLst>
          </p:nvPr>
        </p:nvGraphicFramePr>
        <p:xfrm>
          <a:off x="0" y="928688"/>
          <a:ext cx="9143999" cy="5479288"/>
        </p:xfrm>
        <a:graphic>
          <a:graphicData uri="http://schemas.openxmlformats.org/drawingml/2006/table">
            <a:tbl>
              <a:tblPr/>
              <a:tblGrid>
                <a:gridCol w="1618407"/>
                <a:gridCol w="2346690"/>
                <a:gridCol w="2589451"/>
                <a:gridCol w="2589451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Capture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5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Keyboard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usually captured on a business form that becomes the source document for input. Data can be collected real-time.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entered via keyboard. This is the most common input method but also the most prone to errors.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OLD: Data can be collected into batch files (disk) for processing as a batch.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NEW: Data is processed as soon as it has been keyed.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4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Mouse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Same as above.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Used in conjunction with keyboard to simplify data entry. Mouse serves as a pointing device for a screen.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Same as above, but the use of a mouse is most commonly associated with online and real-time processing.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5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Touch Screen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Same as above.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entered o a touch screen display or handheld device. Data entry users either touch commands and data choices or enter data using handwriting recognition.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On PCs, touch screen choices are processed same as above. On handheld computers, data is sorted on the handheld for later processing as a remote batch.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5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Point of Sale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captured as close to the point of sale as humanly possible. No source documents.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often entered directly by the customer or by an employee directly interacting with the customer.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immediately as a transaction or inquiry.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0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Taxonomy for Computer Inputs (continued)</a:t>
            </a:r>
          </a:p>
        </p:txBody>
      </p:sp>
      <p:sp>
        <p:nvSpPr>
          <p:cNvPr id="1678339" name="Rectangle 3"/>
          <p:cNvSpPr>
            <a:spLocks noChangeArrowheads="1"/>
          </p:cNvSpPr>
          <p:nvPr/>
        </p:nvSpPr>
        <p:spPr bwMode="auto">
          <a:xfrm>
            <a:off x="4129088" y="6540500"/>
            <a:ext cx="2427287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8340" name="Rectangle 4"/>
          <p:cNvSpPr>
            <a:spLocks noChangeArrowheads="1"/>
          </p:cNvSpPr>
          <p:nvPr/>
        </p:nvSpPr>
        <p:spPr bwMode="auto">
          <a:xfrm>
            <a:off x="6572250" y="6540500"/>
            <a:ext cx="2420938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78499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938915"/>
              </p:ext>
            </p:extLst>
          </p:nvPr>
        </p:nvGraphicFramePr>
        <p:xfrm>
          <a:off x="0" y="914399"/>
          <a:ext cx="9143999" cy="5410202"/>
        </p:xfrm>
        <a:graphic>
          <a:graphicData uri="http://schemas.openxmlformats.org/drawingml/2006/table">
            <a:tbl>
              <a:tblPr/>
              <a:tblGrid>
                <a:gridCol w="1618407"/>
                <a:gridCol w="2427610"/>
                <a:gridCol w="2832212"/>
                <a:gridCol w="2265770"/>
              </a:tblGrid>
              <a:tr h="450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Capture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127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captured as close to the source as possible, even when the customer is remotely located.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entered using touch-tones (typically from a telephone). Usually requires fairly rigid command menu structure and limited input options.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immediately as a transaction or inquiry.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127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Speech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Same as sound.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(and commands) is spoken. This technology is not as mature and is much less reliable and common than other techniques.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immediately as a transaction or inquiry.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127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Optical Mark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recorded on optical scan sheets as marks or precisely formed letter, numbers, and punctuation.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Eliminates the need for data entry.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as a batch.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14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Magnetic 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usually prerecorded on forms that are subsequently completed by the customer. The customer records additional information on the form.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 magnetic ink reader reads the magnetized data. The customer-added data must be entered using another input method.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as a batch.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3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Taxonomy for Computer Inputs (concluded)</a:t>
            </a:r>
          </a:p>
        </p:txBody>
      </p:sp>
      <p:sp>
        <p:nvSpPr>
          <p:cNvPr id="1680387" name="Rectangle 3"/>
          <p:cNvSpPr>
            <a:spLocks noChangeArrowheads="1"/>
          </p:cNvSpPr>
          <p:nvPr/>
        </p:nvSpPr>
        <p:spPr bwMode="auto">
          <a:xfrm>
            <a:off x="4129088" y="6540500"/>
            <a:ext cx="2427287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0388" name="Rectangle 4"/>
          <p:cNvSpPr>
            <a:spLocks noChangeArrowheads="1"/>
          </p:cNvSpPr>
          <p:nvPr/>
        </p:nvSpPr>
        <p:spPr bwMode="auto">
          <a:xfrm>
            <a:off x="6572250" y="6540500"/>
            <a:ext cx="2420938" cy="15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80528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3082"/>
              </p:ext>
            </p:extLst>
          </p:nvPr>
        </p:nvGraphicFramePr>
        <p:xfrm>
          <a:off x="304800" y="1600200"/>
          <a:ext cx="8610600" cy="3714116"/>
        </p:xfrm>
        <a:graphic>
          <a:graphicData uri="http://schemas.openxmlformats.org/drawingml/2006/table">
            <a:tbl>
              <a:tblPr/>
              <a:tblGrid>
                <a:gridCol w="1524000"/>
                <a:gridCol w="2286000"/>
                <a:gridCol w="2667000"/>
                <a:gridCol w="2133600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Process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Capture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5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Electromagnetic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recorded directly on the object to be described by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transmitted by radio frequency.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immediately.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4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Smart Card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recorded directly on a device to be carried by the customer, employee, or other individual that is described by that data.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read by smart card readers.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almost always processed immediately.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5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Biometric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Unique human characteristics become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read by biometric sensors. Primary applications are security and medical monitoring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Data is processed immediately.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7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Identification: Bar Codes</a:t>
            </a:r>
          </a:p>
        </p:txBody>
      </p:sp>
      <p:pic>
        <p:nvPicPr>
          <p:cNvPr id="1686533" name="Picture 5" descr="C:\Documents and Settings\gbrandolph\Desktop\Whitten JPEGs for PPT\ch16\whi74173_16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257800" cy="531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0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Design Guidelines</a:t>
            </a:r>
          </a:p>
        </p:txBody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Capture only variable data.</a:t>
            </a:r>
          </a:p>
          <a:p>
            <a:pPr lvl="1"/>
            <a:r>
              <a:rPr lang="en-US" altLang="en-US"/>
              <a:t>Not data that can be looked up.</a:t>
            </a:r>
          </a:p>
          <a:p>
            <a:r>
              <a:rPr lang="en-US" altLang="en-US"/>
              <a:t>Do not capture data that can calculated or stored in computer programs as constants.</a:t>
            </a:r>
          </a:p>
          <a:p>
            <a:pPr lvl="1"/>
            <a:r>
              <a:rPr lang="en-US" altLang="en-US"/>
              <a:t>Extended Price, Federal Withholding, etc.</a:t>
            </a:r>
          </a:p>
          <a:p>
            <a:r>
              <a:rPr lang="en-US" altLang="en-US"/>
              <a:t>Use codes for appropriate attributes.</a:t>
            </a:r>
          </a:p>
        </p:txBody>
      </p:sp>
    </p:spTree>
    <p:extLst>
      <p:ext uri="{BB962C8B-B14F-4D97-AF65-F5344CB8AC3E}">
        <p14:creationId xmlns:p14="http://schemas.microsoft.com/office/powerpoint/2010/main" val="2945680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24975</TotalTime>
  <Words>1639</Words>
  <Application>Microsoft Office PowerPoint</Application>
  <PresentationFormat>On-screen Show (4:3)</PresentationFormat>
  <Paragraphs>289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Narrow</vt:lpstr>
      <vt:lpstr>Bell MT</vt:lpstr>
      <vt:lpstr>Brush Script MT</vt:lpstr>
      <vt:lpstr>Calibri</vt:lpstr>
      <vt:lpstr>Franklin Gothic Book</vt:lpstr>
      <vt:lpstr>Perpetua</vt:lpstr>
      <vt:lpstr>Wingdings 2</vt:lpstr>
      <vt:lpstr>Equity</vt:lpstr>
      <vt:lpstr>Input Design &amp; Prototyping</vt:lpstr>
      <vt:lpstr>Data Capture and Data Entry</vt:lpstr>
      <vt:lpstr>Data Processing</vt:lpstr>
      <vt:lpstr>Input Implementation Methods</vt:lpstr>
      <vt:lpstr>Taxonomy for Computer Inputs</vt:lpstr>
      <vt:lpstr>Taxonomy for Computer Inputs (continued)</vt:lpstr>
      <vt:lpstr>Taxonomy for Computer Inputs (concluded)</vt:lpstr>
      <vt:lpstr>Automatic Identification: Bar Codes</vt:lpstr>
      <vt:lpstr>Input Design Guidelines</vt:lpstr>
      <vt:lpstr>Source Document / Form Design Guidelines</vt:lpstr>
      <vt:lpstr>Bad Flow in a Form</vt:lpstr>
      <vt:lpstr>Good Flow in a Form</vt:lpstr>
      <vt:lpstr>Metaphoric Screen Design</vt:lpstr>
      <vt:lpstr>Internal Controls for Inputs</vt:lpstr>
      <vt:lpstr>Repository-Based Prototyping and Development</vt:lpstr>
      <vt:lpstr>Repository-Based Prototyping and Development</vt:lpstr>
      <vt:lpstr>Common GUI Controls (Windows and Web)</vt:lpstr>
      <vt:lpstr>Common GUI Controls Uses</vt:lpstr>
      <vt:lpstr>Advanced Controls</vt:lpstr>
      <vt:lpstr>Advanced Controls</vt:lpstr>
      <vt:lpstr>Automated Tools for Input Design and Prototyping</vt:lpstr>
      <vt:lpstr>Input Design Process</vt:lpstr>
      <vt:lpstr>A Logical Data Structure for Input Requirements</vt:lpstr>
      <vt:lpstr>Input Prototype for Video Title Maintenance</vt:lpstr>
      <vt:lpstr>Input Prototype for Member Order</vt:lpstr>
      <vt:lpstr>Input Prototype for Member Shopping</vt:lpstr>
      <vt:lpstr>Input Prototype for Web Shopping Cart</vt:lpstr>
      <vt:lpstr>Input Prototype for Web Interface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 Hasan</cp:lastModifiedBy>
  <cp:revision>147</cp:revision>
  <dcterms:created xsi:type="dcterms:W3CDTF">2006-08-16T00:00:00Z</dcterms:created>
  <dcterms:modified xsi:type="dcterms:W3CDTF">2016-03-22T10:21:53Z</dcterms:modified>
</cp:coreProperties>
</file>