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94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5" r:id="rId11"/>
    <p:sldId id="307" r:id="rId12"/>
    <p:sldId id="308" r:id="rId13"/>
    <p:sldId id="345" r:id="rId14"/>
    <p:sldId id="346" r:id="rId15"/>
    <p:sldId id="309" r:id="rId16"/>
    <p:sldId id="34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7FC"/>
    <a:srgbClr val="B4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2" d="100"/>
          <a:sy n="72" d="100"/>
        </p:scale>
        <p:origin x="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/>
          </a:bodyPr>
          <a:lstStyle/>
          <a:p>
            <a:r>
              <a:rPr lang="en-US" b="1" dirty="0"/>
              <a:t>Database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Introduction to SQL - Retrieval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59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Sorting Results: The ORDER BY Clause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List customer, city, and state for all customers in the Customer table. List the customers alphabetically by state and alphabetically by customer within each state.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, </a:t>
            </a:r>
            <a:r>
              <a:rPr lang="en-US" dirty="0" err="1"/>
              <a:t>CustomerState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ORDER BY </a:t>
            </a:r>
            <a:r>
              <a:rPr lang="en-US" dirty="0" err="1"/>
              <a:t>CustomerState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37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Categorizing Results: The GROUP BY Clause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/>
              <a:t>GROUP BY is particularly useful when paired with aggregate functions, such as SUM or COUNT. GROUP BY divides a table into subsets (by groups); then an aggregate function can be used to provide summary information for that group.</a:t>
            </a:r>
            <a:endParaRPr lang="en-US" b="1" dirty="0"/>
          </a:p>
          <a:p>
            <a:r>
              <a:rPr lang="en-US" b="1" dirty="0"/>
              <a:t>Scalar aggregate: </a:t>
            </a:r>
            <a:r>
              <a:rPr lang="en-US" dirty="0"/>
              <a:t>A single value returned from an SQL query that includes an aggregate function.</a:t>
            </a:r>
          </a:p>
          <a:p>
            <a:r>
              <a:rPr lang="en-US" b="1" dirty="0"/>
              <a:t>Vector aggregate: </a:t>
            </a:r>
            <a:r>
              <a:rPr lang="en-US" dirty="0"/>
              <a:t>Multiple values returned from an SQL query that includes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73586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Count the number of customers with addresses in each state to which we ship.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CustomerState</a:t>
            </a:r>
            <a:r>
              <a:rPr lang="en-US" dirty="0"/>
              <a:t>, COUNT (</a:t>
            </a:r>
            <a:r>
              <a:rPr lang="en-US" dirty="0" err="1"/>
              <a:t>CustomerState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CustomerState</a:t>
            </a:r>
            <a:r>
              <a:rPr lang="en-US" dirty="0"/>
              <a:t>;</a:t>
            </a:r>
          </a:p>
          <a:p>
            <a:r>
              <a:rPr lang="en-US" b="1" i="1" dirty="0"/>
              <a:t>Query: </a:t>
            </a:r>
            <a:r>
              <a:rPr lang="en-US" dirty="0"/>
              <a:t>Count the number of customers with addresses in each city to which </a:t>
            </a:r>
            <a:r>
              <a:rPr lang="en-US" dirty="0" err="1"/>
              <a:t>weship</a:t>
            </a:r>
            <a:r>
              <a:rPr lang="en-US" dirty="0"/>
              <a:t>. List the cities by state.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CustomerState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, COUNT (</a:t>
            </a:r>
            <a:r>
              <a:rPr lang="en-US" dirty="0" err="1"/>
              <a:t>CustomerCity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CustomerState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68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C3B-9A05-4FA9-9E8E-F37FFE1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ED375-A26E-4308-8C53-42550B4E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41BB-4DD7-4C0C-82CD-5BB38AE3E2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SELECT COUNT(</a:t>
            </a:r>
            <a:r>
              <a:rPr lang="en-GB" dirty="0" err="1"/>
              <a:t>CustomerID</a:t>
            </a:r>
            <a:r>
              <a:rPr lang="en-GB" dirty="0"/>
              <a:t>), Country</a:t>
            </a:r>
          </a:p>
          <a:p>
            <a:r>
              <a:rPr lang="en-GB" dirty="0"/>
              <a:t>FROM Customers</a:t>
            </a:r>
          </a:p>
          <a:p>
            <a:r>
              <a:rPr lang="en-GB" dirty="0"/>
              <a:t>GROUP BY Country;</a:t>
            </a:r>
          </a:p>
        </p:txBody>
      </p:sp>
    </p:spTree>
    <p:extLst>
      <p:ext uri="{BB962C8B-B14F-4D97-AF65-F5344CB8AC3E}">
        <p14:creationId xmlns:p14="http://schemas.microsoft.com/office/powerpoint/2010/main" val="120579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C491-A3E1-422E-ACA4-A6930B5D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99729-2E0D-4837-A95C-B4708157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CE94-2E1A-47D8-B005-7A51C98B43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61B4F-E8A4-415E-BE42-2B97EEB3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HAVING Clause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Query: </a:t>
            </a:r>
            <a:r>
              <a:rPr lang="en-US" dirty="0"/>
              <a:t>Find only states with more than one customer.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CustomerState</a:t>
            </a:r>
            <a:r>
              <a:rPr lang="en-US" dirty="0"/>
              <a:t>, COUNT (</a:t>
            </a:r>
            <a:r>
              <a:rPr lang="en-US" dirty="0" err="1"/>
              <a:t>CustomerState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CustomerState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HAVING COUNT (</a:t>
            </a:r>
            <a:r>
              <a:rPr lang="en-US" dirty="0" err="1"/>
              <a:t>CustomerState</a:t>
            </a:r>
            <a:r>
              <a:rPr lang="en-US" dirty="0"/>
              <a:t>) &gt; 1;</a:t>
            </a:r>
          </a:p>
          <a:p>
            <a:r>
              <a:rPr lang="en-US" b="1" i="1" dirty="0"/>
              <a:t>Query: </a:t>
            </a:r>
            <a:r>
              <a:rPr lang="en-US" dirty="0"/>
              <a:t>List, in alphabetical order, the product finish and the average standard price for each finish for selected finishes having an average standard price less than 750.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ProductFinish</a:t>
            </a:r>
            <a:r>
              <a:rPr lang="en-US" dirty="0"/>
              <a:t>, AVG (</a:t>
            </a:r>
            <a:r>
              <a:rPr lang="en-US" dirty="0" err="1"/>
              <a:t>ProductStandardPrice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ProductFinish</a:t>
            </a:r>
            <a:r>
              <a:rPr lang="en-US" dirty="0"/>
              <a:t> IN (‘Cherry’, ‘Natural Ash’, ‘Natural Maple’, ‘White Ash’)</a:t>
            </a:r>
          </a:p>
          <a:p>
            <a:pPr marL="32004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ProductFinish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HAVING AVG (</a:t>
            </a:r>
            <a:r>
              <a:rPr lang="en-US" dirty="0" err="1"/>
              <a:t>ProductStandardPrice</a:t>
            </a:r>
            <a:r>
              <a:rPr lang="en-US" dirty="0"/>
              <a:t>) &lt; 750</a:t>
            </a:r>
          </a:p>
          <a:p>
            <a:pPr marL="32004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ProductFinish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1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sz="2000" b="1" i="1" dirty="0"/>
              <a:t>Query: </a:t>
            </a:r>
            <a:r>
              <a:rPr lang="en-US" sz="2000" dirty="0"/>
              <a:t>What is the average standard price for all products in inventory?</a:t>
            </a:r>
          </a:p>
          <a:p>
            <a:pPr marL="0" indent="0">
              <a:buNone/>
            </a:pPr>
            <a:r>
              <a:rPr lang="en-US" sz="2000" dirty="0"/>
              <a:t>SELECT AVG (</a:t>
            </a:r>
            <a:r>
              <a:rPr lang="en-US" sz="2000" dirty="0" err="1"/>
              <a:t>ProductStandardPrice</a:t>
            </a:r>
            <a:r>
              <a:rPr lang="en-US" sz="2000" dirty="0"/>
              <a:t>) AS </a:t>
            </a:r>
            <a:r>
              <a:rPr lang="en-US" sz="2000" dirty="0" err="1"/>
              <a:t>AveragePrice</a:t>
            </a:r>
            <a:r>
              <a:rPr lang="en-US" sz="2000" dirty="0"/>
              <a:t> FROM </a:t>
            </a:r>
            <a:r>
              <a:rPr lang="en-US" sz="2000" dirty="0" err="1"/>
              <a:t>Product_T</a:t>
            </a:r>
            <a:r>
              <a:rPr lang="en-US" sz="2000" dirty="0"/>
              <a:t>;</a:t>
            </a:r>
          </a:p>
          <a:p>
            <a:r>
              <a:rPr lang="en-US" sz="2000" b="1" i="1" dirty="0"/>
              <a:t>Result:</a:t>
            </a:r>
          </a:p>
          <a:p>
            <a:pPr marL="0" indent="0">
              <a:buNone/>
            </a:pPr>
            <a:r>
              <a:rPr lang="en-US" sz="2000" dirty="0"/>
              <a:t>AVERAGEPRICE</a:t>
            </a:r>
          </a:p>
          <a:p>
            <a:pPr marL="0" indent="0">
              <a:buNone/>
            </a:pPr>
            <a:r>
              <a:rPr lang="en-US" sz="2000" dirty="0"/>
              <a:t>440.625</a:t>
            </a:r>
          </a:p>
          <a:p>
            <a:r>
              <a:rPr lang="en-US" sz="2000" b="1" i="1" dirty="0"/>
              <a:t>Query: </a:t>
            </a:r>
            <a:r>
              <a:rPr lang="en-US" sz="2000" dirty="0"/>
              <a:t>How many different items were ordered on order number 1004?</a:t>
            </a:r>
          </a:p>
          <a:p>
            <a:pPr marL="0" indent="0">
              <a:buNone/>
            </a:pPr>
            <a:r>
              <a:rPr lang="en-US" sz="2000" dirty="0"/>
              <a:t>SELECT COUNT (*) FROM </a:t>
            </a:r>
            <a:r>
              <a:rPr lang="en-US" sz="2000" dirty="0" err="1"/>
              <a:t>OrderLine_T</a:t>
            </a:r>
            <a:r>
              <a:rPr lang="en-US" sz="2000" dirty="0"/>
              <a:t> WHERE </a:t>
            </a:r>
            <a:r>
              <a:rPr lang="en-US" sz="2000" dirty="0" err="1"/>
              <a:t>OrderID</a:t>
            </a:r>
            <a:r>
              <a:rPr lang="en-US" sz="2000" dirty="0"/>
              <a:t> = 1004;</a:t>
            </a:r>
          </a:p>
          <a:p>
            <a:r>
              <a:rPr lang="en-US" sz="2000" b="1" i="1" dirty="0"/>
              <a:t>Result:</a:t>
            </a:r>
          </a:p>
          <a:p>
            <a:pPr marL="0" indent="0">
              <a:buNone/>
            </a:pPr>
            <a:r>
              <a:rPr lang="en-US" sz="2000" dirty="0"/>
              <a:t>COUNT (*)</a:t>
            </a:r>
          </a:p>
          <a:p>
            <a:pPr marL="0" indent="0">
              <a:buNone/>
            </a:pPr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036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Alphabetically, what is the first product name in the Product table?</a:t>
            </a:r>
          </a:p>
          <a:p>
            <a:pPr marL="320040" lvl="1" indent="0">
              <a:buNone/>
            </a:pPr>
            <a:r>
              <a:rPr lang="en-US" dirty="0"/>
              <a:t>SELECT MIN (</a:t>
            </a:r>
            <a:r>
              <a:rPr lang="en-US" dirty="0" err="1"/>
              <a:t>ProductDescription</a:t>
            </a:r>
            <a:r>
              <a:rPr lang="en-US" dirty="0"/>
              <a:t>)</a:t>
            </a:r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Product_T</a:t>
            </a:r>
            <a:r>
              <a:rPr lang="en-US" dirty="0"/>
              <a:t>;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Operator 	        Meaning</a:t>
            </a:r>
          </a:p>
          <a:p>
            <a:r>
              <a:rPr lang="en-US" dirty="0"/>
              <a:t>= 		Equal to</a:t>
            </a:r>
          </a:p>
          <a:p>
            <a:r>
              <a:rPr lang="en-US" dirty="0"/>
              <a:t>&gt; 		Greater than</a:t>
            </a:r>
          </a:p>
          <a:p>
            <a:r>
              <a:rPr lang="en-US" dirty="0"/>
              <a:t>&gt;= 		Greater than or equal to</a:t>
            </a:r>
          </a:p>
          <a:p>
            <a:r>
              <a:rPr lang="en-US" dirty="0"/>
              <a:t>&lt; 		Less than</a:t>
            </a:r>
          </a:p>
          <a:p>
            <a:r>
              <a:rPr lang="en-US" dirty="0"/>
              <a:t>&lt;= 		Less than or equal to</a:t>
            </a:r>
          </a:p>
          <a:p>
            <a:r>
              <a:rPr lang="en-US" dirty="0"/>
              <a:t>&lt;&gt; 		Not equal to</a:t>
            </a:r>
          </a:p>
          <a:p>
            <a:r>
              <a:rPr lang="en-US" dirty="0"/>
              <a:t>!= 		Not equal to</a:t>
            </a:r>
          </a:p>
        </p:txBody>
      </p:sp>
    </p:spTree>
    <p:extLst>
      <p:ext uri="{BB962C8B-B14F-4D97-AF65-F5344CB8AC3E}">
        <p14:creationId xmlns:p14="http://schemas.microsoft.com/office/powerpoint/2010/main" val="21873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i="1" dirty="0"/>
              <a:t>Query: </a:t>
            </a:r>
            <a:r>
              <a:rPr lang="en-US" dirty="0"/>
              <a:t>Which orders have been placed since 10/24/2010?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Order_T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OrderDate</a:t>
            </a:r>
            <a:r>
              <a:rPr lang="en-US" dirty="0"/>
              <a:t> &gt; ‘24-OCT-2010’;</a:t>
            </a:r>
          </a:p>
          <a:p>
            <a:r>
              <a:rPr lang="en-US" b="1" i="1" dirty="0"/>
              <a:t>Query: </a:t>
            </a:r>
            <a:r>
              <a:rPr lang="en-US" dirty="0"/>
              <a:t>What furniture does Pine Valley carry that isn’t made of cherry?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ProductFinish</a:t>
            </a:r>
            <a:r>
              <a:rPr lang="en-US" dirty="0"/>
              <a:t> != ‘Cherry’;</a:t>
            </a:r>
          </a:p>
        </p:txBody>
      </p:sp>
    </p:spTree>
    <p:extLst>
      <p:ext uri="{BB962C8B-B14F-4D97-AF65-F5344CB8AC3E}">
        <p14:creationId xmlns:p14="http://schemas.microsoft.com/office/powerpoint/2010/main" val="114448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Operators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/>
              <a:t>AND: Joins two or more conditions and returns results only when all conditions are true.</a:t>
            </a:r>
          </a:p>
          <a:p>
            <a:r>
              <a:rPr lang="en-US" dirty="0"/>
              <a:t>OR: Joins two or more conditions and returns results when any conditions are true.</a:t>
            </a:r>
          </a:p>
          <a:p>
            <a:r>
              <a:rPr lang="en-US" dirty="0"/>
              <a:t>NOT: Negates an expression.</a:t>
            </a:r>
          </a:p>
          <a:p>
            <a:endParaRPr lang="en-US" dirty="0"/>
          </a:p>
          <a:p>
            <a:r>
              <a:rPr lang="en-US" dirty="0"/>
              <a:t>Priority order of Boolean operator is AND, OR and NOT</a:t>
            </a:r>
          </a:p>
        </p:txBody>
      </p:sp>
    </p:spTree>
    <p:extLst>
      <p:ext uri="{BB962C8B-B14F-4D97-AF65-F5344CB8AC3E}">
        <p14:creationId xmlns:p14="http://schemas.microsoft.com/office/powerpoint/2010/main" val="58369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sz="2000" b="1" i="1" dirty="0"/>
              <a:t>Query A: </a:t>
            </a:r>
            <a:r>
              <a:rPr lang="en-US" sz="2000" dirty="0"/>
              <a:t>List product description, finish, and standard price for all desks and all tables that cost more than $300 in the Product table.</a:t>
            </a:r>
          </a:p>
          <a:p>
            <a:pPr marL="320040" lvl="1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ProductDescription</a:t>
            </a:r>
            <a:r>
              <a:rPr lang="en-US" sz="1800" dirty="0"/>
              <a:t>, </a:t>
            </a:r>
            <a:r>
              <a:rPr lang="en-US" sz="1800" dirty="0" err="1"/>
              <a:t>ProductFinish</a:t>
            </a:r>
            <a:r>
              <a:rPr lang="en-US" sz="1800" dirty="0"/>
              <a:t>, </a:t>
            </a:r>
            <a:r>
              <a:rPr lang="en-US" sz="1800" dirty="0" err="1"/>
              <a:t>ProductStandardPrice</a:t>
            </a:r>
            <a:endParaRPr lang="en-US" sz="1800" dirty="0"/>
          </a:p>
          <a:p>
            <a:pPr marL="320040" lvl="1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Product_T</a:t>
            </a:r>
            <a:endParaRPr lang="en-US" sz="1800" dirty="0"/>
          </a:p>
          <a:p>
            <a:pPr marL="320040" lvl="1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ProductDescription</a:t>
            </a:r>
            <a:r>
              <a:rPr lang="en-US" sz="1800" dirty="0"/>
              <a:t> LIKE ‘%Desk’</a:t>
            </a:r>
          </a:p>
          <a:p>
            <a:pPr marL="320040" lvl="1" indent="0">
              <a:buNone/>
            </a:pPr>
            <a:r>
              <a:rPr lang="en-US" sz="1800" dirty="0"/>
              <a:t>OR </a:t>
            </a:r>
            <a:r>
              <a:rPr lang="en-US" sz="1800" dirty="0" err="1"/>
              <a:t>ProductDescription</a:t>
            </a:r>
            <a:r>
              <a:rPr lang="en-US" sz="1800" dirty="0"/>
              <a:t> LIKE ‘%Table’</a:t>
            </a:r>
          </a:p>
          <a:p>
            <a:pPr marL="320040" lvl="1" indent="0">
              <a:buNone/>
            </a:pPr>
            <a:r>
              <a:rPr lang="en-US" sz="1800" dirty="0"/>
              <a:t>AND </a:t>
            </a:r>
            <a:r>
              <a:rPr lang="en-US" sz="1800" dirty="0" err="1"/>
              <a:t>ProductStandardPrice</a:t>
            </a:r>
            <a:r>
              <a:rPr lang="en-US" sz="1800" dirty="0"/>
              <a:t> &gt; 300;</a:t>
            </a:r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0" y="3813080"/>
            <a:ext cx="4169465" cy="2489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43" y="3813080"/>
            <a:ext cx="4169465" cy="24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Ranges for Qualification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Which products in the Product table have a standard price between $200 and $300?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ProductStandardPrice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ProductStandardPrice</a:t>
            </a:r>
            <a:r>
              <a:rPr lang="en-US" dirty="0"/>
              <a:t> &gt; 199 AND </a:t>
            </a:r>
            <a:r>
              <a:rPr lang="en-US" dirty="0" err="1"/>
              <a:t>ProductStandardPrice</a:t>
            </a:r>
            <a:r>
              <a:rPr lang="en-US" dirty="0"/>
              <a:t> &lt; 301;</a:t>
            </a:r>
          </a:p>
          <a:p>
            <a:pPr marL="320040" lvl="1" indent="0">
              <a:buNone/>
            </a:pPr>
            <a:r>
              <a:rPr lang="en-US" dirty="0"/>
              <a:t>OR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ProductDescription</a:t>
            </a:r>
            <a:r>
              <a:rPr lang="en-US" dirty="0"/>
              <a:t>, </a:t>
            </a:r>
            <a:r>
              <a:rPr lang="en-US" dirty="0" err="1"/>
              <a:t>ProductStandardPrice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Product_T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ProductStandardPrice</a:t>
            </a:r>
            <a:r>
              <a:rPr lang="en-US" dirty="0"/>
              <a:t> BETWEEN 200 AND 300;</a:t>
            </a:r>
          </a:p>
        </p:txBody>
      </p:sp>
    </p:spTree>
    <p:extLst>
      <p:ext uri="{BB962C8B-B14F-4D97-AF65-F5344CB8AC3E}">
        <p14:creationId xmlns:p14="http://schemas.microsoft.com/office/powerpoint/2010/main" val="351306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and NOT IN with Lists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Query: </a:t>
            </a:r>
            <a:r>
              <a:rPr lang="en-US" dirty="0"/>
              <a:t>List all customers who live in warmer states.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, </a:t>
            </a:r>
            <a:r>
              <a:rPr lang="en-US" dirty="0" err="1"/>
              <a:t>CustomerState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CustomerState</a:t>
            </a:r>
            <a:r>
              <a:rPr lang="en-US" dirty="0"/>
              <a:t> IN (‘FL’, ‘TX’, ‘CA’, ‘HI’);</a:t>
            </a:r>
          </a:p>
          <a:p>
            <a:endParaRPr lang="en-US" sz="1050" b="1" i="1" dirty="0"/>
          </a:p>
          <a:p>
            <a:r>
              <a:rPr lang="en-US" b="1" i="1" dirty="0"/>
              <a:t>Query: </a:t>
            </a:r>
            <a:r>
              <a:rPr lang="en-US" dirty="0"/>
              <a:t>List all customers who do not live in warmer states.</a:t>
            </a:r>
          </a:p>
          <a:p>
            <a:pPr marL="320040" lvl="1" indent="0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CustomerCity</a:t>
            </a:r>
            <a:r>
              <a:rPr lang="en-US" dirty="0"/>
              <a:t>, </a:t>
            </a:r>
            <a:r>
              <a:rPr lang="en-US" dirty="0" err="1"/>
              <a:t>CustomerState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FROM </a:t>
            </a:r>
            <a:r>
              <a:rPr lang="en-US" dirty="0" err="1"/>
              <a:t>Customer_T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WHERE </a:t>
            </a:r>
            <a:r>
              <a:rPr lang="en-US" dirty="0" err="1"/>
              <a:t>CustomerState</a:t>
            </a:r>
            <a:r>
              <a:rPr lang="en-US" dirty="0"/>
              <a:t> NOT IN (‘FL’, ‘TX’, ‘CA’, ‘HI’);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54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24991</TotalTime>
  <Words>830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Introduction to SQL - Retrieval</vt:lpstr>
      <vt:lpstr>Example</vt:lpstr>
      <vt:lpstr>Examples</vt:lpstr>
      <vt:lpstr>Comparison Operators</vt:lpstr>
      <vt:lpstr>Example</vt:lpstr>
      <vt:lpstr>Boolean Operators</vt:lpstr>
      <vt:lpstr>Example</vt:lpstr>
      <vt:lpstr>Ranges for Qualification</vt:lpstr>
      <vt:lpstr>IN and NOT IN with Lists</vt:lpstr>
      <vt:lpstr>Sorting Results: The ORDER BY Clause</vt:lpstr>
      <vt:lpstr>Categorizing Results: The GROUP BY Clause</vt:lpstr>
      <vt:lpstr>Example</vt:lpstr>
      <vt:lpstr>GROUP BY</vt:lpstr>
      <vt:lpstr>PowerPoint Presentation</vt:lpstr>
      <vt:lpstr>The HAVING Clause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Radiah Al-Haque</cp:lastModifiedBy>
  <cp:revision>152</cp:revision>
  <dcterms:created xsi:type="dcterms:W3CDTF">2006-08-16T00:00:00Z</dcterms:created>
  <dcterms:modified xsi:type="dcterms:W3CDTF">2018-07-18T23:57:01Z</dcterms:modified>
</cp:coreProperties>
</file>