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2"/>
  </p:notesMasterIdLst>
  <p:handoutMasterIdLst>
    <p:handoutMasterId r:id="rId13"/>
  </p:handoutMasterIdLst>
  <p:sldIdLst>
    <p:sldId id="313" r:id="rId2"/>
    <p:sldId id="311" r:id="rId3"/>
    <p:sldId id="312" r:id="rId4"/>
    <p:sldId id="314" r:id="rId5"/>
    <p:sldId id="315" r:id="rId6"/>
    <p:sldId id="317" r:id="rId7"/>
    <p:sldId id="319" r:id="rId8"/>
    <p:sldId id="320" r:id="rId9"/>
    <p:sldId id="321" r:id="rId10"/>
    <p:sldId id="34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F7FC"/>
    <a:srgbClr val="B4E9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p:cViewPr varScale="1">
        <p:scale>
          <a:sx n="72" d="100"/>
          <a:sy n="72" d="100"/>
        </p:scale>
        <p:origin x="1224" y="5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8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E280702-C09F-445D-BA53-23D07B3C177F}" type="datetimeFigureOut">
              <a:rPr lang="en-US" smtClean="0"/>
              <a:pPr/>
              <a:t>7/19/2018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634AFE9-4143-4FDD-9C7E-A607021D0450}" type="slidenum">
              <a:rPr lang="en-US" smtClean="0"/>
              <a:pPr/>
              <a:t>‹#›</a:t>
            </a:fld>
            <a:endParaRPr lang="en-US"/>
          </a:p>
        </p:txBody>
      </p:sp>
    </p:spTree>
    <p:extLst>
      <p:ext uri="{BB962C8B-B14F-4D97-AF65-F5344CB8AC3E}">
        <p14:creationId xmlns:p14="http://schemas.microsoft.com/office/powerpoint/2010/main" val="1589882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DFFE411-9AE1-418A-BA91-16AE000A0824}" type="datetimeFigureOut">
              <a:rPr lang="en-US" smtClean="0"/>
              <a:pPr/>
              <a:t>7/19/2018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7EFC71-F654-483A-A235-1624CDB565A5}" type="slidenum">
              <a:rPr lang="en-US" smtClean="0"/>
              <a:pPr/>
              <a:t>‹#›</a:t>
            </a:fld>
            <a:endParaRPr lang="en-US"/>
          </a:p>
        </p:txBody>
      </p:sp>
    </p:spTree>
    <p:extLst>
      <p:ext uri="{BB962C8B-B14F-4D97-AF65-F5344CB8AC3E}">
        <p14:creationId xmlns:p14="http://schemas.microsoft.com/office/powerpoint/2010/main" val="2964686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172200" y="6191250"/>
            <a:ext cx="2476500" cy="476250"/>
          </a:xfrm>
          <a:prstGeom prst="rect">
            <a:avLst/>
          </a:prstGeom>
        </p:spPr>
        <p:txBody>
          <a:bodyPr/>
          <a:lstStyle/>
          <a:p>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dirty="0"/>
              <a:t>Click to edit Master title style</a:t>
            </a:r>
          </a:p>
        </p:txBody>
      </p:sp>
      <p:sp>
        <p:nvSpPr>
          <p:cNvPr id="13" name="Rectangle 12"/>
          <p:cNvSpPr/>
          <p:nvPr userDrawn="1"/>
        </p:nvSpPr>
        <p:spPr>
          <a:xfrm>
            <a:off x="0" y="0"/>
            <a:ext cx="9144000" cy="914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lvl1pPr>
              <a:defRPr>
                <a:solidFill>
                  <a:schemeClr val="tx1"/>
                </a:solidFill>
              </a:defRPr>
            </a:lvl1pPr>
          </a:lstStyle>
          <a:p>
            <a:r>
              <a:rPr kumimoji="0" lang="en-US" dirty="0"/>
              <a:t>Click to edit Master title style</a:t>
            </a:r>
          </a:p>
        </p:txBody>
      </p:sp>
      <p:sp>
        <p:nvSpPr>
          <p:cNvPr id="5" name="Footer Placeholder 4"/>
          <p:cNvSpPr>
            <a:spLocks noGrp="1"/>
          </p:cNvSpPr>
          <p:nvPr>
            <p:ph type="ftr" sz="quarter" idx="11"/>
          </p:nvPr>
        </p:nvSpPr>
        <p:spPr>
          <a:xfrm>
            <a:off x="2971800" y="6488805"/>
            <a:ext cx="3200400" cy="304800"/>
          </a:xfrm>
          <a:prstGeom prst="rect">
            <a:avLst/>
          </a:prstGeom>
        </p:spPr>
        <p:txBody>
          <a:bodyPr/>
          <a:lstStyle>
            <a:lvl1pPr algn="ctr">
              <a:defRPr sz="1200" b="0"/>
            </a:lvl1pPr>
          </a:lstStyle>
          <a:p>
            <a:r>
              <a:rPr lang="en-US" dirty="0"/>
              <a:t>CSC 401: database Management System</a:t>
            </a:r>
          </a:p>
        </p:txBody>
      </p:sp>
      <p:sp>
        <p:nvSpPr>
          <p:cNvPr id="8" name="Content Placeholder 7"/>
          <p:cNvSpPr>
            <a:spLocks noGrp="1"/>
          </p:cNvSpPr>
          <p:nvPr>
            <p:ph sz="quarter" idx="1"/>
          </p:nvPr>
        </p:nvSpPr>
        <p:spPr>
          <a:xfrm>
            <a:off x="0" y="1219200"/>
            <a:ext cx="9144000" cy="5105400"/>
          </a:xfrm>
        </p:spPr>
        <p:txBody>
          <a:bodyPr vert="horz"/>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172200" y="6191250"/>
            <a:ext cx="2476500" cy="476250"/>
          </a:xfrm>
          <a:prstGeom prst="rect">
            <a:avLst/>
          </a:prstGeom>
        </p:spPr>
        <p:txBody>
          <a:bodyPr/>
          <a:lstStyle/>
          <a:p>
            <a:endParaRPr lang="en-US"/>
          </a:p>
        </p:txBody>
      </p:sp>
      <p:sp>
        <p:nvSpPr>
          <p:cNvPr id="5" name="Footer Placeholder 4"/>
          <p:cNvSpPr>
            <a:spLocks noGrp="1"/>
          </p:cNvSpPr>
          <p:nvPr>
            <p:ph type="ftr" sz="quarter" idx="11"/>
          </p:nvPr>
        </p:nvSpPr>
        <p:spPr>
          <a:xfrm>
            <a:off x="800100" y="6172200"/>
            <a:ext cx="4000500" cy="457200"/>
          </a:xfrm>
          <a:prstGeom prst="rect">
            <a:avLst/>
          </a:prstGeom>
        </p:spPr>
        <p:txBody>
          <a:bodyPr/>
          <a:lstStyle/>
          <a:p>
            <a:r>
              <a:rPr lang="en-US" dirty="0"/>
              <a:t>CSC 401: database Management System</a:t>
            </a:r>
          </a:p>
        </p:txBody>
      </p:sp>
      <p:sp>
        <p:nvSpPr>
          <p:cNvPr id="6" name="Slide Number Placeholder 5"/>
          <p:cNvSpPr>
            <a:spLocks noGrp="1"/>
          </p:cNvSpPr>
          <p:nvPr>
            <p:ph type="sldNum" sz="quarter" idx="12"/>
          </p:nvPr>
        </p:nvSpPr>
        <p:spPr>
          <a:xfrm>
            <a:off x="146304" y="6208776"/>
            <a:ext cx="457200" cy="457200"/>
          </a:xfrm>
          <a:prstGeom prst="ellipse">
            <a:avLst/>
          </a:prstGeom>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Footer Placeholder 5"/>
          <p:cNvSpPr>
            <a:spLocks noGrp="1"/>
          </p:cNvSpPr>
          <p:nvPr>
            <p:ph type="ftr" sz="quarter" idx="11"/>
          </p:nvPr>
        </p:nvSpPr>
        <p:spPr>
          <a:xfrm>
            <a:off x="2514600" y="6477000"/>
            <a:ext cx="3962400" cy="381000"/>
          </a:xfrm>
          <a:prstGeom prst="rect">
            <a:avLst/>
          </a:prstGeom>
        </p:spPr>
        <p:txBody>
          <a:bodyPr/>
          <a:lstStyle/>
          <a:p>
            <a:r>
              <a:rPr lang="en-US" dirty="0"/>
              <a:t>CSC 401: database Management System</a:t>
            </a:r>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chor="b" anchorCtr="0"/>
          <a:lstStyle>
            <a:lvl1pPr>
              <a:defRPr/>
            </a:lvl1pPr>
          </a:lstStyle>
          <a:p>
            <a:r>
              <a:rPr kumimoji="0" lang="en-US" dirty="0"/>
              <a:t>Click to edit Master title style</a:t>
            </a:r>
          </a:p>
        </p:txBody>
      </p:sp>
      <p:sp>
        <p:nvSpPr>
          <p:cNvPr id="3" name="Text Placeholder 2"/>
          <p:cNvSpPr>
            <a:spLocks noGrp="1"/>
          </p:cNvSpPr>
          <p:nvPr>
            <p:ph type="body" idx="1"/>
          </p:nvPr>
        </p:nvSpPr>
        <p:spPr>
          <a:xfrm>
            <a:off x="914400" y="1143000"/>
            <a:ext cx="38862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a:t>Click to edit Master text styles</a:t>
            </a:r>
          </a:p>
        </p:txBody>
      </p:sp>
      <p:sp>
        <p:nvSpPr>
          <p:cNvPr id="4" name="Text Placeholder 3"/>
          <p:cNvSpPr>
            <a:spLocks noGrp="1"/>
          </p:cNvSpPr>
          <p:nvPr>
            <p:ph type="body" sz="half" idx="3"/>
          </p:nvPr>
        </p:nvSpPr>
        <p:spPr>
          <a:xfrm>
            <a:off x="5257800" y="1143000"/>
            <a:ext cx="38862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dirty="0"/>
              <a:t>Click to edit Master text styles</a:t>
            </a:r>
          </a:p>
        </p:txBody>
      </p:sp>
      <p:sp>
        <p:nvSpPr>
          <p:cNvPr id="8" name="Footer Placeholder 7"/>
          <p:cNvSpPr>
            <a:spLocks noGrp="1"/>
          </p:cNvSpPr>
          <p:nvPr>
            <p:ph type="ftr" sz="quarter" idx="11"/>
          </p:nvPr>
        </p:nvSpPr>
        <p:spPr>
          <a:xfrm>
            <a:off x="2514600" y="6400800"/>
            <a:ext cx="3962400" cy="457200"/>
          </a:xfrm>
          <a:prstGeom prst="rect">
            <a:avLst/>
          </a:prstGeom>
        </p:spPr>
        <p:txBody>
          <a:bodyPr/>
          <a:lstStyle/>
          <a:p>
            <a:r>
              <a:rPr lang="en-US" dirty="0"/>
              <a:t>CSC 401: database Management System</a:t>
            </a:r>
          </a:p>
        </p:txBody>
      </p:sp>
      <p:sp>
        <p:nvSpPr>
          <p:cNvPr id="11" name="Content Placeholder 10"/>
          <p:cNvSpPr>
            <a:spLocks noGrp="1"/>
          </p:cNvSpPr>
          <p:nvPr>
            <p:ph sz="half" idx="2"/>
          </p:nvPr>
        </p:nvSpPr>
        <p:spPr>
          <a:xfrm>
            <a:off x="914400" y="1905000"/>
            <a:ext cx="3886200" cy="3886200"/>
          </a:xfrm>
        </p:spPr>
        <p:txBody>
          <a:bodyPr vert="horz"/>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3" name="Content Placeholder 12"/>
          <p:cNvSpPr>
            <a:spLocks noGrp="1"/>
          </p:cNvSpPr>
          <p:nvPr>
            <p:ph sz="half" idx="4"/>
          </p:nvPr>
        </p:nvSpPr>
        <p:spPr>
          <a:xfrm>
            <a:off x="5257800" y="1905000"/>
            <a:ext cx="38862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Footer Placeholder 3"/>
          <p:cNvSpPr>
            <a:spLocks noGrp="1"/>
          </p:cNvSpPr>
          <p:nvPr>
            <p:ph type="ftr" sz="quarter" idx="11"/>
          </p:nvPr>
        </p:nvSpPr>
        <p:spPr>
          <a:xfrm>
            <a:off x="2667000" y="6400800"/>
            <a:ext cx="3962400" cy="457200"/>
          </a:xfrm>
          <a:prstGeom prst="rect">
            <a:avLst/>
          </a:prstGeom>
        </p:spPr>
        <p:txBody>
          <a:bodyPr/>
          <a:lstStyle/>
          <a:p>
            <a:r>
              <a:rPr lang="en-US" dirty="0"/>
              <a:t>CSC 401: database Management System</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2819400" y="6400800"/>
            <a:ext cx="3048000" cy="457200"/>
          </a:xfrm>
          <a:prstGeom prst="rect">
            <a:avLst/>
          </a:prstGeom>
        </p:spPr>
        <p:txBody>
          <a:bodyPr/>
          <a:lstStyle/>
          <a:p>
            <a:r>
              <a:rPr lang="en-US" dirty="0"/>
              <a:t>CSC 401: database Management System</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0" y="0"/>
            <a:ext cx="91440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143000"/>
            <a:ext cx="1905000" cy="4876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dirty="0"/>
              <a:t>Click to edit Master text styles</a:t>
            </a:r>
          </a:p>
        </p:txBody>
      </p:sp>
      <p:sp>
        <p:nvSpPr>
          <p:cNvPr id="6" name="Footer Placeholder 5"/>
          <p:cNvSpPr>
            <a:spLocks noGrp="1"/>
          </p:cNvSpPr>
          <p:nvPr>
            <p:ph type="ftr" sz="quarter" idx="11"/>
          </p:nvPr>
        </p:nvSpPr>
        <p:spPr>
          <a:xfrm>
            <a:off x="914400" y="6172200"/>
            <a:ext cx="3962400" cy="457200"/>
          </a:xfrm>
          <a:prstGeom prst="rect">
            <a:avLst/>
          </a:prstGeom>
        </p:spPr>
        <p:txBody>
          <a:bodyPr/>
          <a:lstStyle/>
          <a:p>
            <a:r>
              <a:rPr lang="en-US" dirty="0"/>
              <a:t>CSC 401: database Management System</a:t>
            </a:r>
          </a:p>
        </p:txBody>
      </p:sp>
      <p:sp>
        <p:nvSpPr>
          <p:cNvPr id="11" name="Content Placeholder 10"/>
          <p:cNvSpPr>
            <a:spLocks noGrp="1"/>
          </p:cNvSpPr>
          <p:nvPr>
            <p:ph sz="quarter" idx="1"/>
          </p:nvPr>
        </p:nvSpPr>
        <p:spPr>
          <a:xfrm>
            <a:off x="2895600" y="1143000"/>
            <a:ext cx="6248400" cy="4876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9144000" cy="914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3" name="Text Placeholder 12"/>
          <p:cNvSpPr>
            <a:spLocks noGrp="1"/>
          </p:cNvSpPr>
          <p:nvPr>
            <p:ph type="body" idx="1"/>
          </p:nvPr>
        </p:nvSpPr>
        <p:spPr>
          <a:xfrm>
            <a:off x="0" y="1143000"/>
            <a:ext cx="9144000" cy="5181600"/>
          </a:xfrm>
          <a:prstGeom prst="rect">
            <a:avLst/>
          </a:prstGeom>
        </p:spPr>
        <p:txBody>
          <a:bodyPr>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0" name="Rectangle 9"/>
          <p:cNvSpPr/>
          <p:nvPr userDrawn="1"/>
        </p:nvSpPr>
        <p:spPr>
          <a:xfrm>
            <a:off x="0" y="0"/>
            <a:ext cx="9144000" cy="914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itle Placeholder 21"/>
          <p:cNvSpPr>
            <a:spLocks noGrp="1"/>
          </p:cNvSpPr>
          <p:nvPr>
            <p:ph type="title"/>
          </p:nvPr>
        </p:nvSpPr>
        <p:spPr>
          <a:xfrm>
            <a:off x="0" y="0"/>
            <a:ext cx="9144000" cy="914400"/>
          </a:xfrm>
          <a:prstGeom prst="rect">
            <a:avLst/>
          </a:prstGeom>
          <a:noFill/>
        </p:spPr>
        <p:txBody>
          <a:bodyPr bIns="91440" anchor="b" anchorCtr="0">
            <a:normAutofit/>
          </a:bodyPr>
          <a:lstStyle/>
          <a:p>
            <a:r>
              <a:rPr kumimoji="0" lang="en-US" dirty="0"/>
              <a:t>Click to edit Master title style</a:t>
            </a:r>
          </a:p>
        </p:txBody>
      </p:sp>
      <p:pic>
        <p:nvPicPr>
          <p:cNvPr id="11" name="Picture 2" descr="C:\Users\Mahady\Desktop\download (1).jpg"/>
          <p:cNvPicPr>
            <a:picLocks noChangeAspect="1" noChangeArrowheads="1"/>
          </p:cNvPicPr>
          <p:nvPr userDrawn="1"/>
        </p:nvPicPr>
        <p:blipFill>
          <a:blip r:embed="rId10"/>
          <a:srcRect l="38000" t="12217" r="38000" b="31586"/>
          <a:stretch>
            <a:fillRect/>
          </a:stretch>
        </p:blipFill>
        <p:spPr bwMode="auto">
          <a:xfrm>
            <a:off x="8666922" y="0"/>
            <a:ext cx="477078" cy="914400"/>
          </a:xfrm>
          <a:prstGeom prst="rect">
            <a:avLst/>
          </a:prstGeom>
          <a:noFill/>
        </p:spPr>
      </p:pic>
      <p:sp>
        <p:nvSpPr>
          <p:cNvPr id="12" name="Rectangle 11"/>
          <p:cNvSpPr/>
          <p:nvPr userDrawn="1"/>
        </p:nvSpPr>
        <p:spPr>
          <a:xfrm>
            <a:off x="0" y="6324600"/>
            <a:ext cx="9144000" cy="5334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a:grpSpLocks/>
          </p:cNvGrpSpPr>
          <p:nvPr userDrawn="1"/>
        </p:nvGrpSpPr>
        <p:grpSpPr bwMode="auto">
          <a:xfrm>
            <a:off x="0" y="6324600"/>
            <a:ext cx="2584450" cy="495300"/>
            <a:chOff x="4030" y="1710"/>
            <a:chExt cx="4070" cy="780"/>
          </a:xfrm>
        </p:grpSpPr>
        <p:sp>
          <p:nvSpPr>
            <p:cNvPr id="16" name="Text Box 10"/>
            <p:cNvSpPr txBox="1">
              <a:spLocks noChangeArrowheads="1"/>
            </p:cNvSpPr>
            <p:nvPr/>
          </p:nvSpPr>
          <p:spPr bwMode="auto">
            <a:xfrm>
              <a:off x="5524" y="1800"/>
              <a:ext cx="1251" cy="2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dirty="0">
                  <a:ln>
                    <a:noFill/>
                  </a:ln>
                  <a:solidFill>
                    <a:schemeClr val="tx1"/>
                  </a:solidFill>
                  <a:effectLst/>
                  <a:latin typeface="Brush Script MT" pitchFamily="66" charset="0"/>
                  <a:cs typeface="Arial" pitchFamily="34" charset="0"/>
                </a:rPr>
                <a:t>Department of</a:t>
              </a:r>
              <a:r>
                <a:rPr kumimoji="0" lang="en-US" sz="1300" b="0" i="0" u="none" strike="noStrike" cap="none" normalizeH="0" baseline="0" dirty="0">
                  <a:ln>
                    <a:noFill/>
                  </a:ln>
                  <a:solidFill>
                    <a:schemeClr val="tx1"/>
                  </a:solidFill>
                  <a:effectLst/>
                  <a:latin typeface="Calibri" pitchFamily="34" charset="0"/>
                  <a:cs typeface="Arial" pitchFamily="34" charset="0"/>
                </a:rPr>
                <a:t> </a:t>
              </a:r>
              <a:r>
                <a:rPr kumimoji="0" lang="en-US" sz="1100" b="0" i="0" u="none" strike="noStrike" cap="none" normalizeH="0" baseline="0" dirty="0">
                  <a:ln>
                    <a:noFill/>
                  </a:ln>
                  <a:solidFill>
                    <a:schemeClr val="tx1"/>
                  </a:solidFill>
                  <a:effectLst/>
                  <a:latin typeface="Calibri"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7" name="Text Box 11"/>
            <p:cNvSpPr txBox="1">
              <a:spLocks noChangeArrowheads="1"/>
            </p:cNvSpPr>
            <p:nvPr/>
          </p:nvSpPr>
          <p:spPr bwMode="auto">
            <a:xfrm>
              <a:off x="6835" y="1725"/>
              <a:ext cx="125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a:ln>
                    <a:noFill/>
                  </a:ln>
                  <a:solidFill>
                    <a:schemeClr val="tx1"/>
                  </a:solidFill>
                  <a:effectLst/>
                  <a:latin typeface="Calibri" pitchFamily="34" charset="0"/>
                  <a:cs typeface="Arial" pitchFamily="34" charset="0"/>
                </a:rPr>
                <a:t>Computer</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8" name="Text Box 12"/>
            <p:cNvSpPr txBox="1">
              <a:spLocks noChangeArrowheads="1"/>
            </p:cNvSpPr>
            <p:nvPr/>
          </p:nvSpPr>
          <p:spPr bwMode="auto">
            <a:xfrm>
              <a:off x="5509" y="1995"/>
              <a:ext cx="9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a:ln>
                    <a:noFill/>
                  </a:ln>
                  <a:solidFill>
                    <a:schemeClr val="tx1"/>
                  </a:solidFill>
                  <a:effectLst/>
                  <a:latin typeface="Calibri" pitchFamily="34" charset="0"/>
                  <a:cs typeface="Arial" pitchFamily="34" charset="0"/>
                </a:rPr>
                <a:t>Science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9" name="Text Box 13"/>
            <p:cNvSpPr txBox="1">
              <a:spLocks noChangeArrowheads="1"/>
            </p:cNvSpPr>
            <p:nvPr/>
          </p:nvSpPr>
          <p:spPr bwMode="auto">
            <a:xfrm>
              <a:off x="6414" y="2010"/>
              <a:ext cx="2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a:ln>
                    <a:noFill/>
                  </a:ln>
                  <a:solidFill>
                    <a:schemeClr val="tx1"/>
                  </a:solidFill>
                  <a:effectLst/>
                  <a:latin typeface="Calibri" pitchFamily="34" charset="0"/>
                  <a:cs typeface="Arial" pitchFamily="34" charset="0"/>
                </a:rPr>
                <a:t>&amp;</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 name="Text Box 14"/>
            <p:cNvSpPr txBox="1">
              <a:spLocks noChangeArrowheads="1"/>
            </p:cNvSpPr>
            <p:nvPr/>
          </p:nvSpPr>
          <p:spPr bwMode="auto">
            <a:xfrm>
              <a:off x="6625" y="2085"/>
              <a:ext cx="1475"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a:ln>
                    <a:noFill/>
                  </a:ln>
                  <a:solidFill>
                    <a:schemeClr val="tx1"/>
                  </a:solidFill>
                  <a:effectLst/>
                  <a:latin typeface="Calibri" pitchFamily="34" charset="0"/>
                  <a:cs typeface="Arial" pitchFamily="34" charset="0"/>
                </a:rPr>
                <a:t>Engineering</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1" name="Text Box 15"/>
            <p:cNvSpPr txBox="1">
              <a:spLocks noChangeArrowheads="1"/>
            </p:cNvSpPr>
            <p:nvPr/>
          </p:nvSpPr>
          <p:spPr bwMode="auto">
            <a:xfrm>
              <a:off x="4030" y="1710"/>
              <a:ext cx="1475" cy="69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4000" b="0" i="0" u="none" strike="noStrike" cap="none" normalizeH="0" baseline="0" dirty="0">
                  <a:ln>
                    <a:noFill/>
                  </a:ln>
                  <a:solidFill>
                    <a:schemeClr val="tx1"/>
                  </a:solidFill>
                  <a:effectLst/>
                  <a:latin typeface="Bell MT" pitchFamily="18" charset="0"/>
                  <a:cs typeface="Arial" pitchFamily="34" charset="0"/>
                </a:rPr>
                <a:t>CSE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sp>
        <p:nvSpPr>
          <p:cNvPr id="24" name="TextBox 23"/>
          <p:cNvSpPr txBox="1"/>
          <p:nvPr userDrawn="1"/>
        </p:nvSpPr>
        <p:spPr>
          <a:xfrm>
            <a:off x="7315200" y="6488668"/>
            <a:ext cx="1768433" cy="338554"/>
          </a:xfrm>
          <a:prstGeom prst="rect">
            <a:avLst/>
          </a:prstGeom>
          <a:noFill/>
        </p:spPr>
        <p:txBody>
          <a:bodyPr wrap="none" rtlCol="0">
            <a:spAutoFit/>
          </a:bodyPr>
          <a:lstStyle/>
          <a:p>
            <a:r>
              <a:rPr lang="en-US" sz="1600" b="1" dirty="0"/>
              <a:t>Database</a:t>
            </a:r>
            <a:r>
              <a:rPr lang="en-US" sz="1600" b="1" baseline="0" dirty="0"/>
              <a:t> Group</a:t>
            </a:r>
            <a:endParaRPr lang="en-US" sz="1600" b="1" dirty="0"/>
          </a:p>
        </p:txBody>
      </p:sp>
      <p:sp>
        <p:nvSpPr>
          <p:cNvPr id="25" name="Footer Placeholder 4"/>
          <p:cNvSpPr>
            <a:spLocks noGrp="1"/>
          </p:cNvSpPr>
          <p:nvPr>
            <p:ph type="ftr" sz="quarter" idx="3"/>
          </p:nvPr>
        </p:nvSpPr>
        <p:spPr>
          <a:xfrm>
            <a:off x="2971800" y="6553200"/>
            <a:ext cx="3200400" cy="304800"/>
          </a:xfrm>
          <a:prstGeom prst="rect">
            <a:avLst/>
          </a:prstGeom>
        </p:spPr>
        <p:txBody>
          <a:bodyPr/>
          <a:lstStyle>
            <a:lvl1pPr algn="ctr">
              <a:defRPr sz="1100" b="0"/>
            </a:lvl1pPr>
          </a:lstStyle>
          <a:p>
            <a:r>
              <a:rPr lang="en-US" dirty="0"/>
              <a:t>CSC 401: database Management System</a:t>
            </a: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Lst>
  <p:hf sldNum="0" hdr="0" dt="0"/>
  <p:txStyles>
    <p:titleStyle>
      <a:lvl1pPr algn="l" rtl="0" eaLnBrk="1" latinLnBrk="0" hangingPunct="1">
        <a:spcBef>
          <a:spcPct val="0"/>
        </a:spcBef>
        <a:buNone/>
        <a:defRPr kumimoji="0" sz="4000" kern="1200">
          <a:solidFill>
            <a:schemeClr val="tx1"/>
          </a:solidFill>
          <a:latin typeface="+mj-lt"/>
          <a:ea typeface="+mj-ea"/>
          <a:cs typeface="+mj-cs"/>
        </a:defRPr>
      </a:lvl1pPr>
    </p:titleStyle>
    <p:bodyStyle>
      <a:lvl1pPr marL="274320" indent="-274320" algn="l" rtl="0" eaLnBrk="1" latinLnBrk="0" hangingPunct="1">
        <a:lnSpc>
          <a:spcPct val="150000"/>
        </a:lnSpc>
        <a:spcBef>
          <a:spcPts val="30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lnSpc>
          <a:spcPct val="120000"/>
        </a:lnSpc>
        <a:spcBef>
          <a:spcPts val="30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lnSpc>
          <a:spcPct val="120000"/>
        </a:lnSpc>
        <a:spcBef>
          <a:spcPts val="30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lnSpc>
          <a:spcPct val="120000"/>
        </a:lnSpc>
        <a:spcBef>
          <a:spcPts val="30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lnSpc>
          <a:spcPct val="120000"/>
        </a:lnSpc>
        <a:spcBef>
          <a:spcPts val="30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352800"/>
            <a:ext cx="8610600" cy="1981200"/>
          </a:xfrm>
        </p:spPr>
        <p:txBody>
          <a:bodyPr>
            <a:noAutofit/>
          </a:bodyPr>
          <a:lstStyle/>
          <a:p>
            <a:r>
              <a:rPr lang="en-US" sz="2400" b="1" dirty="0"/>
              <a:t>Database Management System</a:t>
            </a:r>
          </a:p>
        </p:txBody>
      </p:sp>
      <p:sp>
        <p:nvSpPr>
          <p:cNvPr id="2" name="Title 1"/>
          <p:cNvSpPr>
            <a:spLocks noGrp="1"/>
          </p:cNvSpPr>
          <p:nvPr>
            <p:ph type="ctrTitle"/>
          </p:nvPr>
        </p:nvSpPr>
        <p:spPr>
          <a:xfrm>
            <a:off x="0" y="1447800"/>
            <a:ext cx="9144000" cy="1679575"/>
          </a:xfrm>
          <a:solidFill>
            <a:srgbClr val="C00000"/>
          </a:solidFill>
        </p:spPr>
        <p:txBody>
          <a:bodyPr/>
          <a:lstStyle/>
          <a:p>
            <a:r>
              <a:rPr dirty="0">
                <a:solidFill>
                  <a:schemeClr val="tx1"/>
                </a:solidFill>
              </a:rPr>
              <a:t>Introduction to Advance SQL</a:t>
            </a:r>
          </a:p>
        </p:txBody>
      </p:sp>
      <p:grpSp>
        <p:nvGrpSpPr>
          <p:cNvPr id="4" name="Group 3"/>
          <p:cNvGrpSpPr>
            <a:grpSpLocks/>
          </p:cNvGrpSpPr>
          <p:nvPr/>
        </p:nvGrpSpPr>
        <p:grpSpPr bwMode="auto">
          <a:xfrm>
            <a:off x="6483350" y="76200"/>
            <a:ext cx="2584450" cy="495300"/>
            <a:chOff x="4030" y="1710"/>
            <a:chExt cx="4070" cy="780"/>
          </a:xfrm>
        </p:grpSpPr>
        <p:sp>
          <p:nvSpPr>
            <p:cNvPr id="5" name="Text Box 10"/>
            <p:cNvSpPr txBox="1">
              <a:spLocks noChangeArrowheads="1"/>
            </p:cNvSpPr>
            <p:nvPr/>
          </p:nvSpPr>
          <p:spPr bwMode="auto">
            <a:xfrm>
              <a:off x="5524" y="1800"/>
              <a:ext cx="1251" cy="2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300" b="0" i="0" u="none" strike="noStrike" cap="none" normalizeH="0" baseline="0" dirty="0">
                  <a:ln>
                    <a:noFill/>
                  </a:ln>
                  <a:solidFill>
                    <a:schemeClr val="tx1"/>
                  </a:solidFill>
                  <a:effectLst/>
                  <a:latin typeface="Brush Script MT" pitchFamily="66" charset="0"/>
                  <a:cs typeface="Arial" pitchFamily="34" charset="0"/>
                </a:rPr>
                <a:t>Department of</a:t>
              </a:r>
              <a:r>
                <a:rPr kumimoji="0" lang="en-US" sz="1300" b="0" i="0" u="none" strike="noStrike" cap="none" normalizeH="0" baseline="0" dirty="0">
                  <a:ln>
                    <a:noFill/>
                  </a:ln>
                  <a:solidFill>
                    <a:schemeClr val="tx1"/>
                  </a:solidFill>
                  <a:effectLst/>
                  <a:latin typeface="Calibri" pitchFamily="34" charset="0"/>
                  <a:cs typeface="Arial" pitchFamily="34" charset="0"/>
                </a:rPr>
                <a:t> </a:t>
              </a:r>
              <a:r>
                <a:rPr kumimoji="0" lang="en-US" sz="1100" b="0" i="0" u="none" strike="noStrike" cap="none" normalizeH="0" baseline="0" dirty="0">
                  <a:ln>
                    <a:noFill/>
                  </a:ln>
                  <a:solidFill>
                    <a:schemeClr val="tx1"/>
                  </a:solidFill>
                  <a:effectLst/>
                  <a:latin typeface="Calibri"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 name="Text Box 11"/>
            <p:cNvSpPr txBox="1">
              <a:spLocks noChangeArrowheads="1"/>
            </p:cNvSpPr>
            <p:nvPr/>
          </p:nvSpPr>
          <p:spPr bwMode="auto">
            <a:xfrm>
              <a:off x="6835" y="1725"/>
              <a:ext cx="125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a:ln>
                    <a:noFill/>
                  </a:ln>
                  <a:solidFill>
                    <a:schemeClr val="tx1"/>
                  </a:solidFill>
                  <a:effectLst/>
                  <a:latin typeface="Calibri" pitchFamily="34" charset="0"/>
                  <a:cs typeface="Arial" pitchFamily="34" charset="0"/>
                </a:rPr>
                <a:t>Computer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7" name="Text Box 12"/>
            <p:cNvSpPr txBox="1">
              <a:spLocks noChangeArrowheads="1"/>
            </p:cNvSpPr>
            <p:nvPr/>
          </p:nvSpPr>
          <p:spPr bwMode="auto">
            <a:xfrm>
              <a:off x="5509" y="1995"/>
              <a:ext cx="9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a:ln>
                    <a:noFill/>
                  </a:ln>
                  <a:solidFill>
                    <a:schemeClr val="tx1"/>
                  </a:solidFill>
                  <a:effectLst/>
                  <a:latin typeface="Calibri" pitchFamily="34" charset="0"/>
                  <a:cs typeface="Arial" pitchFamily="34" charset="0"/>
                </a:rPr>
                <a:t>Science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8" name="Text Box 13"/>
            <p:cNvSpPr txBox="1">
              <a:spLocks noChangeArrowheads="1"/>
            </p:cNvSpPr>
            <p:nvPr/>
          </p:nvSpPr>
          <p:spPr bwMode="auto">
            <a:xfrm>
              <a:off x="6414" y="2010"/>
              <a:ext cx="271"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a:ln>
                    <a:noFill/>
                  </a:ln>
                  <a:solidFill>
                    <a:schemeClr val="tx1"/>
                  </a:solidFill>
                  <a:effectLst/>
                  <a:latin typeface="Calibri" pitchFamily="34" charset="0"/>
                  <a:cs typeface="Arial" pitchFamily="34" charset="0"/>
                </a:rPr>
                <a:t>&amp;</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9" name="Text Box 14"/>
            <p:cNvSpPr txBox="1">
              <a:spLocks noChangeArrowheads="1"/>
            </p:cNvSpPr>
            <p:nvPr/>
          </p:nvSpPr>
          <p:spPr bwMode="auto">
            <a:xfrm>
              <a:off x="6625" y="2085"/>
              <a:ext cx="1475" cy="40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500" b="0" i="0" u="none" strike="noStrike" cap="none" normalizeH="0" baseline="0" dirty="0">
                  <a:ln>
                    <a:noFill/>
                  </a:ln>
                  <a:solidFill>
                    <a:schemeClr val="tx1"/>
                  </a:solidFill>
                  <a:effectLst/>
                  <a:latin typeface="Calibri" pitchFamily="34" charset="0"/>
                  <a:cs typeface="Arial" pitchFamily="34" charset="0"/>
                </a:rPr>
                <a:t>Engineering</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 name="Text Box 15"/>
            <p:cNvSpPr txBox="1">
              <a:spLocks noChangeArrowheads="1"/>
            </p:cNvSpPr>
            <p:nvPr/>
          </p:nvSpPr>
          <p:spPr bwMode="auto">
            <a:xfrm>
              <a:off x="4030" y="1710"/>
              <a:ext cx="1475" cy="69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4000" b="0" i="0" u="none" strike="noStrike" cap="none" normalizeH="0" baseline="0" dirty="0">
                  <a:ln>
                    <a:noFill/>
                  </a:ln>
                  <a:solidFill>
                    <a:schemeClr val="tx1"/>
                  </a:solidFill>
                  <a:effectLst/>
                  <a:latin typeface="Bell MT" pitchFamily="18" charset="0"/>
                  <a:cs typeface="Arial" pitchFamily="34" charset="0"/>
                </a:rPr>
                <a:t>CSE</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val="3865906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09600" y="2895600"/>
            <a:ext cx="8229600" cy="1139825"/>
          </a:xfrm>
        </p:spPr>
        <p:txBody>
          <a:bodyPr/>
          <a:lstStyle/>
          <a:p>
            <a:pPr algn="ctr" eaLnBrk="1" hangingPunct="1"/>
            <a:r>
              <a:rPr lang="en-US" dirty="0"/>
              <a:t>Thank You </a:t>
            </a:r>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Tree>
    <p:extLst>
      <p:ext uri="{BB962C8B-B14F-4D97-AF65-F5344CB8AC3E}">
        <p14:creationId xmlns:p14="http://schemas.microsoft.com/office/powerpoint/2010/main" val="2884333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a:t>
            </a:r>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fontScale="77500" lnSpcReduction="20000"/>
          </a:bodyPr>
          <a:lstStyle/>
          <a:p>
            <a:r>
              <a:rPr lang="en-US" b="1" dirty="0"/>
              <a:t>Base table </a:t>
            </a:r>
            <a:r>
              <a:rPr lang="en-US" dirty="0"/>
              <a:t>A table in the relational data model containing the inserted raw data. Base tables correspond to the relations that are identified in the database’s conceptual schema.</a:t>
            </a:r>
          </a:p>
          <a:p>
            <a:r>
              <a:rPr lang="en-US" b="1" dirty="0"/>
              <a:t>Virtual table </a:t>
            </a:r>
            <a:r>
              <a:rPr lang="en-US" dirty="0"/>
              <a:t>A table constructed automatically as needed by a DBMS. Virtual tables are not maintained as real data.</a:t>
            </a:r>
          </a:p>
          <a:p>
            <a:r>
              <a:rPr lang="en-US" b="1" dirty="0"/>
              <a:t>Dynamic view </a:t>
            </a:r>
            <a:r>
              <a:rPr lang="en-US" dirty="0"/>
              <a:t>A virtual table that is created dynamically upon request by a user. A dynamic view is not a temporary table. Rather, its definition is stored in the system catalog, and the contents of the view are materialized as a result of an SQL query that uses the view. It differs from a materialized view, which may be stored on a disk and refreshed at intervals or when used, depending on the RDBMS.</a:t>
            </a:r>
          </a:p>
          <a:p>
            <a:r>
              <a:rPr lang="en-US" b="1" dirty="0"/>
              <a:t>Materialized view </a:t>
            </a:r>
            <a:r>
              <a:rPr lang="en-US" dirty="0"/>
              <a:t>Copies or replicas of data, based on SQL queries created in the same manner as dynamic views. However, a materialized view exists as a table and thus care must be taken to keep it synchronized with its associated base tables.</a:t>
            </a:r>
          </a:p>
        </p:txBody>
      </p:sp>
    </p:spTree>
    <p:extLst>
      <p:ext uri="{BB962C8B-B14F-4D97-AF65-F5344CB8AC3E}">
        <p14:creationId xmlns:p14="http://schemas.microsoft.com/office/powerpoint/2010/main" val="1157398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View</a:t>
            </a:r>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fontScale="85000" lnSpcReduction="20000"/>
          </a:bodyPr>
          <a:lstStyle/>
          <a:p>
            <a:r>
              <a:rPr lang="en-US" b="1" i="1" dirty="0"/>
              <a:t>Query: </a:t>
            </a:r>
            <a:r>
              <a:rPr lang="en-US" dirty="0"/>
              <a:t>What are the data elements necessary to create an invoice for a customer? Save this query as a view named </a:t>
            </a:r>
            <a:r>
              <a:rPr lang="en-US" dirty="0" err="1"/>
              <a:t>Invoice_V</a:t>
            </a:r>
            <a:r>
              <a:rPr lang="en-US" dirty="0"/>
              <a:t>.</a:t>
            </a:r>
          </a:p>
          <a:p>
            <a:pPr marL="320040" lvl="1" indent="0">
              <a:buNone/>
            </a:pPr>
            <a:r>
              <a:rPr lang="en-US" dirty="0"/>
              <a:t>CREATE VIEW </a:t>
            </a:r>
            <a:r>
              <a:rPr lang="en-US" dirty="0" err="1"/>
              <a:t>Invoice_V</a:t>
            </a:r>
            <a:r>
              <a:rPr lang="en-US" dirty="0"/>
              <a:t> AS</a:t>
            </a:r>
          </a:p>
          <a:p>
            <a:pPr marL="320040" lvl="1" indent="0">
              <a:buNone/>
            </a:pPr>
            <a:r>
              <a:rPr lang="en-US" dirty="0"/>
              <a:t>SELECT </a:t>
            </a:r>
            <a:r>
              <a:rPr lang="en-US" dirty="0" err="1"/>
              <a:t>Customer_T.CustomerID</a:t>
            </a:r>
            <a:r>
              <a:rPr lang="en-US" dirty="0"/>
              <a:t>, </a:t>
            </a:r>
            <a:r>
              <a:rPr lang="en-US" dirty="0" err="1"/>
              <a:t>CustomerAddress</a:t>
            </a:r>
            <a:r>
              <a:rPr lang="en-US" dirty="0"/>
              <a:t>, </a:t>
            </a:r>
            <a:r>
              <a:rPr lang="en-US" dirty="0" err="1"/>
              <a:t>Order_T.OrderID</a:t>
            </a:r>
            <a:r>
              <a:rPr lang="en-US" dirty="0"/>
              <a:t>, </a:t>
            </a:r>
            <a:r>
              <a:rPr lang="en-US" dirty="0" err="1"/>
              <a:t>Product_T.ProductID</a:t>
            </a:r>
            <a:r>
              <a:rPr lang="en-US" dirty="0"/>
              <a:t>, </a:t>
            </a:r>
            <a:r>
              <a:rPr lang="en-US" dirty="0" err="1"/>
              <a:t>ProductStandardPrice</a:t>
            </a:r>
            <a:r>
              <a:rPr lang="en-US" dirty="0"/>
              <a:t>, </a:t>
            </a:r>
            <a:r>
              <a:rPr lang="en-US" dirty="0" err="1"/>
              <a:t>OrderedQuantity</a:t>
            </a:r>
            <a:endParaRPr lang="en-US" dirty="0"/>
          </a:p>
          <a:p>
            <a:pPr marL="320040" lvl="1" indent="0">
              <a:buNone/>
            </a:pPr>
            <a:r>
              <a:rPr lang="en-US" dirty="0"/>
              <a:t>FROM </a:t>
            </a:r>
            <a:r>
              <a:rPr lang="en-US" dirty="0" err="1"/>
              <a:t>Customer_T</a:t>
            </a:r>
            <a:r>
              <a:rPr lang="en-US" dirty="0"/>
              <a:t>, </a:t>
            </a:r>
            <a:r>
              <a:rPr lang="en-US" dirty="0" err="1"/>
              <a:t>Order_T</a:t>
            </a:r>
            <a:r>
              <a:rPr lang="en-US" dirty="0"/>
              <a:t>, </a:t>
            </a:r>
            <a:r>
              <a:rPr lang="en-US" dirty="0" err="1"/>
              <a:t>OrderLine_T</a:t>
            </a:r>
            <a:r>
              <a:rPr lang="en-US" dirty="0"/>
              <a:t>, </a:t>
            </a:r>
            <a:r>
              <a:rPr lang="en-US" dirty="0" err="1"/>
              <a:t>Product_T</a:t>
            </a:r>
            <a:endParaRPr lang="en-US" dirty="0"/>
          </a:p>
          <a:p>
            <a:pPr marL="320040" lvl="1" indent="0">
              <a:buNone/>
            </a:pPr>
            <a:r>
              <a:rPr lang="en-US" dirty="0"/>
              <a:t>WHERE </a:t>
            </a:r>
            <a:r>
              <a:rPr lang="en-US" dirty="0" err="1"/>
              <a:t>Customer_T.CustomerID</a:t>
            </a:r>
            <a:r>
              <a:rPr lang="en-US" dirty="0"/>
              <a:t> = </a:t>
            </a:r>
            <a:r>
              <a:rPr lang="en-US" dirty="0" err="1"/>
              <a:t>Order_T.CustomerID</a:t>
            </a:r>
            <a:r>
              <a:rPr lang="en-US" dirty="0"/>
              <a:t> AND </a:t>
            </a:r>
            <a:r>
              <a:rPr lang="en-US" dirty="0" err="1"/>
              <a:t>Order_T.OrderID</a:t>
            </a:r>
            <a:r>
              <a:rPr lang="en-US" dirty="0"/>
              <a:t> = </a:t>
            </a:r>
            <a:r>
              <a:rPr lang="en-US" dirty="0" err="1"/>
              <a:t>OrderLine_T.OrderD</a:t>
            </a:r>
            <a:r>
              <a:rPr lang="en-US" dirty="0"/>
              <a:t> AND </a:t>
            </a:r>
            <a:r>
              <a:rPr lang="en-US" dirty="0" err="1"/>
              <a:t>Product_T.ProductID</a:t>
            </a:r>
            <a:r>
              <a:rPr lang="en-US" dirty="0"/>
              <a:t> = </a:t>
            </a:r>
            <a:r>
              <a:rPr lang="en-US" dirty="0" err="1"/>
              <a:t>OrderLine_T.ProductID</a:t>
            </a:r>
            <a:r>
              <a:rPr lang="en-US" dirty="0"/>
              <a:t>;</a:t>
            </a:r>
          </a:p>
          <a:p>
            <a:r>
              <a:rPr lang="en-US" b="1" i="1" dirty="0"/>
              <a:t>Query: </a:t>
            </a:r>
            <a:r>
              <a:rPr lang="en-US" dirty="0"/>
              <a:t>What are the data elements necessary to create an invoice for order number 1004?</a:t>
            </a:r>
          </a:p>
          <a:p>
            <a:pPr lvl="1"/>
            <a:r>
              <a:rPr lang="en-US" dirty="0"/>
              <a:t>SELECT </a:t>
            </a:r>
            <a:r>
              <a:rPr lang="en-US" dirty="0" err="1"/>
              <a:t>CustomerID</a:t>
            </a:r>
            <a:r>
              <a:rPr lang="en-US" dirty="0"/>
              <a:t>, </a:t>
            </a:r>
            <a:r>
              <a:rPr lang="en-US" dirty="0" err="1"/>
              <a:t>CustomerAddress</a:t>
            </a:r>
            <a:r>
              <a:rPr lang="en-US" dirty="0"/>
              <a:t>, </a:t>
            </a:r>
            <a:r>
              <a:rPr lang="en-US" dirty="0" err="1"/>
              <a:t>ProductID</a:t>
            </a:r>
            <a:r>
              <a:rPr lang="en-US" dirty="0"/>
              <a:t>,</a:t>
            </a:r>
          </a:p>
          <a:p>
            <a:pPr lvl="1"/>
            <a:r>
              <a:rPr lang="en-US" dirty="0" err="1"/>
              <a:t>OrderedQuantity</a:t>
            </a:r>
            <a:endParaRPr lang="en-US" dirty="0"/>
          </a:p>
          <a:p>
            <a:pPr lvl="1"/>
            <a:r>
              <a:rPr lang="en-US" dirty="0"/>
              <a:t>FROM </a:t>
            </a:r>
            <a:r>
              <a:rPr lang="en-US" dirty="0" err="1"/>
              <a:t>Invoice_V</a:t>
            </a:r>
            <a:endParaRPr lang="en-US" dirty="0"/>
          </a:p>
          <a:p>
            <a:pPr lvl="1"/>
            <a:r>
              <a:rPr lang="en-US" dirty="0"/>
              <a:t>WHERE </a:t>
            </a:r>
            <a:r>
              <a:rPr lang="en-US" dirty="0" err="1"/>
              <a:t>OrderID</a:t>
            </a:r>
            <a:r>
              <a:rPr lang="en-US" dirty="0"/>
              <a:t> = 1004;</a:t>
            </a:r>
          </a:p>
        </p:txBody>
      </p:sp>
    </p:spTree>
    <p:extLst>
      <p:ext uri="{BB962C8B-B14F-4D97-AF65-F5344CB8AC3E}">
        <p14:creationId xmlns:p14="http://schemas.microsoft.com/office/powerpoint/2010/main" val="276025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PROCESSING MULTIPLE TABLES</a:t>
            </a:r>
            <a:endParaRPr lang="en-US" sz="3600" dirty="0"/>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lnSpcReduction="10000"/>
          </a:bodyPr>
          <a:lstStyle/>
          <a:p>
            <a:r>
              <a:rPr lang="en-US" b="1" dirty="0"/>
              <a:t>Join </a:t>
            </a:r>
            <a:r>
              <a:rPr lang="en-US" dirty="0"/>
              <a:t>A relational operation that causes two tables with a common domain to be combined into a single table or view.</a:t>
            </a:r>
          </a:p>
          <a:p>
            <a:r>
              <a:rPr lang="en-US" b="1" dirty="0" err="1"/>
              <a:t>Equi</a:t>
            </a:r>
            <a:r>
              <a:rPr lang="en-US" b="1" dirty="0"/>
              <a:t>-join </a:t>
            </a:r>
            <a:r>
              <a:rPr lang="en-US" dirty="0"/>
              <a:t>A join in which the joining condition is based on equality between values in the common columns. Common columns appear (redundantly) in the result table.</a:t>
            </a:r>
          </a:p>
          <a:p>
            <a:r>
              <a:rPr lang="en-US" b="1" dirty="0"/>
              <a:t>Natural join </a:t>
            </a:r>
            <a:r>
              <a:rPr lang="en-US" dirty="0"/>
              <a:t>A join that is the same as an </a:t>
            </a:r>
            <a:r>
              <a:rPr lang="en-US" dirty="0" err="1"/>
              <a:t>equi</a:t>
            </a:r>
            <a:r>
              <a:rPr lang="en-US" dirty="0"/>
              <a:t>-join except that one of the duplicate columns is eliminated in the result table.</a:t>
            </a:r>
          </a:p>
          <a:p>
            <a:r>
              <a:rPr lang="en-US" b="1" dirty="0"/>
              <a:t>Outer join </a:t>
            </a:r>
            <a:r>
              <a:rPr lang="en-US" dirty="0"/>
              <a:t>A join in which rows that do not have matching values in common columns are nevertheless included in the result table.</a:t>
            </a:r>
          </a:p>
        </p:txBody>
      </p:sp>
    </p:spTree>
    <p:extLst>
      <p:ext uri="{BB962C8B-B14F-4D97-AF65-F5344CB8AC3E}">
        <p14:creationId xmlns:p14="http://schemas.microsoft.com/office/powerpoint/2010/main" val="402144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pic>
        <p:nvPicPr>
          <p:cNvPr id="5" name="Content Placeholder 4"/>
          <p:cNvPicPr>
            <a:picLocks noGrp="1" noChangeAspect="1"/>
          </p:cNvPicPr>
          <p:nvPr>
            <p:ph sz="quarter" idx="1"/>
          </p:nvPr>
        </p:nvPicPr>
        <p:blipFill>
          <a:blip r:embed="rId2"/>
          <a:stretch>
            <a:fillRect/>
          </a:stretch>
        </p:blipFill>
        <p:spPr>
          <a:xfrm>
            <a:off x="0" y="914400"/>
            <a:ext cx="9144000" cy="5434008"/>
          </a:xfrm>
          <a:prstGeom prst="rect">
            <a:avLst/>
          </a:prstGeom>
        </p:spPr>
      </p:pic>
    </p:spTree>
    <p:extLst>
      <p:ext uri="{BB962C8B-B14F-4D97-AF65-F5344CB8AC3E}">
        <p14:creationId xmlns:p14="http://schemas.microsoft.com/office/powerpoint/2010/main" val="1480677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a:bodyPr>
          <a:lstStyle/>
          <a:p>
            <a:r>
              <a:rPr lang="en-US" b="1" i="1" dirty="0"/>
              <a:t>Query: </a:t>
            </a:r>
            <a:r>
              <a:rPr lang="en-US" dirty="0"/>
              <a:t>What are the customer IDs and names of all customers, along with the order IDs for all the orders they have placed?</a:t>
            </a:r>
          </a:p>
          <a:p>
            <a:pPr marL="320040" lvl="1" indent="0">
              <a:buNone/>
            </a:pPr>
            <a:r>
              <a:rPr lang="en-US" b="1" dirty="0"/>
              <a:t>SELECT</a:t>
            </a:r>
            <a:r>
              <a:rPr lang="en-US" dirty="0"/>
              <a:t> </a:t>
            </a:r>
            <a:r>
              <a:rPr lang="en-US" dirty="0" err="1"/>
              <a:t>C.CustomerID</a:t>
            </a:r>
            <a:r>
              <a:rPr lang="en-US" dirty="0"/>
              <a:t>, </a:t>
            </a:r>
            <a:r>
              <a:rPr lang="en-US" dirty="0" err="1"/>
              <a:t>O.CustomerID</a:t>
            </a:r>
            <a:r>
              <a:rPr lang="en-US" dirty="0"/>
              <a:t>, </a:t>
            </a:r>
            <a:r>
              <a:rPr lang="en-US" dirty="0" err="1"/>
              <a:t>CustomerName</a:t>
            </a:r>
            <a:r>
              <a:rPr lang="en-US" dirty="0"/>
              <a:t>, </a:t>
            </a:r>
            <a:r>
              <a:rPr lang="en-US" dirty="0" err="1"/>
              <a:t>OrderID</a:t>
            </a:r>
            <a:endParaRPr lang="en-US" dirty="0"/>
          </a:p>
          <a:p>
            <a:pPr marL="320040" lvl="1" indent="0">
              <a:buNone/>
            </a:pPr>
            <a:r>
              <a:rPr lang="en-US" b="1" dirty="0"/>
              <a:t>FROM</a:t>
            </a:r>
            <a:r>
              <a:rPr lang="en-US" dirty="0"/>
              <a:t> </a:t>
            </a:r>
            <a:r>
              <a:rPr lang="en-US" dirty="0" err="1"/>
              <a:t>Customer_T</a:t>
            </a:r>
            <a:r>
              <a:rPr lang="en-US" dirty="0"/>
              <a:t> </a:t>
            </a:r>
            <a:r>
              <a:rPr lang="en-US" b="1" dirty="0"/>
              <a:t>AS</a:t>
            </a:r>
            <a:r>
              <a:rPr lang="en-US" dirty="0"/>
              <a:t> C </a:t>
            </a:r>
            <a:r>
              <a:rPr lang="en-US" b="1" dirty="0"/>
              <a:t>INNER JOIN </a:t>
            </a:r>
            <a:r>
              <a:rPr lang="en-US" dirty="0" err="1"/>
              <a:t>Order_T</a:t>
            </a:r>
            <a:r>
              <a:rPr lang="en-US" dirty="0"/>
              <a:t> </a:t>
            </a:r>
            <a:r>
              <a:rPr lang="en-US" b="1" dirty="0"/>
              <a:t>AS</a:t>
            </a:r>
            <a:r>
              <a:rPr lang="en-US" dirty="0"/>
              <a:t> O </a:t>
            </a:r>
          </a:p>
          <a:p>
            <a:pPr marL="320040" lvl="1" indent="0">
              <a:buNone/>
            </a:pPr>
            <a:r>
              <a:rPr lang="en-US" b="1" dirty="0"/>
              <a:t>WHERE </a:t>
            </a:r>
            <a:r>
              <a:rPr lang="en-US" dirty="0" err="1"/>
              <a:t>Customer_T.CustomerID</a:t>
            </a:r>
            <a:r>
              <a:rPr lang="en-US" dirty="0"/>
              <a:t> = </a:t>
            </a:r>
            <a:r>
              <a:rPr lang="en-US" dirty="0" err="1"/>
              <a:t>Order_T.CustomerID</a:t>
            </a:r>
            <a:endParaRPr lang="en-US" dirty="0"/>
          </a:p>
          <a:p>
            <a:pPr marL="320040" lvl="1" indent="0">
              <a:buNone/>
            </a:pPr>
            <a:r>
              <a:rPr lang="en-US" b="1" dirty="0"/>
              <a:t>ORDER</a:t>
            </a:r>
            <a:r>
              <a:rPr lang="en-US" dirty="0"/>
              <a:t> </a:t>
            </a:r>
            <a:r>
              <a:rPr lang="en-US" b="1" dirty="0"/>
              <a:t>BY</a:t>
            </a:r>
            <a:r>
              <a:rPr lang="en-US" dirty="0"/>
              <a:t> </a:t>
            </a:r>
            <a:r>
              <a:rPr lang="en-US" dirty="0" err="1"/>
              <a:t>OrderID</a:t>
            </a:r>
            <a:r>
              <a:rPr lang="en-US" dirty="0"/>
              <a:t>;</a:t>
            </a:r>
          </a:p>
          <a:p>
            <a:pPr marL="320040" lvl="1" indent="0">
              <a:buNone/>
            </a:pPr>
            <a:r>
              <a:rPr lang="en-US" i="1" dirty="0" err="1"/>
              <a:t>CustomerID</a:t>
            </a:r>
            <a:r>
              <a:rPr lang="en-US" i="1" dirty="0"/>
              <a:t> is redundant and available in </a:t>
            </a:r>
            <a:r>
              <a:rPr lang="en-US" i="1" dirty="0" err="1"/>
              <a:t>Order_T</a:t>
            </a:r>
            <a:r>
              <a:rPr lang="en-US" i="1" dirty="0"/>
              <a:t> and </a:t>
            </a:r>
            <a:r>
              <a:rPr lang="en-US" i="1" dirty="0" err="1"/>
              <a:t>Cusomer_T</a:t>
            </a:r>
            <a:r>
              <a:rPr lang="en-US" i="1" dirty="0"/>
              <a:t> thus we prefixed the </a:t>
            </a:r>
            <a:r>
              <a:rPr lang="en-US" i="1" dirty="0" err="1"/>
              <a:t>CustomerID</a:t>
            </a:r>
            <a:r>
              <a:rPr lang="en-US" i="1" dirty="0"/>
              <a:t> columns with the names of their respective tables. But not prefix for </a:t>
            </a:r>
            <a:r>
              <a:rPr lang="en-US" i="1" dirty="0" err="1"/>
              <a:t>CustomerName</a:t>
            </a:r>
            <a:r>
              <a:rPr lang="en-US" i="1" dirty="0"/>
              <a:t> or </a:t>
            </a:r>
            <a:r>
              <a:rPr lang="en-US" i="1" dirty="0" err="1"/>
              <a:t>OrderID</a:t>
            </a:r>
            <a:r>
              <a:rPr lang="en-US" i="1" dirty="0"/>
              <a:t> because each of these columns is found in only one table in the FROM list.</a:t>
            </a:r>
          </a:p>
        </p:txBody>
      </p:sp>
    </p:spTree>
    <p:extLst>
      <p:ext uri="{BB962C8B-B14F-4D97-AF65-F5344CB8AC3E}">
        <p14:creationId xmlns:p14="http://schemas.microsoft.com/office/powerpoint/2010/main" val="946303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fontScale="92500" lnSpcReduction="10000"/>
          </a:bodyPr>
          <a:lstStyle/>
          <a:p>
            <a:pPr marL="0" indent="0">
              <a:buNone/>
            </a:pPr>
            <a:r>
              <a:rPr lang="en-US" b="1" i="1" dirty="0"/>
              <a:t>Query: </a:t>
            </a:r>
            <a:r>
              <a:rPr lang="en-US" dirty="0"/>
              <a:t>For each customer who has placed an order, what is the customer’s ID, name, and order number?</a:t>
            </a:r>
          </a:p>
          <a:p>
            <a:pPr marL="320040" lvl="1" indent="0">
              <a:buNone/>
            </a:pPr>
            <a:r>
              <a:rPr lang="en-US" b="1" dirty="0"/>
              <a:t>SELECT</a:t>
            </a:r>
            <a:r>
              <a:rPr lang="en-US" dirty="0"/>
              <a:t> </a:t>
            </a:r>
            <a:r>
              <a:rPr lang="en-US" dirty="0" err="1"/>
              <a:t>C.CustomerID</a:t>
            </a:r>
            <a:r>
              <a:rPr lang="en-US" dirty="0"/>
              <a:t>, </a:t>
            </a:r>
            <a:r>
              <a:rPr lang="en-US" dirty="0" err="1"/>
              <a:t>CustomerName</a:t>
            </a:r>
            <a:r>
              <a:rPr lang="en-US" dirty="0"/>
              <a:t>, </a:t>
            </a:r>
            <a:r>
              <a:rPr lang="en-US" dirty="0" err="1"/>
              <a:t>OrderID</a:t>
            </a:r>
            <a:endParaRPr lang="en-US" dirty="0"/>
          </a:p>
          <a:p>
            <a:pPr marL="320040" lvl="1" indent="0">
              <a:buNone/>
            </a:pPr>
            <a:r>
              <a:rPr lang="en-US" b="1" dirty="0"/>
              <a:t>FROM</a:t>
            </a:r>
            <a:r>
              <a:rPr lang="en-US" dirty="0"/>
              <a:t> </a:t>
            </a:r>
            <a:r>
              <a:rPr lang="en-US" dirty="0" err="1"/>
              <a:t>Customer_T</a:t>
            </a:r>
            <a:r>
              <a:rPr lang="en-US" dirty="0"/>
              <a:t> </a:t>
            </a:r>
            <a:r>
              <a:rPr lang="en-US" b="1" dirty="0"/>
              <a:t>AS</a:t>
            </a:r>
            <a:r>
              <a:rPr lang="en-US" dirty="0"/>
              <a:t> C </a:t>
            </a:r>
            <a:r>
              <a:rPr lang="en-US" b="1" dirty="0"/>
              <a:t>NATURAL</a:t>
            </a:r>
            <a:r>
              <a:rPr lang="en-US" dirty="0"/>
              <a:t> </a:t>
            </a:r>
            <a:r>
              <a:rPr lang="en-US" b="1" dirty="0"/>
              <a:t>JOIN</a:t>
            </a:r>
            <a:r>
              <a:rPr lang="en-US" dirty="0"/>
              <a:t> </a:t>
            </a:r>
            <a:r>
              <a:rPr lang="en-US" dirty="0" err="1"/>
              <a:t>Order_T</a:t>
            </a:r>
            <a:r>
              <a:rPr lang="en-US" dirty="0"/>
              <a:t> </a:t>
            </a:r>
            <a:r>
              <a:rPr lang="en-US" b="1" dirty="0"/>
              <a:t>AS</a:t>
            </a:r>
            <a:r>
              <a:rPr lang="en-US" dirty="0"/>
              <a:t> O </a:t>
            </a:r>
            <a:endParaRPr lang="en-US" b="1" dirty="0"/>
          </a:p>
          <a:p>
            <a:pPr marL="320040" lvl="1" indent="0">
              <a:buNone/>
            </a:pPr>
            <a:r>
              <a:rPr lang="en-US" b="1" dirty="0"/>
              <a:t>WHERE </a:t>
            </a:r>
            <a:r>
              <a:rPr lang="en-US" dirty="0" err="1"/>
              <a:t>C.CustomerID</a:t>
            </a:r>
            <a:r>
              <a:rPr lang="en-US" dirty="0"/>
              <a:t> = </a:t>
            </a:r>
            <a:r>
              <a:rPr lang="en-US" dirty="0" err="1"/>
              <a:t>O.CustomerID</a:t>
            </a:r>
            <a:r>
              <a:rPr lang="en-US" dirty="0"/>
              <a:t>;</a:t>
            </a:r>
          </a:p>
          <a:p>
            <a:pPr marL="0" indent="0">
              <a:buNone/>
            </a:pPr>
            <a:r>
              <a:rPr lang="en-US" b="1" i="1" dirty="0"/>
              <a:t>Query: </a:t>
            </a:r>
            <a:r>
              <a:rPr lang="en-US" dirty="0"/>
              <a:t>List customer name, identification number, and order number for all customers listed in the Customer table. Include the customer identification number and name even if there is no order available for that customer.</a:t>
            </a:r>
          </a:p>
          <a:p>
            <a:pPr marL="320040" lvl="1" indent="0">
              <a:buNone/>
            </a:pPr>
            <a:r>
              <a:rPr lang="en-US" b="1" dirty="0"/>
              <a:t>SELECT</a:t>
            </a:r>
            <a:r>
              <a:rPr lang="en-US" dirty="0"/>
              <a:t> </a:t>
            </a:r>
            <a:r>
              <a:rPr lang="en-US" dirty="0" err="1"/>
              <a:t>C.CustomerID</a:t>
            </a:r>
            <a:r>
              <a:rPr lang="en-US" dirty="0"/>
              <a:t>, </a:t>
            </a:r>
            <a:r>
              <a:rPr lang="en-US" dirty="0" err="1"/>
              <a:t>CustomerName</a:t>
            </a:r>
            <a:r>
              <a:rPr lang="en-US" dirty="0"/>
              <a:t>, </a:t>
            </a:r>
            <a:r>
              <a:rPr lang="en-US" dirty="0" err="1"/>
              <a:t>OrderID</a:t>
            </a:r>
            <a:endParaRPr lang="en-US" dirty="0"/>
          </a:p>
          <a:p>
            <a:pPr marL="320040" lvl="1" indent="0">
              <a:buNone/>
            </a:pPr>
            <a:r>
              <a:rPr lang="en-US" b="1" dirty="0"/>
              <a:t>FROM</a:t>
            </a:r>
            <a:r>
              <a:rPr lang="en-US" dirty="0"/>
              <a:t> </a:t>
            </a:r>
            <a:r>
              <a:rPr lang="en-US" dirty="0" err="1"/>
              <a:t>Customer_T</a:t>
            </a:r>
            <a:r>
              <a:rPr lang="en-US" dirty="0"/>
              <a:t> </a:t>
            </a:r>
            <a:r>
              <a:rPr lang="en-US" b="1" dirty="0"/>
              <a:t>AS</a:t>
            </a:r>
            <a:r>
              <a:rPr lang="en-US" dirty="0"/>
              <a:t> C </a:t>
            </a:r>
            <a:r>
              <a:rPr lang="en-US" b="1" dirty="0"/>
              <a:t>LEFT OUTER JOIN </a:t>
            </a:r>
            <a:r>
              <a:rPr lang="en-US" dirty="0" err="1"/>
              <a:t>Order_T</a:t>
            </a:r>
            <a:r>
              <a:rPr lang="en-US" dirty="0"/>
              <a:t> </a:t>
            </a:r>
            <a:r>
              <a:rPr lang="en-US" b="1" dirty="0"/>
              <a:t>AS</a:t>
            </a:r>
            <a:r>
              <a:rPr lang="en-US" dirty="0"/>
              <a:t> O</a:t>
            </a:r>
          </a:p>
          <a:p>
            <a:pPr marL="320040" lvl="1" indent="0">
              <a:buNone/>
            </a:pPr>
            <a:r>
              <a:rPr lang="en-US" b="1" dirty="0"/>
              <a:t>WHERE</a:t>
            </a:r>
            <a:r>
              <a:rPr lang="en-US" dirty="0"/>
              <a:t> </a:t>
            </a:r>
            <a:r>
              <a:rPr lang="en-US" dirty="0" err="1"/>
              <a:t>C.CustomerID</a:t>
            </a:r>
            <a:r>
              <a:rPr lang="en-US" dirty="0"/>
              <a:t> = O. </a:t>
            </a:r>
            <a:r>
              <a:rPr lang="en-US" dirty="0" err="1"/>
              <a:t>CustomerID</a:t>
            </a:r>
            <a:r>
              <a:rPr lang="en-US" dirty="0"/>
              <a:t>;</a:t>
            </a:r>
          </a:p>
        </p:txBody>
      </p:sp>
    </p:spTree>
    <p:extLst>
      <p:ext uri="{BB962C8B-B14F-4D97-AF65-F5344CB8AC3E}">
        <p14:creationId xmlns:p14="http://schemas.microsoft.com/office/powerpoint/2010/main" val="2773492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lstStyle/>
          <a:p>
            <a:r>
              <a:rPr lang="en-US" b="1" i="1" dirty="0"/>
              <a:t>Query: </a:t>
            </a:r>
            <a:r>
              <a:rPr lang="en-US" dirty="0"/>
              <a:t>List customer name, identification number, and order number for all orders listed in the Order table. Include the order number, even if there is no customer name and identification number available.</a:t>
            </a:r>
          </a:p>
          <a:p>
            <a:pPr marL="320040" lvl="1" indent="0">
              <a:buNone/>
            </a:pPr>
            <a:r>
              <a:rPr lang="en-US" b="1" dirty="0"/>
              <a:t>SELECT</a:t>
            </a:r>
            <a:r>
              <a:rPr lang="en-US" dirty="0"/>
              <a:t> </a:t>
            </a:r>
            <a:r>
              <a:rPr lang="en-US" dirty="0" err="1"/>
              <a:t>Customer_T.CustomerID,CustomerName</a:t>
            </a:r>
            <a:r>
              <a:rPr lang="en-US" dirty="0"/>
              <a:t>, </a:t>
            </a:r>
            <a:r>
              <a:rPr lang="en-US" dirty="0" err="1"/>
              <a:t>OrderID</a:t>
            </a:r>
            <a:endParaRPr lang="en-US" dirty="0"/>
          </a:p>
          <a:p>
            <a:pPr marL="320040" lvl="1" indent="0">
              <a:buNone/>
            </a:pPr>
            <a:r>
              <a:rPr lang="en-US" b="1" dirty="0"/>
              <a:t>FROM</a:t>
            </a:r>
            <a:r>
              <a:rPr lang="en-US" dirty="0"/>
              <a:t> </a:t>
            </a:r>
            <a:r>
              <a:rPr lang="en-US" dirty="0" err="1"/>
              <a:t>Customer_T</a:t>
            </a:r>
            <a:r>
              <a:rPr lang="en-US" dirty="0"/>
              <a:t> </a:t>
            </a:r>
            <a:r>
              <a:rPr lang="en-US" b="1" dirty="0"/>
              <a:t>RIGHT OUTER JOIN </a:t>
            </a:r>
            <a:r>
              <a:rPr lang="en-US" dirty="0" err="1"/>
              <a:t>Order_T</a:t>
            </a:r>
            <a:endParaRPr lang="en-US" dirty="0"/>
          </a:p>
          <a:p>
            <a:pPr marL="320040" lvl="1" indent="0">
              <a:buNone/>
            </a:pPr>
            <a:r>
              <a:rPr lang="en-US" b="1" dirty="0"/>
              <a:t>WHERE</a:t>
            </a:r>
            <a:r>
              <a:rPr lang="en-US" dirty="0"/>
              <a:t> </a:t>
            </a:r>
            <a:r>
              <a:rPr lang="en-US" dirty="0" err="1"/>
              <a:t>Customer_T.CustomerID</a:t>
            </a:r>
            <a:r>
              <a:rPr lang="en-US" dirty="0"/>
              <a:t> = </a:t>
            </a:r>
            <a:r>
              <a:rPr lang="en-US" dirty="0" err="1"/>
              <a:t>Order_T.CustomerID</a:t>
            </a:r>
            <a:r>
              <a:rPr lang="en-US" dirty="0"/>
              <a:t>;</a:t>
            </a:r>
          </a:p>
        </p:txBody>
      </p:sp>
    </p:spTree>
    <p:extLst>
      <p:ext uri="{BB962C8B-B14F-4D97-AF65-F5344CB8AC3E}">
        <p14:creationId xmlns:p14="http://schemas.microsoft.com/office/powerpoint/2010/main" val="1664558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Footer Placeholder 2"/>
          <p:cNvSpPr>
            <a:spLocks noGrp="1"/>
          </p:cNvSpPr>
          <p:nvPr>
            <p:ph type="ftr" sz="quarter" idx="11"/>
          </p:nvPr>
        </p:nvSpPr>
        <p:spPr/>
        <p:txBody>
          <a:bodyPr/>
          <a:lstStyle/>
          <a:p>
            <a:r>
              <a:rPr lang="en-US"/>
              <a:t>CSC 401: database Management System</a:t>
            </a:r>
            <a:endParaRPr lang="en-US" dirty="0"/>
          </a:p>
        </p:txBody>
      </p:sp>
      <p:sp>
        <p:nvSpPr>
          <p:cNvPr id="4" name="Content Placeholder 3"/>
          <p:cNvSpPr>
            <a:spLocks noGrp="1"/>
          </p:cNvSpPr>
          <p:nvPr>
            <p:ph sz="quarter" idx="1"/>
          </p:nvPr>
        </p:nvSpPr>
        <p:spPr>
          <a:xfrm>
            <a:off x="0" y="914400"/>
            <a:ext cx="9144000" cy="5410200"/>
          </a:xfrm>
        </p:spPr>
        <p:txBody>
          <a:bodyPr>
            <a:normAutofit/>
          </a:bodyPr>
          <a:lstStyle/>
          <a:p>
            <a:r>
              <a:rPr lang="en-US" b="1" i="1" dirty="0"/>
              <a:t>Query: </a:t>
            </a:r>
            <a:r>
              <a:rPr lang="en-US" dirty="0"/>
              <a:t>Assemble all information necessary to create an invoice for order number 1006.</a:t>
            </a:r>
          </a:p>
          <a:p>
            <a:pPr marL="320040" lvl="1" indent="0">
              <a:buNone/>
            </a:pPr>
            <a:r>
              <a:rPr lang="en-US" b="1" dirty="0"/>
              <a:t>SELECT</a:t>
            </a:r>
            <a:r>
              <a:rPr lang="en-US" dirty="0"/>
              <a:t> </a:t>
            </a:r>
            <a:r>
              <a:rPr lang="en-US" dirty="0" err="1"/>
              <a:t>C.CustomerID</a:t>
            </a:r>
            <a:r>
              <a:rPr lang="en-US" dirty="0"/>
              <a:t>, </a:t>
            </a:r>
            <a:r>
              <a:rPr lang="en-US" dirty="0" err="1"/>
              <a:t>CustomerName</a:t>
            </a:r>
            <a:r>
              <a:rPr lang="en-US" dirty="0"/>
              <a:t>, </a:t>
            </a:r>
            <a:r>
              <a:rPr lang="en-US" dirty="0" err="1"/>
              <a:t>CustomerAddress</a:t>
            </a:r>
            <a:r>
              <a:rPr lang="en-US" dirty="0"/>
              <a:t>, </a:t>
            </a:r>
            <a:r>
              <a:rPr lang="en-US" dirty="0" err="1"/>
              <a:t>CustomerCity</a:t>
            </a:r>
            <a:r>
              <a:rPr lang="en-US" dirty="0"/>
              <a:t>, </a:t>
            </a:r>
            <a:r>
              <a:rPr lang="en-US" dirty="0" err="1"/>
              <a:t>CustomerState</a:t>
            </a:r>
            <a:r>
              <a:rPr lang="en-US" dirty="0"/>
              <a:t>, </a:t>
            </a:r>
            <a:r>
              <a:rPr lang="en-US" dirty="0" err="1"/>
              <a:t>CustomerPostalCode</a:t>
            </a:r>
            <a:r>
              <a:rPr lang="en-US" dirty="0"/>
              <a:t>, </a:t>
            </a:r>
            <a:r>
              <a:rPr lang="en-US" dirty="0" err="1"/>
              <a:t>O.OrderID</a:t>
            </a:r>
            <a:r>
              <a:rPr lang="en-US" dirty="0"/>
              <a:t>, </a:t>
            </a:r>
            <a:r>
              <a:rPr lang="en-US" dirty="0" err="1"/>
              <a:t>OrderDate</a:t>
            </a:r>
            <a:r>
              <a:rPr lang="en-US" dirty="0"/>
              <a:t>, </a:t>
            </a:r>
            <a:r>
              <a:rPr lang="en-US" dirty="0" err="1"/>
              <a:t>OrderedQuantity</a:t>
            </a:r>
            <a:r>
              <a:rPr lang="en-US" dirty="0"/>
              <a:t>, </a:t>
            </a:r>
            <a:r>
              <a:rPr lang="en-US" dirty="0" err="1"/>
              <a:t>ProductDescription</a:t>
            </a:r>
            <a:r>
              <a:rPr lang="en-US" dirty="0"/>
              <a:t>, </a:t>
            </a:r>
            <a:r>
              <a:rPr lang="en-US" dirty="0" err="1"/>
              <a:t>StandardPrice</a:t>
            </a:r>
            <a:r>
              <a:rPr lang="en-US" dirty="0"/>
              <a:t>,(</a:t>
            </a:r>
            <a:r>
              <a:rPr lang="en-US" dirty="0" err="1"/>
              <a:t>OrderedQuantity</a:t>
            </a:r>
            <a:r>
              <a:rPr lang="en-US" dirty="0"/>
              <a:t> * </a:t>
            </a:r>
            <a:r>
              <a:rPr lang="en-US" dirty="0" err="1"/>
              <a:t>ProductStandardPrice</a:t>
            </a:r>
            <a:r>
              <a:rPr lang="en-US" dirty="0"/>
              <a:t>)</a:t>
            </a:r>
          </a:p>
          <a:p>
            <a:pPr marL="320040" lvl="1" indent="0">
              <a:buNone/>
            </a:pPr>
            <a:r>
              <a:rPr lang="en-US" b="1" dirty="0"/>
              <a:t>FROM</a:t>
            </a:r>
            <a:r>
              <a:rPr lang="en-US" dirty="0"/>
              <a:t> </a:t>
            </a:r>
            <a:r>
              <a:rPr lang="en-US" dirty="0" err="1"/>
              <a:t>Customer_T</a:t>
            </a:r>
            <a:r>
              <a:rPr lang="en-US" dirty="0"/>
              <a:t> </a:t>
            </a:r>
            <a:r>
              <a:rPr lang="en-US" b="1" dirty="0"/>
              <a:t>AS</a:t>
            </a:r>
            <a:r>
              <a:rPr lang="en-US" dirty="0"/>
              <a:t> C, </a:t>
            </a:r>
            <a:r>
              <a:rPr lang="en-US" dirty="0" err="1"/>
              <a:t>Order_T</a:t>
            </a:r>
            <a:r>
              <a:rPr lang="en-US" dirty="0"/>
              <a:t> </a:t>
            </a:r>
            <a:r>
              <a:rPr lang="en-US" b="1" dirty="0"/>
              <a:t>AS</a:t>
            </a:r>
            <a:r>
              <a:rPr lang="en-US" dirty="0"/>
              <a:t> O, </a:t>
            </a:r>
            <a:r>
              <a:rPr lang="en-US" dirty="0" err="1"/>
              <a:t>OrderLine_T</a:t>
            </a:r>
            <a:r>
              <a:rPr lang="en-US" dirty="0"/>
              <a:t> </a:t>
            </a:r>
            <a:r>
              <a:rPr lang="en-US" b="1" dirty="0"/>
              <a:t>AS</a:t>
            </a:r>
            <a:r>
              <a:rPr lang="en-US" dirty="0"/>
              <a:t> OL, </a:t>
            </a:r>
            <a:r>
              <a:rPr lang="en-US" dirty="0" err="1"/>
              <a:t>Product_T</a:t>
            </a:r>
            <a:r>
              <a:rPr lang="en-US" dirty="0"/>
              <a:t> </a:t>
            </a:r>
            <a:r>
              <a:rPr lang="en-US" b="1" dirty="0"/>
              <a:t>AS</a:t>
            </a:r>
            <a:r>
              <a:rPr lang="en-US" dirty="0"/>
              <a:t> P</a:t>
            </a:r>
          </a:p>
          <a:p>
            <a:pPr marL="320040" lvl="1" indent="0">
              <a:buNone/>
            </a:pPr>
            <a:r>
              <a:rPr lang="en-US" b="1" dirty="0"/>
              <a:t>WHERE</a:t>
            </a:r>
            <a:r>
              <a:rPr lang="en-US" dirty="0"/>
              <a:t> </a:t>
            </a:r>
            <a:r>
              <a:rPr lang="en-US" dirty="0" err="1"/>
              <a:t>O.CustomerID</a:t>
            </a:r>
            <a:r>
              <a:rPr lang="en-US" dirty="0"/>
              <a:t> = </a:t>
            </a:r>
            <a:r>
              <a:rPr lang="en-US" dirty="0" err="1"/>
              <a:t>C.CustomerID</a:t>
            </a:r>
            <a:r>
              <a:rPr lang="en-US" dirty="0"/>
              <a:t> </a:t>
            </a:r>
            <a:r>
              <a:rPr lang="en-US" b="1" dirty="0"/>
              <a:t>AND</a:t>
            </a:r>
            <a:r>
              <a:rPr lang="en-US" dirty="0"/>
              <a:t> </a:t>
            </a:r>
            <a:r>
              <a:rPr lang="en-US" dirty="0" err="1"/>
              <a:t>O.OrderID</a:t>
            </a:r>
            <a:r>
              <a:rPr lang="en-US" dirty="0"/>
              <a:t> = </a:t>
            </a:r>
            <a:r>
              <a:rPr lang="en-US" dirty="0" err="1"/>
              <a:t>OL.OrderID</a:t>
            </a:r>
            <a:endParaRPr lang="en-US" dirty="0"/>
          </a:p>
          <a:p>
            <a:pPr marL="320040" lvl="1" indent="0">
              <a:buNone/>
            </a:pPr>
            <a:r>
              <a:rPr lang="en-US" b="1" dirty="0"/>
              <a:t>AND</a:t>
            </a:r>
            <a:r>
              <a:rPr lang="en-US" dirty="0"/>
              <a:t> </a:t>
            </a:r>
            <a:r>
              <a:rPr lang="en-US" dirty="0" err="1"/>
              <a:t>OL.ProductID</a:t>
            </a:r>
            <a:r>
              <a:rPr lang="en-US" dirty="0"/>
              <a:t> = </a:t>
            </a:r>
            <a:r>
              <a:rPr lang="en-US" dirty="0" err="1"/>
              <a:t>P.ProductID</a:t>
            </a:r>
            <a:r>
              <a:rPr lang="en-US" dirty="0"/>
              <a:t> </a:t>
            </a:r>
            <a:r>
              <a:rPr lang="en-US" b="1" dirty="0"/>
              <a:t>AND</a:t>
            </a:r>
            <a:r>
              <a:rPr lang="en-US" dirty="0"/>
              <a:t> </a:t>
            </a:r>
            <a:r>
              <a:rPr lang="en-US" dirty="0" err="1"/>
              <a:t>Order_T.OrderID</a:t>
            </a:r>
            <a:r>
              <a:rPr lang="en-US" dirty="0"/>
              <a:t> = 1006;</a:t>
            </a:r>
          </a:p>
        </p:txBody>
      </p:sp>
    </p:spTree>
    <p:extLst>
      <p:ext uri="{BB962C8B-B14F-4D97-AF65-F5344CB8AC3E}">
        <p14:creationId xmlns:p14="http://schemas.microsoft.com/office/powerpoint/2010/main" val="2883017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24734</TotalTime>
  <Words>919</Words>
  <Application>Microsoft Office PowerPoint</Application>
  <PresentationFormat>On-screen Show (4:3)</PresentationFormat>
  <Paragraphs>66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Bell MT</vt:lpstr>
      <vt:lpstr>Brush Script MT</vt:lpstr>
      <vt:lpstr>Calibri</vt:lpstr>
      <vt:lpstr>Franklin Gothic Book</vt:lpstr>
      <vt:lpstr>Perpetua</vt:lpstr>
      <vt:lpstr>Wingdings 2</vt:lpstr>
      <vt:lpstr>Equity</vt:lpstr>
      <vt:lpstr>Introduction to Advance SQL</vt:lpstr>
      <vt:lpstr>Views</vt:lpstr>
      <vt:lpstr>Example of View</vt:lpstr>
      <vt:lpstr>PROCESSING MULTIPLE TABLES</vt:lpstr>
      <vt:lpstr>PowerPoint Presentation</vt:lpstr>
      <vt:lpstr>Example</vt:lpstr>
      <vt:lpstr>Example</vt:lpstr>
      <vt:lpstr>Example</vt:lpstr>
      <vt:lpstr>Example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Nujhat Nahar  Grameenphone IT Ltd.</dc:creator>
  <cp:lastModifiedBy>Radiah Al-Haque</cp:lastModifiedBy>
  <cp:revision>149</cp:revision>
  <dcterms:created xsi:type="dcterms:W3CDTF">2006-08-16T00:00:00Z</dcterms:created>
  <dcterms:modified xsi:type="dcterms:W3CDTF">2018-07-19T00:11:32Z</dcterms:modified>
</cp:coreProperties>
</file>