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handoutMasterIdLst>
    <p:handoutMasterId r:id="rId19"/>
  </p:handoutMasterIdLst>
  <p:sldIdLst>
    <p:sldId id="346" r:id="rId2"/>
    <p:sldId id="323" r:id="rId3"/>
    <p:sldId id="333" r:id="rId4"/>
    <p:sldId id="326" r:id="rId5"/>
    <p:sldId id="327" r:id="rId6"/>
    <p:sldId id="328" r:id="rId7"/>
    <p:sldId id="331" r:id="rId8"/>
    <p:sldId id="332" r:id="rId9"/>
    <p:sldId id="334" r:id="rId10"/>
    <p:sldId id="335" r:id="rId11"/>
    <p:sldId id="336" r:id="rId12"/>
    <p:sldId id="337" r:id="rId13"/>
    <p:sldId id="338" r:id="rId14"/>
    <p:sldId id="339" r:id="rId15"/>
    <p:sldId id="340" r:id="rId16"/>
    <p:sldId id="34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7FC"/>
    <a:srgbClr val="B4E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72" d="100"/>
          <a:sy n="72" d="100"/>
        </p:scale>
        <p:origin x="12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280702-C09F-445D-BA53-23D07B3C177F}" type="datetimeFigureOut">
              <a:rPr lang="en-US" smtClean="0"/>
              <a:pPr/>
              <a:t>7/19/2018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4AFE9-4143-4FDD-9C7E-A607021D0450}" type="slidenum">
              <a:rPr lang="en-US" smtClean="0"/>
              <a:pPr/>
              <a:t>‹#›</a:t>
            </a:fld>
            <a:endParaRPr lang="en-US"/>
          </a:p>
        </p:txBody>
      </p:sp>
    </p:spTree>
    <p:extLst>
      <p:ext uri="{BB962C8B-B14F-4D97-AF65-F5344CB8AC3E}">
        <p14:creationId xmlns:p14="http://schemas.microsoft.com/office/powerpoint/2010/main" val="1589882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E411-9AE1-418A-BA91-16AE000A0824}" type="datetimeFigureOut">
              <a:rPr lang="en-US" smtClean="0"/>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EFC71-F654-483A-A235-1624CDB565A5}" type="slidenum">
              <a:rPr lang="en-US" smtClean="0"/>
              <a:pPr/>
              <a:t>‹#›</a:t>
            </a:fld>
            <a:endParaRPr lang="en-US"/>
          </a:p>
        </p:txBody>
      </p:sp>
    </p:spTree>
    <p:extLst>
      <p:ext uri="{BB962C8B-B14F-4D97-AF65-F5344CB8AC3E}">
        <p14:creationId xmlns:p14="http://schemas.microsoft.com/office/powerpoint/2010/main" val="29646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a:t>Click to edit Master title style</a:t>
            </a:r>
          </a:p>
        </p:txBody>
      </p:sp>
      <p:sp>
        <p:nvSpPr>
          <p:cNvPr id="13" name="Rectangle 12"/>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tx1"/>
                </a:solidFill>
              </a:defRPr>
            </a:lvl1pPr>
          </a:lstStyle>
          <a:p>
            <a:r>
              <a:rPr kumimoji="0" lang="en-US" dirty="0"/>
              <a:t>Click to edit Master title style</a:t>
            </a:r>
          </a:p>
        </p:txBody>
      </p:sp>
      <p:sp>
        <p:nvSpPr>
          <p:cNvPr id="5" name="Footer Placeholder 4"/>
          <p:cNvSpPr>
            <a:spLocks noGrp="1"/>
          </p:cNvSpPr>
          <p:nvPr>
            <p:ph type="ftr" sz="quarter" idx="11"/>
          </p:nvPr>
        </p:nvSpPr>
        <p:spPr>
          <a:xfrm>
            <a:off x="2971800" y="6488805"/>
            <a:ext cx="3200400" cy="304800"/>
          </a:xfrm>
          <a:prstGeom prst="rect">
            <a:avLst/>
          </a:prstGeom>
        </p:spPr>
        <p:txBody>
          <a:bodyPr/>
          <a:lstStyle>
            <a:lvl1pPr algn="ctr">
              <a:defRPr sz="1200" b="0"/>
            </a:lvl1pPr>
          </a:lstStyle>
          <a:p>
            <a:r>
              <a:rPr lang="en-US" dirty="0"/>
              <a:t>CSC 401: database Management System</a:t>
            </a:r>
          </a:p>
        </p:txBody>
      </p:sp>
      <p:sp>
        <p:nvSpPr>
          <p:cNvPr id="8" name="Content Placeholder 7"/>
          <p:cNvSpPr>
            <a:spLocks noGrp="1"/>
          </p:cNvSpPr>
          <p:nvPr>
            <p:ph sz="quarter" idx="1"/>
          </p:nvPr>
        </p:nvSpPr>
        <p:spPr>
          <a:xfrm>
            <a:off x="0" y="1219200"/>
            <a:ext cx="9144000" cy="51054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r>
              <a:rPr lang="en-US" dirty="0"/>
              <a:t>CSC 401: database Management System</a:t>
            </a:r>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Footer Placeholder 5"/>
          <p:cNvSpPr>
            <a:spLocks noGrp="1"/>
          </p:cNvSpPr>
          <p:nvPr>
            <p:ph type="ftr" sz="quarter" idx="11"/>
          </p:nvPr>
        </p:nvSpPr>
        <p:spPr>
          <a:xfrm>
            <a:off x="2514600" y="6477000"/>
            <a:ext cx="3962400" cy="381000"/>
          </a:xfrm>
          <a:prstGeom prst="rect">
            <a:avLst/>
          </a:prstGeom>
        </p:spPr>
        <p:txBody>
          <a:bodyPr/>
          <a:lstStyle/>
          <a:p>
            <a:r>
              <a:rPr lang="en-US" dirty="0"/>
              <a:t>CSC 401: database Management System</a:t>
            </a: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b" anchorCtr="0"/>
          <a:lstStyle>
            <a:lvl1pPr>
              <a:defRPr/>
            </a:lvl1pPr>
          </a:lstStyle>
          <a:p>
            <a:r>
              <a:rPr kumimoji="0" lang="en-US" dirty="0"/>
              <a:t>Click to edit Master title style</a:t>
            </a:r>
          </a:p>
        </p:txBody>
      </p:sp>
      <p:sp>
        <p:nvSpPr>
          <p:cNvPr id="3" name="Text Placeholder 2"/>
          <p:cNvSpPr>
            <a:spLocks noGrp="1"/>
          </p:cNvSpPr>
          <p:nvPr>
            <p:ph type="body" idx="1"/>
          </p:nvPr>
        </p:nvSpPr>
        <p:spPr>
          <a:xfrm>
            <a:off x="9144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52578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2514600" y="64008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half" idx="2"/>
          </p:nvPr>
        </p:nvSpPr>
        <p:spPr>
          <a:xfrm>
            <a:off x="914400" y="1905000"/>
            <a:ext cx="3886200" cy="38862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half" idx="4"/>
          </p:nvPr>
        </p:nvSpPr>
        <p:spPr>
          <a:xfrm>
            <a:off x="5257800" y="1905000"/>
            <a:ext cx="38862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Footer Placeholder 3"/>
          <p:cNvSpPr>
            <a:spLocks noGrp="1"/>
          </p:cNvSpPr>
          <p:nvPr>
            <p:ph type="ftr" sz="quarter" idx="11"/>
          </p:nvPr>
        </p:nvSpPr>
        <p:spPr>
          <a:xfrm>
            <a:off x="2667000" y="6400800"/>
            <a:ext cx="3962400" cy="457200"/>
          </a:xfrm>
          <a:prstGeom prst="rect">
            <a:avLst/>
          </a:prstGeom>
        </p:spPr>
        <p:txBody>
          <a:bodyPr/>
          <a:lstStyle/>
          <a:p>
            <a:r>
              <a:rPr lang="en-US" dirty="0"/>
              <a:t>CSC 401: database Management System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19400" y="6400800"/>
            <a:ext cx="3048000" cy="457200"/>
          </a:xfrm>
          <a:prstGeom prst="rect">
            <a:avLst/>
          </a:prstGeom>
        </p:spPr>
        <p:txBody>
          <a:bodyPr/>
          <a:lstStyle/>
          <a:p>
            <a:r>
              <a:rPr lang="en-US" dirty="0"/>
              <a:t>CSC 401: database Management System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0" y="0"/>
            <a:ext cx="91440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143000"/>
            <a:ext cx="1905000" cy="4876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quarter" idx="1"/>
          </p:nvPr>
        </p:nvSpPr>
        <p:spPr>
          <a:xfrm>
            <a:off x="2895600" y="1143000"/>
            <a:ext cx="6248400" cy="4876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Text Placeholder 12"/>
          <p:cNvSpPr>
            <a:spLocks noGrp="1"/>
          </p:cNvSpPr>
          <p:nvPr>
            <p:ph type="body" idx="1"/>
          </p:nvPr>
        </p:nvSpPr>
        <p:spPr>
          <a:xfrm>
            <a:off x="0" y="1143000"/>
            <a:ext cx="9144000" cy="51816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0" y="0"/>
            <a:ext cx="9144000" cy="914400"/>
          </a:xfrm>
          <a:prstGeom prst="rect">
            <a:avLst/>
          </a:prstGeom>
          <a:noFill/>
        </p:spPr>
        <p:txBody>
          <a:bodyPr bIns="91440" anchor="b" anchorCtr="0">
            <a:normAutofit/>
          </a:bodyPr>
          <a:lstStyle/>
          <a:p>
            <a:r>
              <a:rPr kumimoji="0" lang="en-US" dirty="0"/>
              <a:t>Click to edit Master title style</a:t>
            </a:r>
          </a:p>
        </p:txBody>
      </p:sp>
      <p:pic>
        <p:nvPicPr>
          <p:cNvPr id="11" name="Picture 2" descr="C:\Users\Mahady\Desktop\download (1).jpg"/>
          <p:cNvPicPr>
            <a:picLocks noChangeAspect="1" noChangeArrowheads="1"/>
          </p:cNvPicPr>
          <p:nvPr userDrawn="1"/>
        </p:nvPicPr>
        <p:blipFill>
          <a:blip r:embed="rId10"/>
          <a:srcRect l="38000" t="12217" r="38000" b="31586"/>
          <a:stretch>
            <a:fillRect/>
          </a:stretch>
        </p:blipFill>
        <p:spPr bwMode="auto">
          <a:xfrm>
            <a:off x="8666922" y="0"/>
            <a:ext cx="477078" cy="914400"/>
          </a:xfrm>
          <a:prstGeom prst="rect">
            <a:avLst/>
          </a:prstGeom>
          <a:noFill/>
        </p:spPr>
      </p:pic>
      <p:sp>
        <p:nvSpPr>
          <p:cNvPr id="12" name="Rectangle 11"/>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p:cNvGrpSpPr>
          <p:nvPr userDrawn="1"/>
        </p:nvGrpSpPr>
        <p:grpSpPr bwMode="auto">
          <a:xfrm>
            <a:off x="0" y="6324600"/>
            <a:ext cx="2584450" cy="495300"/>
            <a:chOff x="4030" y="1710"/>
            <a:chExt cx="4070" cy="780"/>
          </a:xfrm>
        </p:grpSpPr>
        <p:sp>
          <p:nvSpPr>
            <p:cNvPr id="16"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Computer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24" name="TextBox 23"/>
          <p:cNvSpPr txBox="1"/>
          <p:nvPr userDrawn="1"/>
        </p:nvSpPr>
        <p:spPr>
          <a:xfrm>
            <a:off x="7315200" y="6488668"/>
            <a:ext cx="1768433" cy="338554"/>
          </a:xfrm>
          <a:prstGeom prst="rect">
            <a:avLst/>
          </a:prstGeom>
          <a:noFill/>
        </p:spPr>
        <p:txBody>
          <a:bodyPr wrap="none" rtlCol="0">
            <a:spAutoFit/>
          </a:bodyPr>
          <a:lstStyle/>
          <a:p>
            <a:r>
              <a:rPr lang="en-US" sz="1600" b="1" dirty="0"/>
              <a:t>Database</a:t>
            </a:r>
            <a:r>
              <a:rPr lang="en-US" sz="1600" b="1" baseline="0" dirty="0"/>
              <a:t> Group</a:t>
            </a:r>
            <a:endParaRPr lang="en-US" sz="1600" b="1" dirty="0"/>
          </a:p>
        </p:txBody>
      </p:sp>
      <p:sp>
        <p:nvSpPr>
          <p:cNvPr id="25" name="Footer Placeholder 4"/>
          <p:cNvSpPr>
            <a:spLocks noGrp="1"/>
          </p:cNvSpPr>
          <p:nvPr>
            <p:ph type="ftr" sz="quarter" idx="3"/>
          </p:nvPr>
        </p:nvSpPr>
        <p:spPr>
          <a:xfrm>
            <a:off x="2971800" y="6553200"/>
            <a:ext cx="3200400" cy="304800"/>
          </a:xfrm>
          <a:prstGeom prst="rect">
            <a:avLst/>
          </a:prstGeom>
        </p:spPr>
        <p:txBody>
          <a:bodyPr/>
          <a:lstStyle>
            <a:lvl1pPr algn="ctr">
              <a:defRPr sz="1100" b="0"/>
            </a:lvl1pPr>
          </a:lstStyle>
          <a:p>
            <a:r>
              <a:rPr lang="en-US" dirty="0"/>
              <a:t>CSC 401: database Management System</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hf sldNum="0"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lnSpc>
          <a:spcPct val="150000"/>
        </a:lnSpc>
        <a:spcBef>
          <a:spcPts val="30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20000"/>
        </a:lnSpc>
        <a:spcBef>
          <a:spcPts val="30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20000"/>
        </a:lnSpc>
        <a:spcBef>
          <a:spcPts val="30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20000"/>
        </a:lnSpc>
        <a:spcBef>
          <a:spcPts val="30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20000"/>
        </a:lnSpc>
        <a:spcBef>
          <a:spcPts val="30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352800"/>
            <a:ext cx="8610600" cy="1981200"/>
          </a:xfrm>
        </p:spPr>
        <p:txBody>
          <a:bodyPr>
            <a:noAutofit/>
          </a:bodyPr>
          <a:lstStyle/>
          <a:p>
            <a:r>
              <a:rPr lang="en-US" sz="2400" b="1" dirty="0"/>
              <a:t>Lecture 17</a:t>
            </a:r>
          </a:p>
          <a:p>
            <a:r>
              <a:rPr lang="en-US" sz="2400" b="1" dirty="0"/>
              <a:t>CSC 401: Database Management System</a:t>
            </a:r>
          </a:p>
        </p:txBody>
      </p:sp>
      <p:sp>
        <p:nvSpPr>
          <p:cNvPr id="2" name="Title 1"/>
          <p:cNvSpPr>
            <a:spLocks noGrp="1"/>
          </p:cNvSpPr>
          <p:nvPr>
            <p:ph type="ctrTitle"/>
          </p:nvPr>
        </p:nvSpPr>
        <p:spPr>
          <a:xfrm>
            <a:off x="0" y="1447800"/>
            <a:ext cx="9144000" cy="1679575"/>
          </a:xfrm>
          <a:solidFill>
            <a:srgbClr val="C00000"/>
          </a:solidFill>
        </p:spPr>
        <p:txBody>
          <a:bodyPr/>
          <a:lstStyle/>
          <a:p>
            <a:r>
              <a:rPr dirty="0">
                <a:solidFill>
                  <a:schemeClr val="tx1"/>
                </a:solidFill>
              </a:rPr>
              <a:t>Introduction to Advance SQL</a:t>
            </a:r>
          </a:p>
        </p:txBody>
      </p:sp>
      <p:grpSp>
        <p:nvGrpSpPr>
          <p:cNvPr id="4" name="Group 3"/>
          <p:cNvGrpSpPr>
            <a:grpSpLocks/>
          </p:cNvGrpSpPr>
          <p:nvPr/>
        </p:nvGrpSpPr>
        <p:grpSpPr bwMode="auto">
          <a:xfrm>
            <a:off x="6483350" y="76200"/>
            <a:ext cx="2584450" cy="495300"/>
            <a:chOff x="4030" y="1710"/>
            <a:chExt cx="4070" cy="780"/>
          </a:xfrm>
        </p:grpSpPr>
        <p:sp>
          <p:nvSpPr>
            <p:cNvPr id="5"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77041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Combining Queries</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62500" lnSpcReduction="20000"/>
          </a:bodyPr>
          <a:lstStyle/>
          <a:p>
            <a:r>
              <a:rPr lang="en-US" dirty="0"/>
              <a:t>Query: Determines the customer(s) who has in a given line item purchased the largest quantity of any Pine Valley product and the customer(s) who has in a given line item purchased the smallest quantity and returns the results in one table. </a:t>
            </a:r>
            <a:endParaRPr lang="en-US" b="1" i="1" dirty="0"/>
          </a:p>
          <a:p>
            <a:pPr marL="320040" lvl="1" indent="0">
              <a:buNone/>
            </a:pPr>
            <a:r>
              <a:rPr lang="en-US" b="1" dirty="0"/>
              <a:t>SELECT</a:t>
            </a:r>
            <a:r>
              <a:rPr lang="en-US" dirty="0"/>
              <a:t> C1.CustomerID, </a:t>
            </a:r>
            <a:r>
              <a:rPr lang="en-US" dirty="0" err="1"/>
              <a:t>CustomerName</a:t>
            </a:r>
            <a:r>
              <a:rPr lang="en-US" dirty="0"/>
              <a:t>, </a:t>
            </a:r>
            <a:r>
              <a:rPr lang="en-US" dirty="0" err="1"/>
              <a:t>OrderedQuantity</a:t>
            </a:r>
            <a:r>
              <a:rPr lang="en-US" dirty="0"/>
              <a:t>, ‘Largest Quantity’ AS Quantity</a:t>
            </a:r>
          </a:p>
          <a:p>
            <a:pPr marL="320040" lvl="1" indent="0">
              <a:buNone/>
            </a:pPr>
            <a:r>
              <a:rPr lang="en-US" b="1" dirty="0"/>
              <a:t>FROM</a:t>
            </a:r>
            <a:r>
              <a:rPr lang="en-US" dirty="0"/>
              <a:t> </a:t>
            </a:r>
            <a:r>
              <a:rPr lang="en-US" dirty="0" err="1"/>
              <a:t>Customer_T</a:t>
            </a:r>
            <a:r>
              <a:rPr lang="en-US" dirty="0"/>
              <a:t> C1,Order_T O1, </a:t>
            </a:r>
            <a:r>
              <a:rPr lang="en-US" dirty="0" err="1"/>
              <a:t>OrderLine_T</a:t>
            </a:r>
            <a:r>
              <a:rPr lang="en-US" dirty="0"/>
              <a:t> Q1</a:t>
            </a:r>
          </a:p>
          <a:p>
            <a:pPr marL="320040" lvl="1" indent="0">
              <a:buNone/>
            </a:pPr>
            <a:r>
              <a:rPr lang="en-US" b="1" dirty="0"/>
              <a:t>WHERE</a:t>
            </a:r>
            <a:r>
              <a:rPr lang="en-US" dirty="0"/>
              <a:t> C1.CustomerID = O1.CustomerID </a:t>
            </a:r>
            <a:r>
              <a:rPr lang="en-US" b="1" dirty="0"/>
              <a:t>AND</a:t>
            </a:r>
            <a:r>
              <a:rPr lang="en-US" dirty="0"/>
              <a:t> O1.OrderID = Q1.OrderID </a:t>
            </a:r>
            <a:r>
              <a:rPr lang="en-US" b="1" dirty="0"/>
              <a:t>AND</a:t>
            </a:r>
            <a:r>
              <a:rPr lang="en-US" dirty="0"/>
              <a:t> </a:t>
            </a:r>
            <a:r>
              <a:rPr lang="en-US" dirty="0" err="1"/>
              <a:t>OrderedQuantity</a:t>
            </a:r>
            <a:r>
              <a:rPr lang="en-US" dirty="0"/>
              <a:t> =</a:t>
            </a:r>
          </a:p>
          <a:p>
            <a:pPr marL="320040" lvl="1" indent="0">
              <a:buNone/>
            </a:pPr>
            <a:r>
              <a:rPr lang="en-US" dirty="0"/>
              <a:t>			(</a:t>
            </a:r>
            <a:r>
              <a:rPr lang="en-US" b="1" dirty="0"/>
              <a:t>SELECT</a:t>
            </a:r>
            <a:r>
              <a:rPr lang="en-US" dirty="0"/>
              <a:t> </a:t>
            </a:r>
            <a:r>
              <a:rPr lang="en-US" b="1" dirty="0"/>
              <a:t>MAX</a:t>
            </a:r>
            <a:r>
              <a:rPr lang="en-US" dirty="0"/>
              <a:t>(</a:t>
            </a:r>
            <a:r>
              <a:rPr lang="en-US" dirty="0" err="1"/>
              <a:t>OrderedQuantity</a:t>
            </a:r>
            <a:r>
              <a:rPr lang="en-US" dirty="0"/>
              <a:t>)</a:t>
            </a:r>
          </a:p>
          <a:p>
            <a:pPr marL="320040" lvl="1" indent="0">
              <a:buNone/>
            </a:pPr>
            <a:r>
              <a:rPr lang="en-US" b="1" dirty="0"/>
              <a:t>			FROM</a:t>
            </a:r>
            <a:r>
              <a:rPr lang="en-US" dirty="0"/>
              <a:t> </a:t>
            </a:r>
            <a:r>
              <a:rPr lang="en-US" dirty="0" err="1"/>
              <a:t>OrderLine_T</a:t>
            </a:r>
            <a:r>
              <a:rPr lang="en-US" dirty="0"/>
              <a:t>)</a:t>
            </a:r>
          </a:p>
          <a:p>
            <a:pPr marL="320040" lvl="1" indent="0">
              <a:buNone/>
            </a:pPr>
            <a:r>
              <a:rPr lang="en-US" b="1" dirty="0"/>
              <a:t>UNION</a:t>
            </a:r>
          </a:p>
          <a:p>
            <a:pPr marL="320040" lvl="1" indent="0">
              <a:buNone/>
            </a:pPr>
            <a:r>
              <a:rPr lang="en-US" b="1" dirty="0"/>
              <a:t>SELECT</a:t>
            </a:r>
            <a:r>
              <a:rPr lang="en-US" dirty="0"/>
              <a:t> C1.CustomerID, </a:t>
            </a:r>
            <a:r>
              <a:rPr lang="en-US" dirty="0" err="1"/>
              <a:t>CustomerName</a:t>
            </a:r>
            <a:r>
              <a:rPr lang="en-US" dirty="0"/>
              <a:t>, </a:t>
            </a:r>
            <a:r>
              <a:rPr lang="en-US" dirty="0" err="1"/>
              <a:t>OrderedQuantity</a:t>
            </a:r>
            <a:r>
              <a:rPr lang="en-US" dirty="0"/>
              <a:t>, ‘Smallest Quantity’</a:t>
            </a:r>
          </a:p>
          <a:p>
            <a:pPr marL="320040" lvl="1" indent="0">
              <a:buNone/>
            </a:pPr>
            <a:r>
              <a:rPr lang="en-US" b="1" dirty="0"/>
              <a:t>FROM</a:t>
            </a:r>
            <a:r>
              <a:rPr lang="en-US" dirty="0"/>
              <a:t> </a:t>
            </a:r>
            <a:r>
              <a:rPr lang="en-US" dirty="0" err="1"/>
              <a:t>Customer_T</a:t>
            </a:r>
            <a:r>
              <a:rPr lang="en-US" dirty="0"/>
              <a:t> C1, </a:t>
            </a:r>
            <a:r>
              <a:rPr lang="en-US" dirty="0" err="1"/>
              <a:t>Order_T</a:t>
            </a:r>
            <a:r>
              <a:rPr lang="en-US" dirty="0"/>
              <a:t> O1, </a:t>
            </a:r>
            <a:r>
              <a:rPr lang="en-US" dirty="0" err="1"/>
              <a:t>OrderLine_T</a:t>
            </a:r>
            <a:r>
              <a:rPr lang="en-US" dirty="0"/>
              <a:t> Q1</a:t>
            </a:r>
          </a:p>
          <a:p>
            <a:pPr marL="320040" lvl="1" indent="0">
              <a:buNone/>
            </a:pPr>
            <a:r>
              <a:rPr lang="en-US" b="1" dirty="0"/>
              <a:t>WHERE</a:t>
            </a:r>
            <a:r>
              <a:rPr lang="en-US" dirty="0"/>
              <a:t> C1.CustomerID = O1.CustomerID </a:t>
            </a:r>
            <a:r>
              <a:rPr lang="en-US" b="1" dirty="0"/>
              <a:t>AND</a:t>
            </a:r>
            <a:r>
              <a:rPr lang="en-US" dirty="0"/>
              <a:t> O1.OrderID = Q1.OrderID </a:t>
            </a:r>
            <a:r>
              <a:rPr lang="en-US" b="1" dirty="0"/>
              <a:t>AND</a:t>
            </a:r>
            <a:r>
              <a:rPr lang="en-US" dirty="0"/>
              <a:t> </a:t>
            </a:r>
            <a:r>
              <a:rPr lang="en-US" dirty="0" err="1"/>
              <a:t>OrderedQuantity</a:t>
            </a:r>
            <a:r>
              <a:rPr lang="en-US" dirty="0"/>
              <a:t> =</a:t>
            </a:r>
          </a:p>
          <a:p>
            <a:pPr marL="320040" lvl="1" indent="0">
              <a:buNone/>
            </a:pPr>
            <a:r>
              <a:rPr lang="en-US" dirty="0"/>
              <a:t>			(</a:t>
            </a:r>
            <a:r>
              <a:rPr lang="en-US" b="1" dirty="0"/>
              <a:t>SELECT</a:t>
            </a:r>
            <a:r>
              <a:rPr lang="en-US" dirty="0"/>
              <a:t> </a:t>
            </a:r>
            <a:r>
              <a:rPr lang="en-US" b="1" dirty="0"/>
              <a:t>MIN</a:t>
            </a:r>
            <a:r>
              <a:rPr lang="en-US" dirty="0"/>
              <a:t>(</a:t>
            </a:r>
            <a:r>
              <a:rPr lang="en-US" dirty="0" err="1"/>
              <a:t>OrderedQuantity</a:t>
            </a:r>
            <a:r>
              <a:rPr lang="en-US" dirty="0"/>
              <a:t>)</a:t>
            </a:r>
          </a:p>
          <a:p>
            <a:pPr marL="320040" lvl="1" indent="0">
              <a:buNone/>
            </a:pPr>
            <a:r>
              <a:rPr lang="en-US" b="1" dirty="0"/>
              <a:t>			FROM</a:t>
            </a:r>
            <a:r>
              <a:rPr lang="en-US" dirty="0"/>
              <a:t> </a:t>
            </a:r>
            <a:r>
              <a:rPr lang="en-US" dirty="0" err="1"/>
              <a:t>OrderLine_T</a:t>
            </a:r>
            <a:r>
              <a:rPr lang="en-US" dirty="0"/>
              <a:t>)</a:t>
            </a:r>
          </a:p>
          <a:p>
            <a:pPr marL="320040" lvl="1" indent="0">
              <a:buNone/>
            </a:pPr>
            <a:r>
              <a:rPr lang="en-US" b="1" dirty="0"/>
              <a:t>ORDER</a:t>
            </a:r>
            <a:r>
              <a:rPr lang="en-US" dirty="0"/>
              <a:t> </a:t>
            </a:r>
            <a:r>
              <a:rPr lang="en-US" b="1" dirty="0"/>
              <a:t>BY</a:t>
            </a:r>
            <a:r>
              <a:rPr lang="en-US" dirty="0"/>
              <a:t> 3;</a:t>
            </a:r>
          </a:p>
        </p:txBody>
      </p:sp>
    </p:spTree>
    <p:extLst>
      <p:ext uri="{BB962C8B-B14F-4D97-AF65-F5344CB8AC3E}">
        <p14:creationId xmlns:p14="http://schemas.microsoft.com/office/powerpoint/2010/main" val="416062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Expressions</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dirty="0"/>
              <a:t>Query: displays the product description for each product in the specified product line and a special text, ‘####’ for all other products</a:t>
            </a:r>
          </a:p>
          <a:p>
            <a:pPr marL="320040" lvl="1" indent="0">
              <a:buNone/>
            </a:pPr>
            <a:r>
              <a:rPr lang="en-US" b="1" dirty="0"/>
              <a:t>SELECT</a:t>
            </a:r>
            <a:r>
              <a:rPr lang="en-US" dirty="0"/>
              <a:t> </a:t>
            </a:r>
            <a:r>
              <a:rPr lang="en-US" b="1" dirty="0"/>
              <a:t>CASE</a:t>
            </a:r>
          </a:p>
          <a:p>
            <a:pPr marL="320040" lvl="1" indent="0">
              <a:buNone/>
            </a:pPr>
            <a:r>
              <a:rPr lang="en-US" b="1" dirty="0"/>
              <a:t>	       WHEN</a:t>
            </a:r>
            <a:r>
              <a:rPr lang="en-US" dirty="0"/>
              <a:t> </a:t>
            </a:r>
            <a:r>
              <a:rPr lang="en-US" dirty="0" err="1"/>
              <a:t>ProductLine</a:t>
            </a:r>
            <a:r>
              <a:rPr lang="en-US" dirty="0"/>
              <a:t> = 1 </a:t>
            </a:r>
            <a:r>
              <a:rPr lang="en-US" b="1" dirty="0"/>
              <a:t>THEN</a:t>
            </a:r>
            <a:r>
              <a:rPr lang="en-US" dirty="0"/>
              <a:t> </a:t>
            </a:r>
            <a:r>
              <a:rPr lang="en-US" dirty="0" err="1"/>
              <a:t>ProductDescription</a:t>
            </a:r>
            <a:endParaRPr lang="en-US" dirty="0"/>
          </a:p>
          <a:p>
            <a:pPr marL="320040" lvl="1" indent="0">
              <a:buNone/>
            </a:pPr>
            <a:r>
              <a:rPr lang="en-US" b="1" dirty="0"/>
              <a:t>                ELSE</a:t>
            </a:r>
            <a:r>
              <a:rPr lang="en-US" dirty="0"/>
              <a:t> ‘####’</a:t>
            </a:r>
          </a:p>
          <a:p>
            <a:pPr marL="320040" lvl="1" indent="0">
              <a:buNone/>
            </a:pPr>
            <a:r>
              <a:rPr lang="en-US" b="1" dirty="0"/>
              <a:t>	       END</a:t>
            </a:r>
            <a:r>
              <a:rPr lang="en-US" dirty="0"/>
              <a:t> </a:t>
            </a:r>
            <a:r>
              <a:rPr lang="en-US" b="1" dirty="0"/>
              <a:t>AS</a:t>
            </a:r>
            <a:r>
              <a:rPr lang="en-US" dirty="0"/>
              <a:t> </a:t>
            </a:r>
            <a:r>
              <a:rPr lang="en-US" dirty="0" err="1"/>
              <a:t>ProductDescription</a:t>
            </a:r>
            <a:endParaRPr lang="en-US" dirty="0"/>
          </a:p>
          <a:p>
            <a:pPr marL="320040" lvl="1" indent="0">
              <a:buNone/>
            </a:pPr>
            <a:r>
              <a:rPr lang="en-US" b="1" dirty="0"/>
              <a:t>FROM</a:t>
            </a:r>
            <a:r>
              <a:rPr lang="en-US" dirty="0"/>
              <a:t> </a:t>
            </a:r>
            <a:r>
              <a:rPr lang="en-US" dirty="0" err="1"/>
              <a:t>Product_T</a:t>
            </a:r>
            <a:r>
              <a:rPr lang="en-US" dirty="0"/>
              <a:t>;</a:t>
            </a:r>
          </a:p>
        </p:txBody>
      </p:sp>
    </p:spTree>
    <p:extLst>
      <p:ext uri="{BB962C8B-B14F-4D97-AF65-F5344CB8AC3E}">
        <p14:creationId xmlns:p14="http://schemas.microsoft.com/office/powerpoint/2010/main" val="89456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Complicated SQL Queries</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i="1" dirty="0"/>
              <a:t>Question 1: </a:t>
            </a:r>
            <a:r>
              <a:rPr lang="en-US" dirty="0"/>
              <a:t>For each salesperson, list his or her biggest-selling product.</a:t>
            </a:r>
          </a:p>
          <a:p>
            <a:pPr marL="320040" lvl="1" indent="0">
              <a:buNone/>
            </a:pPr>
            <a:r>
              <a:rPr lang="en-US" b="1" dirty="0"/>
              <a:t>CREATE</a:t>
            </a:r>
            <a:r>
              <a:rPr lang="en-US" dirty="0"/>
              <a:t> </a:t>
            </a:r>
            <a:r>
              <a:rPr lang="en-US" b="1" dirty="0"/>
              <a:t>VIEW</a:t>
            </a:r>
            <a:r>
              <a:rPr lang="en-US" dirty="0"/>
              <a:t> </a:t>
            </a:r>
            <a:r>
              <a:rPr lang="en-US" dirty="0" err="1"/>
              <a:t>TSales</a:t>
            </a:r>
            <a:r>
              <a:rPr lang="en-US" dirty="0"/>
              <a:t> </a:t>
            </a:r>
            <a:r>
              <a:rPr lang="en-US" b="1" dirty="0"/>
              <a:t>AS</a:t>
            </a:r>
          </a:p>
          <a:p>
            <a:pPr marL="320040" lvl="1" indent="0">
              <a:buNone/>
            </a:pPr>
            <a:r>
              <a:rPr lang="en-US" b="1" dirty="0"/>
              <a:t>SELECT</a:t>
            </a:r>
            <a:r>
              <a:rPr lang="en-US" dirty="0"/>
              <a:t> </a:t>
            </a:r>
            <a:r>
              <a:rPr lang="en-US" dirty="0" err="1"/>
              <a:t>SalespersonName</a:t>
            </a:r>
            <a:r>
              <a:rPr lang="en-US" dirty="0"/>
              <a:t>, </a:t>
            </a:r>
            <a:r>
              <a:rPr lang="en-US" dirty="0" err="1"/>
              <a:t>ProductDescription</a:t>
            </a:r>
            <a:r>
              <a:rPr lang="en-US" dirty="0"/>
              <a:t>, SUM(</a:t>
            </a:r>
            <a:r>
              <a:rPr lang="en-US" dirty="0" err="1"/>
              <a:t>OrderedQuantity</a:t>
            </a:r>
            <a:r>
              <a:rPr lang="en-US" dirty="0"/>
              <a:t>) AS </a:t>
            </a:r>
            <a:r>
              <a:rPr lang="en-US" dirty="0" err="1"/>
              <a:t>Totorders</a:t>
            </a:r>
            <a:endParaRPr lang="en-US" b="1" dirty="0"/>
          </a:p>
          <a:p>
            <a:pPr marL="320040" lvl="1" indent="0">
              <a:buNone/>
            </a:pPr>
            <a:r>
              <a:rPr lang="en-US" b="1" dirty="0"/>
              <a:t>FROM </a:t>
            </a:r>
            <a:r>
              <a:rPr lang="en-US" dirty="0" err="1"/>
              <a:t>Salesperson_T</a:t>
            </a:r>
            <a:r>
              <a:rPr lang="en-US" dirty="0"/>
              <a:t> </a:t>
            </a:r>
            <a:r>
              <a:rPr lang="en-US" b="1" dirty="0"/>
              <a:t>AS</a:t>
            </a:r>
            <a:r>
              <a:rPr lang="en-US" dirty="0"/>
              <a:t> S, </a:t>
            </a:r>
            <a:r>
              <a:rPr lang="en-US" dirty="0" err="1"/>
              <a:t>OrderLine_T</a:t>
            </a:r>
            <a:r>
              <a:rPr lang="en-US" dirty="0"/>
              <a:t> </a:t>
            </a:r>
            <a:r>
              <a:rPr lang="en-US" b="1" dirty="0"/>
              <a:t>AS</a:t>
            </a:r>
            <a:r>
              <a:rPr lang="en-US" dirty="0"/>
              <a:t> OT, </a:t>
            </a:r>
            <a:r>
              <a:rPr lang="en-US" dirty="0" err="1"/>
              <a:t>Product_T</a:t>
            </a:r>
            <a:r>
              <a:rPr lang="en-US" dirty="0"/>
              <a:t> </a:t>
            </a:r>
            <a:r>
              <a:rPr lang="en-US" b="1" dirty="0"/>
              <a:t>AS</a:t>
            </a:r>
            <a:r>
              <a:rPr lang="en-US" dirty="0"/>
              <a:t> P, </a:t>
            </a:r>
            <a:r>
              <a:rPr lang="en-US" dirty="0" err="1"/>
              <a:t>Order_T</a:t>
            </a:r>
            <a:r>
              <a:rPr lang="en-US" dirty="0"/>
              <a:t> </a:t>
            </a:r>
            <a:r>
              <a:rPr lang="en-US" b="1" dirty="0"/>
              <a:t>AS</a:t>
            </a:r>
            <a:r>
              <a:rPr lang="en-US" dirty="0"/>
              <a:t> O</a:t>
            </a:r>
          </a:p>
          <a:p>
            <a:pPr marL="320040" lvl="1" indent="0">
              <a:buNone/>
            </a:pPr>
            <a:r>
              <a:rPr lang="en-US" b="1" dirty="0"/>
              <a:t>WHERE</a:t>
            </a:r>
            <a:r>
              <a:rPr lang="en-US" dirty="0"/>
              <a:t> </a:t>
            </a:r>
            <a:r>
              <a:rPr lang="en-US" dirty="0" err="1"/>
              <a:t>S.SalespersonID</a:t>
            </a:r>
            <a:r>
              <a:rPr lang="en-US" dirty="0"/>
              <a:t>=</a:t>
            </a:r>
            <a:r>
              <a:rPr lang="en-US" dirty="0" err="1"/>
              <a:t>O.SalespersonID</a:t>
            </a:r>
            <a:r>
              <a:rPr lang="en-US" dirty="0"/>
              <a:t> </a:t>
            </a:r>
            <a:r>
              <a:rPr lang="en-US" b="1" dirty="0"/>
              <a:t>AND</a:t>
            </a:r>
            <a:r>
              <a:rPr lang="en-US" dirty="0"/>
              <a:t> </a:t>
            </a:r>
            <a:r>
              <a:rPr lang="en-US" dirty="0" err="1"/>
              <a:t>O.OrderID</a:t>
            </a:r>
            <a:r>
              <a:rPr lang="en-US" dirty="0"/>
              <a:t>=</a:t>
            </a:r>
            <a:r>
              <a:rPr lang="en-US" dirty="0" err="1"/>
              <a:t>OL.OrderID</a:t>
            </a:r>
            <a:endParaRPr lang="en-US" dirty="0"/>
          </a:p>
          <a:p>
            <a:pPr marL="320040" lvl="1" indent="0">
              <a:buNone/>
            </a:pPr>
            <a:r>
              <a:rPr lang="en-US" b="1" dirty="0"/>
              <a:t>	      AND</a:t>
            </a:r>
            <a:r>
              <a:rPr lang="en-US" dirty="0"/>
              <a:t> </a:t>
            </a:r>
            <a:r>
              <a:rPr lang="en-US" dirty="0" err="1"/>
              <a:t>OL.ProductID</a:t>
            </a:r>
            <a:r>
              <a:rPr lang="en-US" dirty="0"/>
              <a:t>=</a:t>
            </a:r>
            <a:r>
              <a:rPr lang="en-US" dirty="0" err="1"/>
              <a:t>P.ProductID</a:t>
            </a:r>
            <a:r>
              <a:rPr lang="en-US" dirty="0"/>
              <a:t> </a:t>
            </a:r>
          </a:p>
          <a:p>
            <a:pPr marL="320040" lvl="1" indent="0">
              <a:buNone/>
            </a:pPr>
            <a:r>
              <a:rPr lang="en-US" b="1" dirty="0"/>
              <a:t>GROUP</a:t>
            </a:r>
            <a:r>
              <a:rPr lang="en-US" dirty="0"/>
              <a:t> </a:t>
            </a:r>
            <a:r>
              <a:rPr lang="en-US" b="1" dirty="0"/>
              <a:t>BY</a:t>
            </a:r>
            <a:r>
              <a:rPr lang="en-US" dirty="0"/>
              <a:t> </a:t>
            </a:r>
            <a:r>
              <a:rPr lang="en-US" dirty="0" err="1"/>
              <a:t>SalespersonName</a:t>
            </a:r>
            <a:r>
              <a:rPr lang="en-US" dirty="0"/>
              <a:t>, </a:t>
            </a:r>
            <a:r>
              <a:rPr lang="en-US" dirty="0" err="1"/>
              <a:t>ProductDescription</a:t>
            </a:r>
            <a:r>
              <a:rPr lang="en-US" dirty="0"/>
              <a:t>;</a:t>
            </a:r>
          </a:p>
          <a:p>
            <a:pPr marL="0" indent="0">
              <a:buNone/>
            </a:pPr>
            <a:r>
              <a:rPr lang="en-US" dirty="0"/>
              <a:t>Next</a:t>
            </a:r>
            <a:endParaRPr lang="en-US" b="1" dirty="0"/>
          </a:p>
          <a:p>
            <a:pPr marL="320040" lvl="1" indent="0">
              <a:buNone/>
            </a:pPr>
            <a:r>
              <a:rPr lang="en-US" b="1" dirty="0"/>
              <a:t>SELECT</a:t>
            </a:r>
            <a:r>
              <a:rPr lang="en-US" dirty="0"/>
              <a:t> </a:t>
            </a:r>
            <a:r>
              <a:rPr lang="en-US" dirty="0" err="1"/>
              <a:t>SalespersonName</a:t>
            </a:r>
            <a:r>
              <a:rPr lang="en-US" dirty="0"/>
              <a:t>, </a:t>
            </a:r>
            <a:r>
              <a:rPr lang="en-US" dirty="0" err="1"/>
              <a:t>ProductDescription</a:t>
            </a:r>
            <a:endParaRPr lang="en-US" dirty="0"/>
          </a:p>
          <a:p>
            <a:pPr marL="320040" lvl="1" indent="0">
              <a:buNone/>
            </a:pPr>
            <a:r>
              <a:rPr lang="en-US" b="1" dirty="0"/>
              <a:t>FROM</a:t>
            </a:r>
            <a:r>
              <a:rPr lang="en-US" dirty="0"/>
              <a:t> </a:t>
            </a:r>
            <a:r>
              <a:rPr lang="en-US" dirty="0" err="1"/>
              <a:t>TSales</a:t>
            </a:r>
            <a:r>
              <a:rPr lang="en-US" dirty="0"/>
              <a:t> </a:t>
            </a:r>
            <a:r>
              <a:rPr lang="en-US" b="1" dirty="0"/>
              <a:t>AS</a:t>
            </a:r>
            <a:r>
              <a:rPr lang="en-US" dirty="0"/>
              <a:t> A</a:t>
            </a:r>
          </a:p>
          <a:p>
            <a:pPr marL="320040" lvl="1" indent="0">
              <a:buNone/>
            </a:pPr>
            <a:r>
              <a:rPr lang="en-US" b="1" dirty="0"/>
              <a:t>WHERE</a:t>
            </a:r>
            <a:r>
              <a:rPr lang="en-US" dirty="0"/>
              <a:t> </a:t>
            </a:r>
            <a:r>
              <a:rPr lang="en-US" dirty="0" err="1"/>
              <a:t>Totorders</a:t>
            </a:r>
            <a:r>
              <a:rPr lang="en-US" dirty="0"/>
              <a:t> = (</a:t>
            </a:r>
            <a:r>
              <a:rPr lang="en-US" b="1" dirty="0"/>
              <a:t>SELECT</a:t>
            </a:r>
            <a:r>
              <a:rPr lang="en-US" dirty="0"/>
              <a:t> </a:t>
            </a:r>
            <a:r>
              <a:rPr lang="en-US" b="1" dirty="0"/>
              <a:t>MAX</a:t>
            </a:r>
            <a:r>
              <a:rPr lang="en-US" dirty="0"/>
              <a:t>(</a:t>
            </a:r>
            <a:r>
              <a:rPr lang="en-US" dirty="0" err="1"/>
              <a:t>Totorders</a:t>
            </a:r>
            <a:r>
              <a:rPr lang="en-US" dirty="0"/>
              <a:t>) </a:t>
            </a:r>
            <a:r>
              <a:rPr lang="en-US" b="1" dirty="0"/>
              <a:t>FROM</a:t>
            </a:r>
            <a:r>
              <a:rPr lang="en-US" dirty="0"/>
              <a:t> </a:t>
            </a:r>
            <a:r>
              <a:rPr lang="en-US" dirty="0" err="1"/>
              <a:t>TSales</a:t>
            </a:r>
            <a:r>
              <a:rPr lang="en-US" dirty="0"/>
              <a:t> B</a:t>
            </a:r>
          </a:p>
          <a:p>
            <a:pPr marL="320040" lvl="1" indent="0">
              <a:buNone/>
            </a:pPr>
            <a:r>
              <a:rPr lang="en-US" b="1" dirty="0"/>
              <a:t>WHERE</a:t>
            </a:r>
            <a:r>
              <a:rPr lang="en-US" dirty="0"/>
              <a:t> </a:t>
            </a:r>
            <a:r>
              <a:rPr lang="en-US" dirty="0" err="1"/>
              <a:t>B.SalesperssonName</a:t>
            </a:r>
            <a:r>
              <a:rPr lang="en-US" dirty="0"/>
              <a:t> = </a:t>
            </a:r>
            <a:r>
              <a:rPr lang="en-US" dirty="0" err="1"/>
              <a:t>A.SalespersonName</a:t>
            </a:r>
            <a:r>
              <a:rPr lang="en-US" dirty="0"/>
              <a:t>);</a:t>
            </a:r>
          </a:p>
        </p:txBody>
      </p:sp>
    </p:spTree>
    <p:extLst>
      <p:ext uri="{BB962C8B-B14F-4D97-AF65-F5344CB8AC3E}">
        <p14:creationId xmlns:p14="http://schemas.microsoft.com/office/powerpoint/2010/main" val="314118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TIPS FOR DEVELOPING QUERIES</a:t>
            </a:r>
            <a:endParaRPr lang="en-US" sz="36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92500"/>
          </a:bodyPr>
          <a:lstStyle/>
          <a:p>
            <a:r>
              <a:rPr lang="en-US" dirty="0"/>
              <a:t>Familiarize with the data model (ERD).</a:t>
            </a:r>
          </a:p>
          <a:p>
            <a:r>
              <a:rPr lang="en-US" dirty="0"/>
              <a:t>Understand the results required from the query.</a:t>
            </a:r>
          </a:p>
          <a:p>
            <a:r>
              <a:rPr lang="en-US" dirty="0"/>
              <a:t>Figure out list of attributes required in query result (SELECT).</a:t>
            </a:r>
          </a:p>
          <a:p>
            <a:r>
              <a:rPr lang="en-US" dirty="0"/>
              <a:t>Find Entities from the data model for attributes. (FROM)</a:t>
            </a:r>
          </a:p>
          <a:p>
            <a:r>
              <a:rPr lang="en-US" dirty="0"/>
              <a:t>Identify the relationship between the Entities. (JOIN condition)</a:t>
            </a:r>
          </a:p>
          <a:p>
            <a:r>
              <a:rPr lang="en-US" dirty="0"/>
              <a:t>Construct a WHERE equality for each link.</a:t>
            </a:r>
          </a:p>
          <a:p>
            <a:r>
              <a:rPr lang="en-US" dirty="0"/>
              <a:t>Fine-tune query by adding GROUP BY and HAVING clauses, DISTINCT, NOT IN, and so forth. </a:t>
            </a:r>
          </a:p>
          <a:p>
            <a:endParaRPr lang="en-US" dirty="0"/>
          </a:p>
          <a:p>
            <a:endParaRPr lang="en-US" dirty="0"/>
          </a:p>
        </p:txBody>
      </p:sp>
    </p:spTree>
    <p:extLst>
      <p:ext uri="{BB962C8B-B14F-4D97-AF65-F5344CB8AC3E}">
        <p14:creationId xmlns:p14="http://schemas.microsoft.com/office/powerpoint/2010/main" val="370556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Guidelines for Better Query Design</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pPr marL="514350" indent="-514350">
              <a:buFont typeface="+mj-lt"/>
              <a:buAutoNum type="arabicPeriod"/>
            </a:pPr>
            <a:r>
              <a:rPr lang="en-US" dirty="0"/>
              <a:t>Understand how indexes are used in query processing </a:t>
            </a:r>
          </a:p>
          <a:p>
            <a:pPr marL="514350" indent="-514350">
              <a:buFont typeface="+mj-lt"/>
              <a:buAutoNum type="arabicPeriod"/>
            </a:pPr>
            <a:r>
              <a:rPr lang="en-US" dirty="0"/>
              <a:t>Keep optimizer statistics up-to-date </a:t>
            </a:r>
          </a:p>
          <a:p>
            <a:pPr marL="514350" indent="-514350">
              <a:buFont typeface="+mj-lt"/>
              <a:buAutoNum type="arabicPeriod"/>
            </a:pPr>
            <a:r>
              <a:rPr lang="en-US" dirty="0"/>
              <a:t>Use compatible data types for fields and literals in queries </a:t>
            </a:r>
          </a:p>
          <a:p>
            <a:pPr marL="514350" indent="-514350">
              <a:buFont typeface="+mj-lt"/>
              <a:buAutoNum type="arabicPeriod"/>
            </a:pPr>
            <a:r>
              <a:rPr lang="en-US" dirty="0"/>
              <a:t>Write simple queries </a:t>
            </a:r>
          </a:p>
          <a:p>
            <a:pPr marL="514350" indent="-514350">
              <a:buFont typeface="+mj-lt"/>
              <a:buAutoNum type="arabicPeriod"/>
            </a:pPr>
            <a:r>
              <a:rPr lang="en-US" dirty="0"/>
              <a:t>Break complex queries into multiple simple parts </a:t>
            </a:r>
          </a:p>
          <a:p>
            <a:pPr marL="514350" indent="-514350">
              <a:buFont typeface="+mj-lt"/>
              <a:buAutoNum type="arabicPeriod"/>
            </a:pPr>
            <a:r>
              <a:rPr lang="en-US" dirty="0"/>
              <a:t>Don’t nest one query inside another query </a:t>
            </a:r>
          </a:p>
          <a:p>
            <a:pPr marL="514350" indent="-514350">
              <a:buFont typeface="+mj-lt"/>
              <a:buAutoNum type="arabicPeriod"/>
            </a:pPr>
            <a:r>
              <a:rPr lang="en-US" dirty="0"/>
              <a:t>Don’t combine a table with itself </a:t>
            </a:r>
          </a:p>
          <a:p>
            <a:pPr marL="514350" indent="-514350">
              <a:buFont typeface="+mj-lt"/>
              <a:buAutoNum type="arabicPeriod"/>
            </a:pPr>
            <a:r>
              <a:rPr lang="en-US" dirty="0"/>
              <a:t>Create temporary tables for groups of queries </a:t>
            </a:r>
          </a:p>
          <a:p>
            <a:pPr marL="514350" indent="-514350">
              <a:buFont typeface="+mj-lt"/>
              <a:buAutoNum type="arabicPeriod"/>
            </a:pPr>
            <a:r>
              <a:rPr lang="en-US" dirty="0"/>
              <a:t>Combine update operations </a:t>
            </a:r>
          </a:p>
          <a:p>
            <a:pPr marL="514350" indent="-514350">
              <a:buFont typeface="+mj-lt"/>
              <a:buAutoNum type="arabicPeriod"/>
            </a:pPr>
            <a:r>
              <a:rPr lang="en-US" dirty="0"/>
              <a:t>Retrieve only the data you need </a:t>
            </a:r>
          </a:p>
          <a:p>
            <a:pPr marL="514350" indent="-514350">
              <a:buFont typeface="+mj-lt"/>
              <a:buAutoNum type="arabicPeriod"/>
            </a:pPr>
            <a:r>
              <a:rPr lang="en-US" dirty="0"/>
              <a:t>Don’t have the DBMS sort without an index </a:t>
            </a:r>
          </a:p>
          <a:p>
            <a:pPr marL="514350" indent="-514350">
              <a:buFont typeface="+mj-lt"/>
              <a:buAutoNum type="arabicPeriod"/>
            </a:pPr>
            <a:r>
              <a:rPr lang="en-US" dirty="0"/>
              <a:t>Consider the total query processing time for ad hoc queries</a:t>
            </a:r>
          </a:p>
        </p:txBody>
      </p:sp>
    </p:spTree>
    <p:extLst>
      <p:ext uri="{BB962C8B-B14F-4D97-AF65-F5344CB8AC3E}">
        <p14:creationId xmlns:p14="http://schemas.microsoft.com/office/powerpoint/2010/main" val="142556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ENSURING TRANSACTION INTEGRITY</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pic>
        <p:nvPicPr>
          <p:cNvPr id="5" name="Content Placeholder 4"/>
          <p:cNvPicPr>
            <a:picLocks noGrp="1" noChangeAspect="1"/>
          </p:cNvPicPr>
          <p:nvPr>
            <p:ph sz="quarter" idx="1"/>
          </p:nvPr>
        </p:nvPicPr>
        <p:blipFill>
          <a:blip r:embed="rId2"/>
          <a:stretch>
            <a:fillRect/>
          </a:stretch>
        </p:blipFill>
        <p:spPr>
          <a:xfrm>
            <a:off x="0" y="914400"/>
            <a:ext cx="9144000" cy="5398339"/>
          </a:xfrm>
          <a:prstGeom prst="rect">
            <a:avLst/>
          </a:prstGeom>
        </p:spPr>
      </p:pic>
    </p:spTree>
    <p:extLst>
      <p:ext uri="{BB962C8B-B14F-4D97-AF65-F5344CB8AC3E}">
        <p14:creationId xmlns:p14="http://schemas.microsoft.com/office/powerpoint/2010/main" val="116085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895600"/>
            <a:ext cx="8229600" cy="1139825"/>
          </a:xfrm>
        </p:spPr>
        <p:txBody>
          <a:bodyPr/>
          <a:lstStyle/>
          <a:p>
            <a:pPr algn="ctr" eaLnBrk="1" hangingPunct="1"/>
            <a:r>
              <a:rPr lang="en-US" dirty="0"/>
              <a:t>Thank You </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Tree>
    <p:extLst>
      <p:ext uri="{BB962C8B-B14F-4D97-AF65-F5344CB8AC3E}">
        <p14:creationId xmlns:p14="http://schemas.microsoft.com/office/powerpoint/2010/main" val="28843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Subqueries</a:t>
            </a:r>
            <a:endParaRPr lang="en-US" sz="36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85000" lnSpcReduction="10000"/>
          </a:bodyPr>
          <a:lstStyle/>
          <a:p>
            <a:r>
              <a:rPr lang="en-US" dirty="0"/>
              <a:t>The </a:t>
            </a:r>
            <a:r>
              <a:rPr lang="en-US" b="1" dirty="0"/>
              <a:t>subquery</a:t>
            </a:r>
            <a:r>
              <a:rPr lang="en-US" dirty="0"/>
              <a:t> technique involves placing an </a:t>
            </a:r>
            <a:r>
              <a:rPr lang="en-US" b="1" dirty="0"/>
              <a:t>inner</a:t>
            </a:r>
            <a:r>
              <a:rPr lang="en-US" dirty="0"/>
              <a:t> </a:t>
            </a:r>
            <a:r>
              <a:rPr lang="en-US" b="1" dirty="0"/>
              <a:t>query</a:t>
            </a:r>
            <a:r>
              <a:rPr lang="en-US" dirty="0"/>
              <a:t> within a WHERE or HAVING clause of another (</a:t>
            </a:r>
            <a:r>
              <a:rPr lang="en-US" b="1" dirty="0"/>
              <a:t>outer</a:t>
            </a:r>
            <a:r>
              <a:rPr lang="en-US" dirty="0"/>
              <a:t>) </a:t>
            </a:r>
            <a:r>
              <a:rPr lang="en-US" b="1" dirty="0"/>
              <a:t>query</a:t>
            </a:r>
            <a:r>
              <a:rPr lang="en-US" dirty="0"/>
              <a:t>. The </a:t>
            </a:r>
            <a:r>
              <a:rPr lang="en-US" b="1" dirty="0"/>
              <a:t>inner</a:t>
            </a:r>
            <a:r>
              <a:rPr lang="en-US" dirty="0"/>
              <a:t> </a:t>
            </a:r>
            <a:r>
              <a:rPr lang="en-US" b="1" dirty="0"/>
              <a:t>query</a:t>
            </a:r>
            <a:r>
              <a:rPr lang="en-US" dirty="0"/>
              <a:t> provides a set of one or more values for the search condition of the </a:t>
            </a:r>
            <a:r>
              <a:rPr lang="en-US" b="1" dirty="0"/>
              <a:t>outer</a:t>
            </a:r>
            <a:r>
              <a:rPr lang="en-US" dirty="0"/>
              <a:t> </a:t>
            </a:r>
            <a:r>
              <a:rPr lang="en-US" b="1" dirty="0"/>
              <a:t>query</a:t>
            </a:r>
            <a:r>
              <a:rPr lang="en-US" dirty="0"/>
              <a:t>. Such queries are referred to as </a:t>
            </a:r>
            <a:r>
              <a:rPr lang="en-US" b="1" dirty="0"/>
              <a:t>subqueries</a:t>
            </a:r>
            <a:r>
              <a:rPr lang="en-US" dirty="0"/>
              <a:t> or </a:t>
            </a:r>
            <a:r>
              <a:rPr lang="en-US" b="1" dirty="0"/>
              <a:t>nested</a:t>
            </a:r>
            <a:r>
              <a:rPr lang="en-US" dirty="0"/>
              <a:t> </a:t>
            </a:r>
            <a:r>
              <a:rPr lang="en-US" b="1" dirty="0"/>
              <a:t>subqueries</a:t>
            </a:r>
            <a:r>
              <a:rPr lang="en-US" dirty="0"/>
              <a:t>. Subqueries can be nested multiple times.</a:t>
            </a:r>
            <a:endParaRPr lang="en-US" b="1" dirty="0"/>
          </a:p>
          <a:p>
            <a:r>
              <a:rPr lang="en-US" b="1" dirty="0"/>
              <a:t>Correlated subquery </a:t>
            </a:r>
            <a:r>
              <a:rPr lang="en-US" dirty="0"/>
              <a:t>a subquery in which processing the inner query depends on data from the outer query.</a:t>
            </a:r>
          </a:p>
          <a:p>
            <a:r>
              <a:rPr lang="en-US" dirty="0"/>
              <a:t>The joining technique is useful when data from </a:t>
            </a:r>
            <a:r>
              <a:rPr lang="en-US" i="1" dirty="0"/>
              <a:t>several relations </a:t>
            </a:r>
            <a:r>
              <a:rPr lang="en-US" dirty="0"/>
              <a:t>are to be retrieved and displayed, and the relationships are not necessarily nested, whereas the subquery technique allows you to display data from only the tables mentioned in the outer query.</a:t>
            </a:r>
            <a:endParaRPr lang="en-US" b="1" i="1" dirty="0"/>
          </a:p>
        </p:txBody>
      </p:sp>
    </p:spTree>
    <p:extLst>
      <p:ext uri="{BB962C8B-B14F-4D97-AF65-F5344CB8AC3E}">
        <p14:creationId xmlns:p14="http://schemas.microsoft.com/office/powerpoint/2010/main" val="312938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Join</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b="1" i="1" dirty="0"/>
              <a:t>Query: </a:t>
            </a:r>
            <a:r>
              <a:rPr lang="en-US" dirty="0"/>
              <a:t>What are the name and address of the customer who placed order number 1008?</a:t>
            </a:r>
          </a:p>
          <a:p>
            <a:pPr marL="320040" lvl="1" indent="0">
              <a:buNone/>
            </a:pPr>
            <a:r>
              <a:rPr lang="en-US" b="1" dirty="0"/>
              <a:t>SELECT</a:t>
            </a:r>
            <a:r>
              <a:rPr lang="en-US" dirty="0"/>
              <a:t> </a:t>
            </a:r>
            <a:r>
              <a:rPr lang="en-US" dirty="0" err="1"/>
              <a:t>CustomerName</a:t>
            </a:r>
            <a:r>
              <a:rPr lang="en-US" dirty="0"/>
              <a:t>, </a:t>
            </a:r>
            <a:r>
              <a:rPr lang="en-US" dirty="0" err="1"/>
              <a:t>CustomerAddress</a:t>
            </a:r>
            <a:r>
              <a:rPr lang="en-US" dirty="0"/>
              <a:t>, </a:t>
            </a:r>
            <a:r>
              <a:rPr lang="en-US" dirty="0" err="1"/>
              <a:t>CustomerCity</a:t>
            </a:r>
            <a:r>
              <a:rPr lang="en-US" dirty="0"/>
              <a:t>, </a:t>
            </a:r>
            <a:r>
              <a:rPr lang="en-US" dirty="0" err="1"/>
              <a:t>CustomerState</a:t>
            </a:r>
            <a:r>
              <a:rPr lang="en-US" dirty="0"/>
              <a:t>, </a:t>
            </a:r>
            <a:r>
              <a:rPr lang="en-US" dirty="0" err="1"/>
              <a:t>CustomerPostalCode</a:t>
            </a:r>
            <a:endParaRPr lang="en-US" dirty="0"/>
          </a:p>
          <a:p>
            <a:pPr marL="320040" lvl="1" indent="0">
              <a:buNone/>
            </a:pPr>
            <a:r>
              <a:rPr lang="en-US" b="1" dirty="0"/>
              <a:t>FROM</a:t>
            </a:r>
            <a:r>
              <a:rPr lang="en-US" dirty="0"/>
              <a:t> </a:t>
            </a:r>
            <a:r>
              <a:rPr lang="en-US" dirty="0" err="1"/>
              <a:t>Customer_T</a:t>
            </a:r>
            <a:r>
              <a:rPr lang="en-US" dirty="0"/>
              <a:t> </a:t>
            </a:r>
            <a:r>
              <a:rPr lang="en-US" b="1" dirty="0"/>
              <a:t>AS</a:t>
            </a:r>
            <a:r>
              <a:rPr lang="en-US" dirty="0"/>
              <a:t> C, </a:t>
            </a:r>
            <a:r>
              <a:rPr lang="en-US" dirty="0" err="1"/>
              <a:t>Order_T</a:t>
            </a:r>
            <a:r>
              <a:rPr lang="en-US" dirty="0"/>
              <a:t> </a:t>
            </a:r>
            <a:r>
              <a:rPr lang="en-US" b="1" dirty="0"/>
              <a:t>AS</a:t>
            </a:r>
            <a:r>
              <a:rPr lang="en-US" dirty="0"/>
              <a:t> O</a:t>
            </a:r>
          </a:p>
          <a:p>
            <a:pPr marL="320040" lvl="1" indent="0">
              <a:buNone/>
            </a:pPr>
            <a:r>
              <a:rPr lang="en-US" b="1" dirty="0"/>
              <a:t>WHERE</a:t>
            </a:r>
            <a:r>
              <a:rPr lang="en-US" dirty="0"/>
              <a:t> </a:t>
            </a:r>
            <a:r>
              <a:rPr lang="en-US" dirty="0" err="1"/>
              <a:t>C.CustomerID</a:t>
            </a:r>
            <a:r>
              <a:rPr lang="en-US" dirty="0"/>
              <a:t> = O. </a:t>
            </a:r>
            <a:r>
              <a:rPr lang="en-US" dirty="0" err="1"/>
              <a:t>CustomerID</a:t>
            </a:r>
            <a:r>
              <a:rPr lang="en-US" dirty="0"/>
              <a:t> </a:t>
            </a:r>
            <a:r>
              <a:rPr lang="en-US" b="1" dirty="0"/>
              <a:t>AND</a:t>
            </a:r>
            <a:r>
              <a:rPr lang="en-US" dirty="0"/>
              <a:t> </a:t>
            </a:r>
            <a:r>
              <a:rPr lang="en-US" dirty="0" err="1"/>
              <a:t>OrderID</a:t>
            </a:r>
            <a:r>
              <a:rPr lang="en-US" dirty="0"/>
              <a:t> = 1008;</a:t>
            </a:r>
          </a:p>
          <a:p>
            <a:endParaRPr lang="en-US" dirty="0"/>
          </a:p>
        </p:txBody>
      </p:sp>
    </p:spTree>
    <p:extLst>
      <p:ext uri="{BB962C8B-B14F-4D97-AF65-F5344CB8AC3E}">
        <p14:creationId xmlns:p14="http://schemas.microsoft.com/office/powerpoint/2010/main" val="19976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Subquery</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i="1" dirty="0"/>
              <a:t>Query: </a:t>
            </a:r>
            <a:r>
              <a:rPr lang="en-US" dirty="0"/>
              <a:t>What are the name and address of the customer who placed order number 1008?</a:t>
            </a:r>
          </a:p>
          <a:p>
            <a:pPr marL="320040" lvl="1" indent="0">
              <a:buNone/>
            </a:pPr>
            <a:r>
              <a:rPr lang="en-US" b="1" dirty="0"/>
              <a:t>SELECT</a:t>
            </a:r>
            <a:r>
              <a:rPr lang="en-US" dirty="0"/>
              <a:t> </a:t>
            </a:r>
            <a:r>
              <a:rPr lang="en-US" dirty="0" err="1"/>
              <a:t>CustomerName</a:t>
            </a:r>
            <a:r>
              <a:rPr lang="en-US" dirty="0"/>
              <a:t>, </a:t>
            </a:r>
            <a:r>
              <a:rPr lang="en-US" dirty="0" err="1"/>
              <a:t>CustomerAddress</a:t>
            </a:r>
            <a:r>
              <a:rPr lang="en-US" dirty="0"/>
              <a:t>, </a:t>
            </a:r>
            <a:r>
              <a:rPr lang="en-US" dirty="0" err="1"/>
              <a:t>CustomerCity</a:t>
            </a:r>
            <a:r>
              <a:rPr lang="en-US" dirty="0"/>
              <a:t>, </a:t>
            </a:r>
            <a:r>
              <a:rPr lang="en-US" dirty="0" err="1"/>
              <a:t>CustomerState</a:t>
            </a:r>
            <a:r>
              <a:rPr lang="en-US" dirty="0"/>
              <a:t>, </a:t>
            </a:r>
            <a:r>
              <a:rPr lang="en-US" dirty="0" err="1"/>
              <a:t>CustomerPostalCode</a:t>
            </a:r>
            <a:endParaRPr lang="en-US" dirty="0"/>
          </a:p>
          <a:p>
            <a:pPr marL="320040" lvl="1" indent="0">
              <a:buNone/>
            </a:pPr>
            <a:r>
              <a:rPr lang="en-US" b="1" dirty="0"/>
              <a:t>FROM</a:t>
            </a:r>
            <a:r>
              <a:rPr lang="en-US" dirty="0"/>
              <a:t> </a:t>
            </a:r>
            <a:r>
              <a:rPr lang="en-US" dirty="0" err="1"/>
              <a:t>Customer_T</a:t>
            </a:r>
            <a:endParaRPr lang="en-US" dirty="0"/>
          </a:p>
          <a:p>
            <a:pPr marL="320040" lvl="1" indent="0">
              <a:buNone/>
            </a:pPr>
            <a:r>
              <a:rPr lang="en-US" b="1" dirty="0"/>
              <a:t>WHERE</a:t>
            </a:r>
            <a:r>
              <a:rPr lang="en-US" dirty="0"/>
              <a:t> </a:t>
            </a:r>
            <a:r>
              <a:rPr lang="en-US" dirty="0" err="1"/>
              <a:t>Customer_T.CustomerID</a:t>
            </a:r>
            <a:r>
              <a:rPr lang="en-US" dirty="0"/>
              <a:t> =</a:t>
            </a:r>
          </a:p>
          <a:p>
            <a:pPr marL="320040" lvl="1" indent="0">
              <a:buNone/>
            </a:pPr>
            <a:r>
              <a:rPr lang="en-US" dirty="0"/>
              <a:t>			(</a:t>
            </a:r>
            <a:r>
              <a:rPr lang="en-US" b="1" dirty="0"/>
              <a:t>SELECT</a:t>
            </a:r>
            <a:r>
              <a:rPr lang="en-US" dirty="0"/>
              <a:t> </a:t>
            </a:r>
            <a:r>
              <a:rPr lang="en-US" dirty="0" err="1"/>
              <a:t>Order_T.CustomerID</a:t>
            </a:r>
            <a:endParaRPr lang="en-US" dirty="0"/>
          </a:p>
          <a:p>
            <a:pPr marL="320040" lvl="1" indent="0">
              <a:buNone/>
            </a:pPr>
            <a:r>
              <a:rPr lang="en-US" dirty="0"/>
              <a:t>			</a:t>
            </a:r>
            <a:r>
              <a:rPr lang="en-US" b="1" dirty="0"/>
              <a:t>FROM</a:t>
            </a:r>
            <a:r>
              <a:rPr lang="en-US" dirty="0"/>
              <a:t> </a:t>
            </a:r>
            <a:r>
              <a:rPr lang="en-US" dirty="0" err="1"/>
              <a:t>Order_T</a:t>
            </a:r>
            <a:endParaRPr lang="en-US" dirty="0"/>
          </a:p>
          <a:p>
            <a:pPr marL="320040" lvl="1" indent="0">
              <a:buNone/>
            </a:pPr>
            <a:r>
              <a:rPr lang="en-US" dirty="0"/>
              <a:t>			</a:t>
            </a:r>
            <a:r>
              <a:rPr lang="en-US" b="1" dirty="0"/>
              <a:t>WHERE</a:t>
            </a:r>
            <a:r>
              <a:rPr lang="en-US" dirty="0"/>
              <a:t> </a:t>
            </a:r>
            <a:r>
              <a:rPr lang="en-US" dirty="0" err="1"/>
              <a:t>OrderID</a:t>
            </a:r>
            <a:r>
              <a:rPr lang="en-US" dirty="0"/>
              <a:t> = 1008);</a:t>
            </a:r>
          </a:p>
        </p:txBody>
      </p:sp>
    </p:spTree>
    <p:extLst>
      <p:ext uri="{BB962C8B-B14F-4D97-AF65-F5344CB8AC3E}">
        <p14:creationId xmlns:p14="http://schemas.microsoft.com/office/powerpoint/2010/main" val="10363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b="1" i="1" dirty="0"/>
              <a:t>Query: </a:t>
            </a:r>
            <a:r>
              <a:rPr lang="en-US" dirty="0"/>
              <a:t>What are the names of customers who have placed orders?</a:t>
            </a:r>
          </a:p>
          <a:p>
            <a:pPr marL="320040" lvl="1" indent="0">
              <a:buNone/>
            </a:pPr>
            <a:r>
              <a:rPr lang="en-US" b="1" dirty="0"/>
              <a:t>SELECT</a:t>
            </a:r>
            <a:r>
              <a:rPr lang="en-US" dirty="0"/>
              <a:t> </a:t>
            </a:r>
            <a:r>
              <a:rPr lang="en-US" dirty="0" err="1"/>
              <a:t>CustomerName</a:t>
            </a:r>
            <a:endParaRPr lang="en-US" dirty="0"/>
          </a:p>
          <a:p>
            <a:pPr marL="320040" lvl="1" indent="0">
              <a:buNone/>
            </a:pPr>
            <a:r>
              <a:rPr lang="en-US" b="1" dirty="0"/>
              <a:t>FROM</a:t>
            </a:r>
            <a:r>
              <a:rPr lang="en-US" dirty="0"/>
              <a:t> </a:t>
            </a:r>
            <a:r>
              <a:rPr lang="en-US" dirty="0" err="1"/>
              <a:t>Customer_T</a:t>
            </a:r>
            <a:endParaRPr lang="en-US" dirty="0"/>
          </a:p>
          <a:p>
            <a:pPr marL="320040" lvl="1" indent="0">
              <a:buNone/>
            </a:pPr>
            <a:r>
              <a:rPr lang="en-US" b="1" dirty="0"/>
              <a:t>WHERE</a:t>
            </a:r>
            <a:r>
              <a:rPr lang="en-US" dirty="0"/>
              <a:t> </a:t>
            </a:r>
            <a:r>
              <a:rPr lang="en-US" dirty="0" err="1"/>
              <a:t>CustomerID</a:t>
            </a:r>
            <a:r>
              <a:rPr lang="en-US" dirty="0"/>
              <a:t> </a:t>
            </a:r>
            <a:r>
              <a:rPr lang="en-US" b="1" dirty="0"/>
              <a:t>IN</a:t>
            </a:r>
          </a:p>
          <a:p>
            <a:pPr marL="320040" lvl="1" indent="0">
              <a:buNone/>
            </a:pPr>
            <a:r>
              <a:rPr lang="en-US" dirty="0"/>
              <a:t>	       (</a:t>
            </a:r>
            <a:r>
              <a:rPr lang="en-US" b="1" dirty="0"/>
              <a:t>SELECT</a:t>
            </a:r>
            <a:r>
              <a:rPr lang="en-US" dirty="0"/>
              <a:t> </a:t>
            </a:r>
            <a:r>
              <a:rPr lang="en-US" b="1" dirty="0"/>
              <a:t>DISTINCT</a:t>
            </a:r>
            <a:r>
              <a:rPr lang="en-US" dirty="0"/>
              <a:t> </a:t>
            </a:r>
            <a:r>
              <a:rPr lang="en-US" dirty="0" err="1"/>
              <a:t>CustomerID</a:t>
            </a:r>
            <a:endParaRPr lang="en-US" dirty="0"/>
          </a:p>
          <a:p>
            <a:pPr marL="320040" lvl="1" indent="0">
              <a:buNone/>
            </a:pPr>
            <a:r>
              <a:rPr lang="en-US" b="1" dirty="0"/>
              <a:t> 	        FROM</a:t>
            </a:r>
            <a:r>
              <a:rPr lang="en-US" dirty="0"/>
              <a:t> </a:t>
            </a:r>
            <a:r>
              <a:rPr lang="en-US" dirty="0" err="1"/>
              <a:t>Order_T</a:t>
            </a:r>
            <a:r>
              <a:rPr lang="en-US" dirty="0"/>
              <a:t>);</a:t>
            </a:r>
          </a:p>
        </p:txBody>
      </p:sp>
    </p:spTree>
    <p:extLst>
      <p:ext uri="{BB962C8B-B14F-4D97-AF65-F5344CB8AC3E}">
        <p14:creationId xmlns:p14="http://schemas.microsoft.com/office/powerpoint/2010/main" val="235470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lnSpcReduction="10000"/>
          </a:bodyPr>
          <a:lstStyle/>
          <a:p>
            <a:r>
              <a:rPr lang="en-US" b="1" i="1" dirty="0"/>
              <a:t>Query: </a:t>
            </a:r>
            <a:r>
              <a:rPr lang="en-US" dirty="0"/>
              <a:t>Which customers have not placed any orders for computer desks?</a:t>
            </a:r>
          </a:p>
          <a:p>
            <a:pPr marL="320040" lvl="1" indent="0">
              <a:buNone/>
            </a:pPr>
            <a:r>
              <a:rPr lang="en-US" b="1" dirty="0"/>
              <a:t>SELECT</a:t>
            </a:r>
            <a:r>
              <a:rPr lang="en-US" dirty="0"/>
              <a:t> </a:t>
            </a:r>
            <a:r>
              <a:rPr lang="en-US" dirty="0" err="1"/>
              <a:t>CustomerName</a:t>
            </a:r>
            <a:endParaRPr lang="en-US" dirty="0"/>
          </a:p>
          <a:p>
            <a:pPr marL="320040" lvl="1" indent="0">
              <a:buNone/>
            </a:pPr>
            <a:r>
              <a:rPr lang="en-US" b="1" dirty="0"/>
              <a:t>FROM</a:t>
            </a:r>
            <a:r>
              <a:rPr lang="en-US" dirty="0"/>
              <a:t> </a:t>
            </a:r>
            <a:r>
              <a:rPr lang="en-US" dirty="0" err="1"/>
              <a:t>Customer_T</a:t>
            </a:r>
            <a:endParaRPr lang="en-US" dirty="0"/>
          </a:p>
          <a:p>
            <a:pPr marL="320040" lvl="1" indent="0">
              <a:buNone/>
            </a:pPr>
            <a:r>
              <a:rPr lang="en-US" b="1" dirty="0"/>
              <a:t>WHERE</a:t>
            </a:r>
            <a:r>
              <a:rPr lang="en-US" dirty="0"/>
              <a:t> </a:t>
            </a:r>
            <a:r>
              <a:rPr lang="en-US" dirty="0" err="1"/>
              <a:t>CustomerID</a:t>
            </a:r>
            <a:r>
              <a:rPr lang="en-US" dirty="0"/>
              <a:t> </a:t>
            </a:r>
            <a:r>
              <a:rPr lang="en-US" b="1" dirty="0"/>
              <a:t>NOT IN</a:t>
            </a:r>
          </a:p>
          <a:p>
            <a:pPr marL="320040" lvl="1" indent="0">
              <a:buNone/>
            </a:pPr>
            <a:r>
              <a:rPr lang="en-US" dirty="0"/>
              <a:t>	       (</a:t>
            </a:r>
            <a:r>
              <a:rPr lang="en-US" b="1" dirty="0"/>
              <a:t>SELECT</a:t>
            </a:r>
            <a:r>
              <a:rPr lang="en-US" dirty="0"/>
              <a:t> </a:t>
            </a:r>
            <a:r>
              <a:rPr lang="en-US" dirty="0" err="1"/>
              <a:t>CustomerID</a:t>
            </a:r>
            <a:endParaRPr lang="en-US" dirty="0"/>
          </a:p>
          <a:p>
            <a:pPr marL="320040" lvl="1" indent="0">
              <a:buNone/>
            </a:pPr>
            <a:r>
              <a:rPr lang="en-US" b="1" dirty="0"/>
              <a:t>	        FROM</a:t>
            </a:r>
            <a:r>
              <a:rPr lang="en-US" dirty="0"/>
              <a:t> </a:t>
            </a:r>
            <a:r>
              <a:rPr lang="en-US" dirty="0" err="1"/>
              <a:t>Order_T</a:t>
            </a:r>
            <a:r>
              <a:rPr lang="en-US" dirty="0"/>
              <a:t> </a:t>
            </a:r>
            <a:r>
              <a:rPr lang="en-US" b="1" dirty="0"/>
              <a:t>AS</a:t>
            </a:r>
            <a:r>
              <a:rPr lang="en-US" dirty="0"/>
              <a:t> O, </a:t>
            </a:r>
            <a:r>
              <a:rPr lang="en-US" dirty="0" err="1"/>
              <a:t>OrderLine_T</a:t>
            </a:r>
            <a:r>
              <a:rPr lang="en-US" dirty="0"/>
              <a:t> </a:t>
            </a:r>
            <a:r>
              <a:rPr lang="en-US" b="1" dirty="0"/>
              <a:t>AS</a:t>
            </a:r>
            <a:r>
              <a:rPr lang="en-US" dirty="0"/>
              <a:t> OL, </a:t>
            </a:r>
            <a:r>
              <a:rPr lang="en-US" dirty="0" err="1"/>
              <a:t>Product_T</a:t>
            </a:r>
            <a:r>
              <a:rPr lang="en-US" dirty="0"/>
              <a:t> </a:t>
            </a:r>
            <a:r>
              <a:rPr lang="en-US" b="1" dirty="0"/>
              <a:t>AS</a:t>
            </a:r>
            <a:r>
              <a:rPr lang="en-US" dirty="0"/>
              <a:t> P</a:t>
            </a:r>
          </a:p>
          <a:p>
            <a:pPr marL="320040" lvl="1" indent="0">
              <a:buNone/>
            </a:pPr>
            <a:r>
              <a:rPr lang="en-US" b="1" dirty="0"/>
              <a:t>	        WHERE</a:t>
            </a:r>
            <a:r>
              <a:rPr lang="en-US" dirty="0"/>
              <a:t> </a:t>
            </a:r>
            <a:r>
              <a:rPr lang="en-US" dirty="0" err="1"/>
              <a:t>O.OrderID</a:t>
            </a:r>
            <a:r>
              <a:rPr lang="en-US" dirty="0"/>
              <a:t> = </a:t>
            </a:r>
            <a:r>
              <a:rPr lang="en-US" dirty="0" err="1"/>
              <a:t>OL.OrderID</a:t>
            </a:r>
            <a:r>
              <a:rPr lang="en-US" dirty="0"/>
              <a:t> </a:t>
            </a:r>
          </a:p>
          <a:p>
            <a:pPr marL="320040" lvl="1" indent="0">
              <a:buNone/>
            </a:pPr>
            <a:r>
              <a:rPr lang="en-US" b="1" dirty="0"/>
              <a:t>	        AND</a:t>
            </a:r>
            <a:r>
              <a:rPr lang="en-US" dirty="0"/>
              <a:t> </a:t>
            </a:r>
            <a:r>
              <a:rPr lang="en-US" dirty="0" err="1"/>
              <a:t>OL.ProductID</a:t>
            </a:r>
            <a:r>
              <a:rPr lang="en-US" dirty="0"/>
              <a:t> = </a:t>
            </a:r>
            <a:r>
              <a:rPr lang="en-US" dirty="0" err="1"/>
              <a:t>P.ProductID</a:t>
            </a:r>
            <a:endParaRPr lang="en-US" dirty="0"/>
          </a:p>
          <a:p>
            <a:pPr marL="320040" lvl="1" indent="0">
              <a:buNone/>
            </a:pPr>
            <a:r>
              <a:rPr lang="en-US" b="1" dirty="0"/>
              <a:t>	        AND</a:t>
            </a:r>
            <a:r>
              <a:rPr lang="en-US" dirty="0"/>
              <a:t> </a:t>
            </a:r>
            <a:r>
              <a:rPr lang="en-US" dirty="0" err="1"/>
              <a:t>ProductDescription</a:t>
            </a:r>
            <a:r>
              <a:rPr lang="en-US" dirty="0"/>
              <a:t> = ‘Computer Desk’);</a:t>
            </a:r>
          </a:p>
        </p:txBody>
      </p:sp>
    </p:spTree>
    <p:extLst>
      <p:ext uri="{BB962C8B-B14F-4D97-AF65-F5344CB8AC3E}">
        <p14:creationId xmlns:p14="http://schemas.microsoft.com/office/powerpoint/2010/main" val="26537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i="1" dirty="0"/>
              <a:t>Query: </a:t>
            </a:r>
            <a:r>
              <a:rPr lang="en-US" dirty="0"/>
              <a:t>What are the order IDs for all orders that have included furniture finished in natural ash?</a:t>
            </a:r>
          </a:p>
          <a:p>
            <a:pPr marL="320040" lvl="1" indent="0">
              <a:buNone/>
            </a:pPr>
            <a:r>
              <a:rPr lang="en-US" b="1" dirty="0"/>
              <a:t>SELECT</a:t>
            </a:r>
            <a:r>
              <a:rPr lang="en-US" dirty="0"/>
              <a:t> </a:t>
            </a:r>
            <a:r>
              <a:rPr lang="en-US" b="1" dirty="0"/>
              <a:t>DISTINCT</a:t>
            </a:r>
            <a:r>
              <a:rPr lang="en-US" dirty="0"/>
              <a:t> </a:t>
            </a:r>
            <a:r>
              <a:rPr lang="en-US" dirty="0" err="1"/>
              <a:t>OrderID</a:t>
            </a:r>
            <a:r>
              <a:rPr lang="en-US" dirty="0"/>
              <a:t> </a:t>
            </a:r>
          </a:p>
          <a:p>
            <a:pPr marL="320040" lvl="1" indent="0">
              <a:buNone/>
            </a:pPr>
            <a:r>
              <a:rPr lang="en-US" b="1" dirty="0"/>
              <a:t>FROM</a:t>
            </a:r>
            <a:r>
              <a:rPr lang="en-US" dirty="0"/>
              <a:t> </a:t>
            </a:r>
            <a:r>
              <a:rPr lang="en-US" dirty="0" err="1"/>
              <a:t>OrderLine_T</a:t>
            </a:r>
            <a:endParaRPr lang="en-US" dirty="0"/>
          </a:p>
          <a:p>
            <a:pPr marL="320040" lvl="1" indent="0">
              <a:buNone/>
            </a:pPr>
            <a:r>
              <a:rPr lang="en-US" b="1" dirty="0"/>
              <a:t>WHERE</a:t>
            </a:r>
            <a:r>
              <a:rPr lang="en-US" dirty="0"/>
              <a:t> </a:t>
            </a:r>
            <a:r>
              <a:rPr lang="en-US" b="1" dirty="0"/>
              <a:t>EXISTS</a:t>
            </a:r>
          </a:p>
          <a:p>
            <a:pPr marL="320040" lvl="1" indent="0">
              <a:buNone/>
            </a:pPr>
            <a:r>
              <a:rPr lang="en-US" dirty="0"/>
              <a:t>		(</a:t>
            </a:r>
            <a:r>
              <a:rPr lang="en-US" b="1" dirty="0"/>
              <a:t>SELECT</a:t>
            </a:r>
            <a:r>
              <a:rPr lang="en-US" dirty="0"/>
              <a:t> *</a:t>
            </a:r>
          </a:p>
          <a:p>
            <a:pPr marL="320040" lvl="1" indent="0">
              <a:buNone/>
            </a:pPr>
            <a:r>
              <a:rPr lang="en-US" b="1" dirty="0"/>
              <a:t>		FROM</a:t>
            </a:r>
            <a:r>
              <a:rPr lang="en-US" dirty="0"/>
              <a:t> </a:t>
            </a:r>
            <a:r>
              <a:rPr lang="en-US" dirty="0" err="1"/>
              <a:t>Product_T</a:t>
            </a:r>
            <a:endParaRPr lang="en-US" dirty="0"/>
          </a:p>
          <a:p>
            <a:pPr marL="320040" lvl="1" indent="0">
              <a:buNone/>
            </a:pPr>
            <a:r>
              <a:rPr lang="en-US" b="1" dirty="0"/>
              <a:t>		WHERE</a:t>
            </a:r>
            <a:r>
              <a:rPr lang="en-US" dirty="0"/>
              <a:t> </a:t>
            </a:r>
            <a:r>
              <a:rPr lang="en-US" dirty="0" err="1"/>
              <a:t>ProductID</a:t>
            </a:r>
            <a:r>
              <a:rPr lang="en-US" dirty="0"/>
              <a:t> = </a:t>
            </a:r>
            <a:r>
              <a:rPr lang="en-US" dirty="0" err="1"/>
              <a:t>OrderLine_T.ProductID</a:t>
            </a:r>
            <a:endParaRPr lang="en-US" dirty="0"/>
          </a:p>
          <a:p>
            <a:pPr marL="320040" lvl="1" indent="0">
              <a:buNone/>
            </a:pPr>
            <a:r>
              <a:rPr lang="en-US" b="1" dirty="0"/>
              <a:t>		AND</a:t>
            </a:r>
            <a:r>
              <a:rPr lang="en-US" dirty="0"/>
              <a:t> </a:t>
            </a:r>
            <a:r>
              <a:rPr lang="en-US" dirty="0" err="1"/>
              <a:t>ProductFinish</a:t>
            </a:r>
            <a:r>
              <a:rPr lang="en-US" dirty="0"/>
              <a:t> = ‘Natural Ash’);</a:t>
            </a:r>
          </a:p>
        </p:txBody>
      </p:sp>
    </p:spTree>
    <p:extLst>
      <p:ext uri="{BB962C8B-B14F-4D97-AF65-F5344CB8AC3E}">
        <p14:creationId xmlns:p14="http://schemas.microsoft.com/office/powerpoint/2010/main" val="166630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b="1" i="1" dirty="0"/>
              <a:t>Query: </a:t>
            </a:r>
            <a:r>
              <a:rPr lang="en-US" dirty="0"/>
              <a:t>List the details about the product with the highest standard price.</a:t>
            </a:r>
          </a:p>
          <a:p>
            <a:pPr marL="320040" lvl="1" indent="0">
              <a:buNone/>
            </a:pPr>
            <a:r>
              <a:rPr lang="en-US" b="1" dirty="0"/>
              <a:t>SELECT</a:t>
            </a:r>
            <a:r>
              <a:rPr lang="en-US" dirty="0"/>
              <a:t> </a:t>
            </a:r>
            <a:r>
              <a:rPr lang="en-US" dirty="0" err="1"/>
              <a:t>ProductDescription</a:t>
            </a:r>
            <a:r>
              <a:rPr lang="en-US" dirty="0"/>
              <a:t>, </a:t>
            </a:r>
            <a:r>
              <a:rPr lang="en-US" dirty="0" err="1"/>
              <a:t>ProductFinish</a:t>
            </a:r>
            <a:r>
              <a:rPr lang="en-US" dirty="0"/>
              <a:t>, </a:t>
            </a:r>
            <a:r>
              <a:rPr lang="en-US" dirty="0" err="1"/>
              <a:t>ProductStandardPrice</a:t>
            </a:r>
            <a:endParaRPr lang="en-US" dirty="0"/>
          </a:p>
          <a:p>
            <a:pPr marL="320040" lvl="1" indent="0">
              <a:buNone/>
            </a:pPr>
            <a:r>
              <a:rPr lang="en-US" b="1" dirty="0"/>
              <a:t>FROM</a:t>
            </a:r>
            <a:r>
              <a:rPr lang="en-US" dirty="0"/>
              <a:t> </a:t>
            </a:r>
            <a:r>
              <a:rPr lang="en-US" dirty="0" err="1"/>
              <a:t>Product_T</a:t>
            </a:r>
            <a:r>
              <a:rPr lang="en-US" dirty="0"/>
              <a:t> PA</a:t>
            </a:r>
          </a:p>
          <a:p>
            <a:pPr marL="320040" lvl="1" indent="0">
              <a:buNone/>
            </a:pPr>
            <a:r>
              <a:rPr lang="en-US" b="1" dirty="0"/>
              <a:t>WHERE</a:t>
            </a:r>
            <a:r>
              <a:rPr lang="en-US" dirty="0"/>
              <a:t> </a:t>
            </a:r>
            <a:r>
              <a:rPr lang="en-US" dirty="0" err="1"/>
              <a:t>PA.ProductStandardPrice</a:t>
            </a:r>
            <a:r>
              <a:rPr lang="en-US" dirty="0"/>
              <a:t> &gt; ALL</a:t>
            </a:r>
          </a:p>
          <a:p>
            <a:pPr marL="320040" lvl="1" indent="0">
              <a:buNone/>
            </a:pPr>
            <a:r>
              <a:rPr lang="en-US" dirty="0"/>
              <a:t>		(</a:t>
            </a:r>
            <a:r>
              <a:rPr lang="en-US" b="1" dirty="0"/>
              <a:t>SELECT </a:t>
            </a:r>
            <a:r>
              <a:rPr lang="en-US" dirty="0" err="1"/>
              <a:t>ProductStandardPrice</a:t>
            </a:r>
            <a:r>
              <a:rPr lang="en-US" dirty="0"/>
              <a:t> </a:t>
            </a:r>
          </a:p>
          <a:p>
            <a:pPr marL="320040" lvl="1" indent="0">
              <a:buNone/>
            </a:pPr>
            <a:r>
              <a:rPr lang="en-US" dirty="0"/>
              <a:t>		</a:t>
            </a:r>
            <a:r>
              <a:rPr lang="en-US" b="1" dirty="0"/>
              <a:t>FROM</a:t>
            </a:r>
            <a:r>
              <a:rPr lang="en-US" dirty="0"/>
              <a:t> </a:t>
            </a:r>
            <a:r>
              <a:rPr lang="en-US" dirty="0" err="1"/>
              <a:t>Product_T</a:t>
            </a:r>
            <a:r>
              <a:rPr lang="en-US" dirty="0"/>
              <a:t> PB</a:t>
            </a:r>
          </a:p>
          <a:p>
            <a:pPr marL="320040" lvl="1" indent="0">
              <a:buNone/>
            </a:pPr>
            <a:r>
              <a:rPr lang="en-US" dirty="0"/>
              <a:t>		</a:t>
            </a:r>
            <a:r>
              <a:rPr lang="en-US" b="1" dirty="0"/>
              <a:t>WHERE</a:t>
            </a:r>
            <a:r>
              <a:rPr lang="en-US" dirty="0"/>
              <a:t> </a:t>
            </a:r>
            <a:r>
              <a:rPr lang="en-US" dirty="0" err="1"/>
              <a:t>PB.ProductID</a:t>
            </a:r>
            <a:r>
              <a:rPr lang="en-US" dirty="0"/>
              <a:t> ! = </a:t>
            </a:r>
            <a:r>
              <a:rPr lang="en-US" dirty="0" err="1"/>
              <a:t>PA.ProductID</a:t>
            </a:r>
            <a:r>
              <a:rPr lang="en-US" dirty="0"/>
              <a:t>);</a:t>
            </a:r>
          </a:p>
        </p:txBody>
      </p:sp>
    </p:spTree>
    <p:extLst>
      <p:ext uri="{BB962C8B-B14F-4D97-AF65-F5344CB8AC3E}">
        <p14:creationId xmlns:p14="http://schemas.microsoft.com/office/powerpoint/2010/main" val="90524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i="1" dirty="0"/>
              <a:t>Query: </a:t>
            </a:r>
            <a:r>
              <a:rPr lang="en-US" dirty="0"/>
              <a:t>Show the product description, product standard price, and overall average standard price for all products that have a standard price that is higher than the average standard price.</a:t>
            </a:r>
          </a:p>
          <a:p>
            <a:pPr marL="320040" lvl="1" indent="0">
              <a:buNone/>
            </a:pPr>
            <a:r>
              <a:rPr lang="en-US" b="1" dirty="0"/>
              <a:t>SELECT</a:t>
            </a:r>
            <a:r>
              <a:rPr lang="en-US" dirty="0"/>
              <a:t> </a:t>
            </a:r>
            <a:r>
              <a:rPr lang="en-US" dirty="0" err="1"/>
              <a:t>ProductDescription</a:t>
            </a:r>
            <a:r>
              <a:rPr lang="en-US" dirty="0"/>
              <a:t>, </a:t>
            </a:r>
            <a:r>
              <a:rPr lang="en-US" dirty="0" err="1"/>
              <a:t>ProductStandardPrice</a:t>
            </a:r>
            <a:r>
              <a:rPr lang="en-US" dirty="0"/>
              <a:t>, </a:t>
            </a:r>
            <a:r>
              <a:rPr lang="en-US" dirty="0" err="1"/>
              <a:t>AvgPrice</a:t>
            </a:r>
            <a:endParaRPr lang="en-US" dirty="0"/>
          </a:p>
          <a:p>
            <a:pPr marL="320040" lvl="1" indent="0">
              <a:buNone/>
            </a:pPr>
            <a:r>
              <a:rPr lang="en-US" b="1" dirty="0"/>
              <a:t>FROM</a:t>
            </a:r>
          </a:p>
          <a:p>
            <a:pPr marL="320040" lvl="1" indent="0">
              <a:buNone/>
            </a:pPr>
            <a:r>
              <a:rPr lang="en-US" dirty="0"/>
              <a:t>	(</a:t>
            </a:r>
            <a:r>
              <a:rPr lang="en-US" b="1" dirty="0"/>
              <a:t>SELECT</a:t>
            </a:r>
            <a:r>
              <a:rPr lang="en-US" dirty="0"/>
              <a:t> </a:t>
            </a:r>
            <a:r>
              <a:rPr lang="en-US" b="1" dirty="0"/>
              <a:t>AVG</a:t>
            </a:r>
            <a:r>
              <a:rPr lang="en-US" dirty="0"/>
              <a:t>(</a:t>
            </a:r>
            <a:r>
              <a:rPr lang="en-US" dirty="0" err="1"/>
              <a:t>ProductStandardPrice</a:t>
            </a:r>
            <a:r>
              <a:rPr lang="en-US" dirty="0"/>
              <a:t>) </a:t>
            </a:r>
            <a:r>
              <a:rPr lang="en-US" dirty="0" err="1"/>
              <a:t>AvgPrice</a:t>
            </a:r>
            <a:r>
              <a:rPr lang="en-US" dirty="0"/>
              <a:t> </a:t>
            </a:r>
          </a:p>
          <a:p>
            <a:pPr marL="320040" lvl="1" indent="0">
              <a:buNone/>
            </a:pPr>
            <a:r>
              <a:rPr lang="en-US" dirty="0"/>
              <a:t>	</a:t>
            </a:r>
            <a:r>
              <a:rPr lang="en-US" b="1" dirty="0"/>
              <a:t>FROM</a:t>
            </a:r>
            <a:r>
              <a:rPr lang="en-US" dirty="0"/>
              <a:t> </a:t>
            </a:r>
            <a:r>
              <a:rPr lang="en-US" dirty="0" err="1"/>
              <a:t>Product_T</a:t>
            </a:r>
            <a:r>
              <a:rPr lang="en-US" dirty="0"/>
              <a:t>), </a:t>
            </a:r>
            <a:r>
              <a:rPr lang="en-US" dirty="0" err="1"/>
              <a:t>Product_T</a:t>
            </a:r>
            <a:endParaRPr lang="en-US" dirty="0"/>
          </a:p>
          <a:p>
            <a:pPr marL="320040" lvl="1" indent="0">
              <a:buNone/>
            </a:pPr>
            <a:r>
              <a:rPr lang="en-US" b="1" dirty="0"/>
              <a:t>WHERE</a:t>
            </a:r>
            <a:r>
              <a:rPr lang="en-US" dirty="0"/>
              <a:t> </a:t>
            </a:r>
            <a:r>
              <a:rPr lang="en-US" dirty="0" err="1"/>
              <a:t>ProductStandardPrice</a:t>
            </a:r>
            <a:r>
              <a:rPr lang="en-US" dirty="0"/>
              <a:t> &gt; </a:t>
            </a:r>
            <a:r>
              <a:rPr lang="en-US" dirty="0" err="1"/>
              <a:t>AvgPrice</a:t>
            </a:r>
            <a:r>
              <a:rPr lang="en-US" dirty="0"/>
              <a:t>;</a:t>
            </a:r>
          </a:p>
        </p:txBody>
      </p:sp>
    </p:spTree>
    <p:extLst>
      <p:ext uri="{BB962C8B-B14F-4D97-AF65-F5344CB8AC3E}">
        <p14:creationId xmlns:p14="http://schemas.microsoft.com/office/powerpoint/2010/main" val="2500372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24934</TotalTime>
  <Words>845</Words>
  <Application>Microsoft Office PowerPoint</Application>
  <PresentationFormat>On-screen Show (4:3)</PresentationFormat>
  <Paragraphs>138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Brush Script MT</vt:lpstr>
      <vt:lpstr>Calibri</vt:lpstr>
      <vt:lpstr>Franklin Gothic Book</vt:lpstr>
      <vt:lpstr>Perpetua</vt:lpstr>
      <vt:lpstr>Wingdings 2</vt:lpstr>
      <vt:lpstr>Equity</vt:lpstr>
      <vt:lpstr>Introduction to Advance SQL</vt:lpstr>
      <vt:lpstr>Subqueries</vt:lpstr>
      <vt:lpstr>Example Join</vt:lpstr>
      <vt:lpstr>Example Subquery</vt:lpstr>
      <vt:lpstr>Example</vt:lpstr>
      <vt:lpstr>Example</vt:lpstr>
      <vt:lpstr>Example</vt:lpstr>
      <vt:lpstr>Example</vt:lpstr>
      <vt:lpstr>PowerPoint Presentation</vt:lpstr>
      <vt:lpstr>Combining Queries</vt:lpstr>
      <vt:lpstr>Conditional Expressions</vt:lpstr>
      <vt:lpstr>More Complicated SQL Queries</vt:lpstr>
      <vt:lpstr>TIPS FOR DEVELOPING QUERIES</vt:lpstr>
      <vt:lpstr>Guidelines for Better Query Design</vt:lpstr>
      <vt:lpstr>ENSURING TRANSACTION INTEGRITY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Radiah Al-Haque</cp:lastModifiedBy>
  <cp:revision>149</cp:revision>
  <dcterms:created xsi:type="dcterms:W3CDTF">2006-08-16T00:00:00Z</dcterms:created>
  <dcterms:modified xsi:type="dcterms:W3CDTF">2018-07-19T00:18:58Z</dcterms:modified>
</cp:coreProperties>
</file>