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2" r:id="rId20"/>
    <p:sldId id="303" r:id="rId21"/>
    <p:sldId id="304" r:id="rId22"/>
    <p:sldId id="305" r:id="rId23"/>
    <p:sldId id="28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80702-C09F-445D-BA53-23D07B3C177F}" type="datetimeFigureOut">
              <a:rPr lang="en-US" smtClean="0"/>
              <a:pPr/>
              <a:t>5/22/2018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4AFE9-4143-4FDD-9C7E-A607021D0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82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FE411-9AE1-418A-BA91-16AE000A0824}" type="datetimeFigureOut">
              <a:rPr lang="en-US" smtClean="0"/>
              <a:pPr/>
              <a:t>5/22/2018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EFC71-F654-483A-A235-1624CDB56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86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488805"/>
            <a:ext cx="3200400" cy="304800"/>
          </a:xfrm>
          <a:prstGeom prst="rect">
            <a:avLst/>
          </a:prstGeom>
        </p:spPr>
        <p:txBody>
          <a:bodyPr/>
          <a:lstStyle>
            <a:lvl1pPr algn="ctr">
              <a:defRPr sz="1200" b="0"/>
            </a:lvl1pPr>
          </a:lstStyle>
          <a:p>
            <a:r>
              <a:rPr lang="en-US" dirty="0"/>
              <a:t>CSC 401: database Management System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9144000" cy="5105400"/>
          </a:xfrm>
        </p:spPr>
        <p:txBody>
          <a:bodyPr vert="horz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CSC 401: 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477000"/>
            <a:ext cx="3962400" cy="381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CSC 401: database Management System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43000"/>
            <a:ext cx="38862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257800" y="1143000"/>
            <a:ext cx="38862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14600" y="64008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CSC 401: database Management System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905000"/>
            <a:ext cx="3886200" cy="3886200"/>
          </a:xfrm>
        </p:spPr>
        <p:txBody>
          <a:bodyPr vert="horz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257800" y="1905000"/>
            <a:ext cx="38862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4008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CSC 401: database Management System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19400" y="6400800"/>
            <a:ext cx="30480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CSC 401: database Management System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143000"/>
            <a:ext cx="1905000" cy="4876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CSC 401: database Management System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895600" y="1143000"/>
            <a:ext cx="6248400" cy="4876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91440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bIns="91440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pic>
        <p:nvPicPr>
          <p:cNvPr id="11" name="Picture 2" descr="C:\Users\Mahady\Desktop\download (1).jpg"/>
          <p:cNvPicPr>
            <a:picLocks noChangeAspect="1" noChangeArrowheads="1"/>
          </p:cNvPicPr>
          <p:nvPr userDrawn="1"/>
        </p:nvPicPr>
        <p:blipFill>
          <a:blip r:embed="rId10"/>
          <a:srcRect l="38000" t="12217" r="38000" b="31586"/>
          <a:stretch>
            <a:fillRect/>
          </a:stretch>
        </p:blipFill>
        <p:spPr bwMode="auto">
          <a:xfrm>
            <a:off x="8666922" y="0"/>
            <a:ext cx="477078" cy="9144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>
            <a:grpSpLocks/>
          </p:cNvGrpSpPr>
          <p:nvPr userDrawn="1"/>
        </p:nvGrpSpPr>
        <p:grpSpPr bwMode="auto">
          <a:xfrm>
            <a:off x="0" y="6324600"/>
            <a:ext cx="2584450" cy="495300"/>
            <a:chOff x="4030" y="1710"/>
            <a:chExt cx="4070" cy="780"/>
          </a:xfrm>
        </p:grpSpPr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5524" y="1800"/>
              <a:ext cx="1251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rush Script MT" pitchFamily="66" charset="0"/>
                  <a:cs typeface="Arial" pitchFamily="34" charset="0"/>
                </a:rPr>
                <a:t>Department of</a:t>
              </a: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6835" y="1725"/>
              <a:ext cx="125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Computer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5509" y="1995"/>
              <a:ext cx="9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Science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6414" y="2010"/>
              <a:ext cx="2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&amp;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6625" y="2085"/>
              <a:ext cx="1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Engineering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4030" y="1710"/>
              <a:ext cx="1475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ell MT" pitchFamily="18" charset="0"/>
                  <a:cs typeface="Arial" pitchFamily="34" charset="0"/>
                </a:rPr>
                <a:t>CSE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7315200" y="6488668"/>
            <a:ext cx="1768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Database</a:t>
            </a:r>
            <a:r>
              <a:rPr lang="en-US" sz="1600" b="1" baseline="0" dirty="0"/>
              <a:t> Group</a:t>
            </a:r>
            <a:endParaRPr lang="en-US" sz="1600" b="1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>
            <a:lvl1pPr algn="ctr">
              <a:defRPr sz="1100" b="0"/>
            </a:lvl1pPr>
          </a:lstStyle>
          <a:p>
            <a:r>
              <a:rPr lang="en-US" dirty="0"/>
              <a:t>CSC 401: database Management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lnSpc>
          <a:spcPct val="150000"/>
        </a:lnSpc>
        <a:spcBef>
          <a:spcPts val="30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lnSpc>
          <a:spcPct val="120000"/>
        </a:lnSpc>
        <a:spcBef>
          <a:spcPts val="30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lnSpc>
          <a:spcPct val="120000"/>
        </a:lnSpc>
        <a:spcBef>
          <a:spcPts val="30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lnSpc>
          <a:spcPct val="120000"/>
        </a:lnSpc>
        <a:spcBef>
          <a:spcPts val="30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lnSpc>
          <a:spcPct val="120000"/>
        </a:lnSpc>
        <a:spcBef>
          <a:spcPts val="30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127375"/>
            <a:ext cx="6461760" cy="106362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Lecture 06</a:t>
            </a:r>
          </a:p>
          <a:p>
            <a:r>
              <a:rPr lang="en-US" b="1" dirty="0"/>
              <a:t>CSC 303: Database Management System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47800"/>
            <a:ext cx="9144000" cy="1679575"/>
          </a:xfrm>
          <a:solidFill>
            <a:srgbClr val="C00000"/>
          </a:solidFill>
        </p:spPr>
        <p:txBody>
          <a:bodyPr/>
          <a:lstStyle/>
          <a:p>
            <a:r>
              <a:t>Enhanced </a:t>
            </a:r>
            <a:r>
              <a:rPr>
                <a:solidFill>
                  <a:schemeClr val="bg1"/>
                </a:solidFill>
              </a:rPr>
              <a:t>Entity Relationship Diagram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483350" y="76200"/>
            <a:ext cx="2584450" cy="495300"/>
            <a:chOff x="4030" y="1710"/>
            <a:chExt cx="4070" cy="780"/>
          </a:xfrm>
        </p:grpSpPr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5524" y="1800"/>
              <a:ext cx="1251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rush Script MT" pitchFamily="66" charset="0"/>
                  <a:cs typeface="Arial" pitchFamily="34" charset="0"/>
                </a:rPr>
                <a:t>Department of</a:t>
              </a: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6835" y="1725"/>
              <a:ext cx="125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Computer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5509" y="1995"/>
              <a:ext cx="9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Science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6414" y="2010"/>
              <a:ext cx="2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&amp;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6625" y="2085"/>
              <a:ext cx="1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Engineering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4030" y="1710"/>
              <a:ext cx="1475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ell MT" pitchFamily="18" charset="0"/>
                  <a:cs typeface="Arial" pitchFamily="34" charset="0"/>
                </a:rPr>
                <a:t>CSE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0667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Generalization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/>
          <a:lstStyle/>
          <a:p>
            <a:r>
              <a:rPr lang="en-US" b="1" dirty="0"/>
              <a:t>Generalization </a:t>
            </a:r>
            <a:r>
              <a:rPr lang="en-US" dirty="0"/>
              <a:t>The process of defining a more general entity type from a set of more specialized entity types.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 r="33442"/>
          <a:stretch>
            <a:fillRect/>
          </a:stretch>
        </p:blipFill>
        <p:spPr bwMode="auto">
          <a:xfrm>
            <a:off x="228600" y="2209800"/>
            <a:ext cx="38862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238375"/>
            <a:ext cx="361950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 l="67863"/>
          <a:stretch>
            <a:fillRect/>
          </a:stretch>
        </p:blipFill>
        <p:spPr bwMode="auto">
          <a:xfrm>
            <a:off x="1219200" y="4191000"/>
            <a:ext cx="187642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Specialization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/>
          <a:lstStyle/>
          <a:p>
            <a:r>
              <a:rPr lang="en-US" b="1" dirty="0"/>
              <a:t>Specialization </a:t>
            </a:r>
            <a:r>
              <a:rPr lang="en-US" dirty="0"/>
              <a:t>The process of defining one or more subtypes of the </a:t>
            </a:r>
            <a:r>
              <a:rPr lang="en-US" dirty="0" err="1"/>
              <a:t>supertype</a:t>
            </a:r>
            <a:r>
              <a:rPr lang="en-US" dirty="0"/>
              <a:t> and forming </a:t>
            </a:r>
            <a:r>
              <a:rPr lang="en-US" dirty="0" err="1"/>
              <a:t>supertype</a:t>
            </a:r>
            <a:r>
              <a:rPr lang="en-US" dirty="0"/>
              <a:t>/subtype relationships.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2286000"/>
            <a:ext cx="580072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743200"/>
            <a:ext cx="27714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Specifying Completeness Constraints</a:t>
            </a:r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/>
          </a:bodyPr>
          <a:lstStyle/>
          <a:p>
            <a:r>
              <a:rPr lang="en-US" b="1" dirty="0"/>
              <a:t>Completeness constraint </a:t>
            </a:r>
            <a:r>
              <a:rPr lang="en-US" dirty="0"/>
              <a:t>A type of constraint that addresses whether an instance of a </a:t>
            </a:r>
            <a:r>
              <a:rPr lang="en-US" dirty="0" err="1"/>
              <a:t>supertype</a:t>
            </a:r>
            <a:r>
              <a:rPr lang="en-US" dirty="0"/>
              <a:t> must also be a member of at least one subtype.</a:t>
            </a:r>
          </a:p>
          <a:p>
            <a:r>
              <a:rPr lang="en-US" b="1" dirty="0"/>
              <a:t>Total specialization rule </a:t>
            </a:r>
            <a:r>
              <a:rPr lang="en-US" dirty="0"/>
              <a:t>A rule that specifies that each entity instance of a </a:t>
            </a:r>
            <a:r>
              <a:rPr lang="en-US" dirty="0" err="1"/>
              <a:t>supertype</a:t>
            </a:r>
            <a:r>
              <a:rPr lang="en-US" dirty="0"/>
              <a:t> must be a member of some subtype in the relationship.</a:t>
            </a:r>
          </a:p>
          <a:p>
            <a:r>
              <a:rPr lang="en-US" b="1" dirty="0"/>
              <a:t>Partial specialization rule </a:t>
            </a:r>
            <a:r>
              <a:rPr lang="en-US" dirty="0"/>
              <a:t>A rule that specifies that an entity instance of a </a:t>
            </a:r>
            <a:r>
              <a:rPr lang="en-US" dirty="0" err="1"/>
              <a:t>supertype</a:t>
            </a:r>
            <a:r>
              <a:rPr lang="en-US" dirty="0"/>
              <a:t> is allowed not to belong to any subtype.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Total specialization rule</a:t>
            </a:r>
            <a:endParaRPr lang="en-US" sz="32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990599"/>
            <a:ext cx="9144000" cy="5292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Partial specialization rule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144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Specifying </a:t>
            </a:r>
            <a:r>
              <a:rPr lang="en-US" b="1" dirty="0" err="1"/>
              <a:t>Disjointness</a:t>
            </a:r>
            <a:r>
              <a:rPr lang="en-US" b="1" dirty="0"/>
              <a:t> Constraints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/>
          </a:bodyPr>
          <a:lstStyle/>
          <a:p>
            <a:r>
              <a:rPr lang="en-US" b="1" dirty="0" err="1"/>
              <a:t>Disjointness</a:t>
            </a:r>
            <a:r>
              <a:rPr lang="en-US" b="1" dirty="0"/>
              <a:t> constraint </a:t>
            </a:r>
            <a:r>
              <a:rPr lang="en-US" dirty="0"/>
              <a:t>A constraint that addresses whether an instance of a </a:t>
            </a:r>
            <a:r>
              <a:rPr lang="en-US" dirty="0" err="1"/>
              <a:t>supertype</a:t>
            </a:r>
            <a:r>
              <a:rPr lang="en-US" dirty="0"/>
              <a:t> may simultaneously be a member of two (or more) subtypes.</a:t>
            </a:r>
          </a:p>
          <a:p>
            <a:r>
              <a:rPr lang="en-US" b="1" dirty="0"/>
              <a:t>Disjoint rule </a:t>
            </a:r>
            <a:r>
              <a:rPr lang="en-US" dirty="0"/>
              <a:t>A rule that specifies that an instance of a </a:t>
            </a:r>
            <a:r>
              <a:rPr lang="en-US" dirty="0" err="1"/>
              <a:t>supertype</a:t>
            </a:r>
            <a:r>
              <a:rPr lang="en-US" dirty="0"/>
              <a:t> may not simultaneously be a member of two (or more) subtypes.</a:t>
            </a:r>
          </a:p>
          <a:p>
            <a:r>
              <a:rPr lang="en-US" b="1" dirty="0"/>
              <a:t>Overlap rule </a:t>
            </a:r>
            <a:r>
              <a:rPr lang="en-US" dirty="0"/>
              <a:t>A rule that specifies that an instance of a </a:t>
            </a:r>
            <a:r>
              <a:rPr lang="en-US" dirty="0" err="1"/>
              <a:t>supertype</a:t>
            </a:r>
            <a:r>
              <a:rPr lang="en-US" dirty="0"/>
              <a:t> may simultaneously be a member of two (or more) subtypes.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Disjoint rule</a:t>
            </a:r>
            <a:endParaRPr lang="en-US" sz="32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144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Overlap rule</a:t>
            </a:r>
            <a:endParaRPr lang="en-US" sz="3200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9144000" cy="449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Defining Subtype Discriminators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/>
          <a:lstStyle/>
          <a:p>
            <a:r>
              <a:rPr lang="en-US" b="1" dirty="0"/>
              <a:t>Subtype discriminator </a:t>
            </a:r>
            <a:r>
              <a:rPr lang="en-US" dirty="0"/>
              <a:t>An attribute of a </a:t>
            </a:r>
            <a:r>
              <a:rPr lang="en-US" dirty="0" err="1"/>
              <a:t>supertype</a:t>
            </a:r>
            <a:r>
              <a:rPr lang="en-US" dirty="0"/>
              <a:t> whose values determine the target subtype or subtypes.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133600"/>
            <a:ext cx="7010400" cy="417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Supertype</a:t>
            </a:r>
            <a:r>
              <a:rPr lang="en-US" b="1" dirty="0"/>
              <a:t>/subtype hierarchy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/>
          <a:lstStyle/>
          <a:p>
            <a:pPr lvl="1"/>
            <a:r>
              <a:rPr lang="en-US" dirty="0"/>
              <a:t>A hierarchical arrangement of </a:t>
            </a:r>
            <a:r>
              <a:rPr lang="en-US" dirty="0" err="1"/>
              <a:t>supertypes</a:t>
            </a:r>
            <a:r>
              <a:rPr lang="en-US" dirty="0"/>
              <a:t> and subtypes in which each subtype has only one </a:t>
            </a:r>
            <a:r>
              <a:rPr lang="en-US" dirty="0" err="1"/>
              <a:t>supertype</a:t>
            </a:r>
            <a:r>
              <a:rPr lang="en-US" dirty="0"/>
              <a:t>.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828800"/>
            <a:ext cx="7543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Enhanced entity-relationship (EER) model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model that has resulted from extending the original E-R model with new modeling constructs</a:t>
            </a:r>
          </a:p>
          <a:p>
            <a:r>
              <a:rPr lang="en-US" b="1" dirty="0"/>
              <a:t>Subtype: </a:t>
            </a:r>
            <a:r>
              <a:rPr lang="en-US" dirty="0"/>
              <a:t>A </a:t>
            </a:r>
            <a:r>
              <a:rPr lang="en-US" dirty="0" err="1"/>
              <a:t>subgrouping</a:t>
            </a:r>
            <a:r>
              <a:rPr lang="en-US" dirty="0"/>
              <a:t> of the entities in an entity type that is meaningful to the organization and that shares common attributes or relationships distinct from other </a:t>
            </a:r>
            <a:r>
              <a:rPr lang="en-US" dirty="0" err="1"/>
              <a:t>subgroupings</a:t>
            </a:r>
            <a:r>
              <a:rPr lang="en-US" dirty="0"/>
              <a:t>.</a:t>
            </a:r>
          </a:p>
          <a:p>
            <a:r>
              <a:rPr lang="en-US" b="1" dirty="0" err="1"/>
              <a:t>Supertype</a:t>
            </a:r>
            <a:r>
              <a:rPr lang="en-US" b="1" dirty="0"/>
              <a:t>: </a:t>
            </a:r>
            <a:r>
              <a:rPr lang="en-US" dirty="0"/>
              <a:t>A generic entity type that has a relationship with one or more subtypes.</a:t>
            </a:r>
          </a:p>
          <a:p>
            <a:r>
              <a:rPr lang="en-US" dirty="0"/>
              <a:t>For example, STUDENT is an entity type in a university. Two subtypes of STUDENT are GRADUATE STUDENT and UNDERGRADUATE STUDENT. In this example, we refer to STUDENT as the </a:t>
            </a:r>
            <a:r>
              <a:rPr lang="en-US" dirty="0" err="1"/>
              <a:t>supertype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Entity cluster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/>
          <a:lstStyle/>
          <a:p>
            <a:r>
              <a:rPr lang="en-US" dirty="0"/>
              <a:t>Some enterprise-wide information systems have more than 1,000 entity types and relationships.</a:t>
            </a:r>
          </a:p>
          <a:p>
            <a:r>
              <a:rPr lang="en-US" dirty="0"/>
              <a:t>How this model can be reduced?</a:t>
            </a:r>
          </a:p>
          <a:p>
            <a:r>
              <a:rPr lang="en-US" b="1" dirty="0"/>
              <a:t>Entity cluster: </a:t>
            </a:r>
            <a:r>
              <a:rPr lang="en-US" dirty="0"/>
              <a:t>A set of one or more entity types and associated relationships grouped into a single abstract entity type.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695"/>
            <a:ext cx="5486400" cy="6855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0"/>
            <a:ext cx="8382000" cy="6801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895600"/>
            <a:ext cx="8229600" cy="1139825"/>
          </a:xfrm>
        </p:spPr>
        <p:txBody>
          <a:bodyPr/>
          <a:lstStyle/>
          <a:p>
            <a:pPr algn="ctr" eaLnBrk="1" hangingPunct="1"/>
            <a:r>
              <a:rPr lang="en-US" dirty="0"/>
              <a:t>Thank You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1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Basic notation for </a:t>
            </a:r>
            <a:r>
              <a:rPr lang="en-US" sz="2800" b="1" dirty="0" err="1"/>
              <a:t>supertype</a:t>
            </a:r>
            <a:r>
              <a:rPr lang="en-US" sz="2800" b="1" dirty="0"/>
              <a:t>/subtype relationships</a:t>
            </a:r>
            <a:endParaRPr lang="en-US" sz="2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890649"/>
            <a:ext cx="9144000" cy="596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/>
              <a:t>Subtypes inside </a:t>
            </a:r>
            <a:r>
              <a:rPr lang="en-US" sz="2800" b="1" dirty="0" err="1"/>
              <a:t>supertypes</a:t>
            </a:r>
            <a:r>
              <a:rPr lang="en-US" sz="2800" b="1" dirty="0"/>
              <a:t> notation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144000" cy="5912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EXAMPLE OF A SUPERTYPE/SUBTYPE RELATIONSHIP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 fontScale="85000" lnSpcReduction="20000"/>
          </a:bodyPr>
          <a:lstStyle/>
          <a:p>
            <a:r>
              <a:rPr lang="en-US" b="1" i="1" dirty="0"/>
              <a:t>Hourly employees </a:t>
            </a:r>
            <a:r>
              <a:rPr lang="en-US" dirty="0"/>
              <a:t>Employee Number, Employee Name, Address, Date Hired, Hourly Rate</a:t>
            </a:r>
          </a:p>
          <a:p>
            <a:r>
              <a:rPr lang="en-US" b="1" i="1" dirty="0"/>
              <a:t>Salaried employees </a:t>
            </a:r>
            <a:r>
              <a:rPr lang="en-US" dirty="0"/>
              <a:t>Employee Number, Employee Name, Address, Date Hired, Annual Salary, Stock Option</a:t>
            </a:r>
          </a:p>
          <a:p>
            <a:r>
              <a:rPr lang="en-US" b="1" i="1" dirty="0"/>
              <a:t>Contract consultants </a:t>
            </a:r>
            <a:r>
              <a:rPr lang="en-US" dirty="0"/>
              <a:t>Employee Number, Employee Name, Address, Date Hired, Contract Number, Billing Rate.</a:t>
            </a:r>
          </a:p>
          <a:p>
            <a:r>
              <a:rPr lang="en-US" dirty="0"/>
              <a:t>Three Choices</a:t>
            </a:r>
          </a:p>
          <a:p>
            <a:pPr lvl="1"/>
            <a:r>
              <a:rPr lang="en-US" dirty="0"/>
              <a:t>Define a single entity type called EMPLOYEE. Although conceptually simple, this approach has the disadvantage that EMPLOYEE would have to contain all of the attributes for the three types of employees.</a:t>
            </a:r>
          </a:p>
          <a:p>
            <a:pPr lvl="1"/>
            <a:r>
              <a:rPr lang="en-US" dirty="0"/>
              <a:t>Define a separate entity type for each of the three entities.</a:t>
            </a:r>
          </a:p>
          <a:p>
            <a:pPr lvl="1"/>
            <a:r>
              <a:rPr lang="en-US" dirty="0"/>
              <a:t>Define a </a:t>
            </a:r>
            <a:r>
              <a:rPr lang="en-US" dirty="0" err="1"/>
              <a:t>supertype</a:t>
            </a:r>
            <a:r>
              <a:rPr lang="en-US" dirty="0"/>
              <a:t> called EMPLOYEE with subtypes HOURLY EMPLOYEE, SALARIED EMPLOYEE, and CONSULTANT.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/>
              <a:t>Employee </a:t>
            </a:r>
            <a:r>
              <a:rPr lang="en-US" sz="2800" b="1" dirty="0" err="1"/>
              <a:t>supertype</a:t>
            </a:r>
            <a:r>
              <a:rPr lang="en-US" sz="2800" b="1" dirty="0"/>
              <a:t> with three subtypes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9144000" cy="5634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Attribute inheritance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Autofit/>
          </a:bodyPr>
          <a:lstStyle/>
          <a:p>
            <a:r>
              <a:rPr lang="en-US" sz="2000" dirty="0"/>
              <a:t>A property by which subtype entities inherit values of all attributes and instances of all relationships of their </a:t>
            </a:r>
            <a:r>
              <a:rPr lang="en-US" sz="2000" dirty="0" err="1"/>
              <a:t>supertype</a:t>
            </a:r>
            <a:r>
              <a:rPr lang="en-US" sz="2000" dirty="0"/>
              <a:t>.</a:t>
            </a:r>
          </a:p>
          <a:p>
            <a:r>
              <a:rPr lang="en-US" sz="2000" dirty="0"/>
              <a:t>This important property makes it unnecessary to include </a:t>
            </a:r>
            <a:r>
              <a:rPr lang="en-US" sz="2000" dirty="0" err="1"/>
              <a:t>supertype</a:t>
            </a:r>
            <a:r>
              <a:rPr lang="en-US" sz="2000" dirty="0"/>
              <a:t> attributes or relationships redundantly with the subtypes.</a:t>
            </a:r>
          </a:p>
          <a:p>
            <a:r>
              <a:rPr lang="en-US" sz="2000" dirty="0"/>
              <a:t>For example, Employee Name is an attribute of EMPLOYEE but not of the subtypes of EMPLOYEE. Thus, the fact that the employee’s</a:t>
            </a:r>
          </a:p>
          <a:p>
            <a:r>
              <a:rPr lang="en-US" sz="2000" dirty="0"/>
              <a:t>name is inherited from the EMPLOYEE </a:t>
            </a:r>
            <a:r>
              <a:rPr lang="en-US" sz="2000" dirty="0" err="1"/>
              <a:t>supertype</a:t>
            </a:r>
            <a:r>
              <a:rPr lang="en-US" sz="2000" dirty="0"/>
              <a:t>. However, the Billing Rate for this same employee is an attribute of the subtype CONSULTANT.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WHEN TO USE SUPERTYPE/SUBTYPE  RELATIONSHIPS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There are attributes that apply to some (but not all) instances of an entity type.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instances of a subtype participate in a relationship unique to that subtype.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err="1"/>
              <a:t>Supertype</a:t>
            </a:r>
            <a:r>
              <a:rPr lang="en-US" sz="2800" b="1" dirty="0"/>
              <a:t>/subtype relationships in a hospital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399"/>
            <a:ext cx="9144000" cy="5421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1841</TotalTime>
  <Words>780</Words>
  <Application>Microsoft Office PowerPoint</Application>
  <PresentationFormat>On-screen Show (4:3)</PresentationFormat>
  <Paragraphs>75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Bell MT</vt:lpstr>
      <vt:lpstr>Brush Script MT</vt:lpstr>
      <vt:lpstr>Calibri</vt:lpstr>
      <vt:lpstr>Franklin Gothic Book</vt:lpstr>
      <vt:lpstr>Perpetua</vt:lpstr>
      <vt:lpstr>Wingdings 2</vt:lpstr>
      <vt:lpstr>Equity</vt:lpstr>
      <vt:lpstr>Enhanced Entity Relationship Diagram</vt:lpstr>
      <vt:lpstr>Enhanced entity-relationship (EER) model</vt:lpstr>
      <vt:lpstr>Basic notation for supertype/subtype relationships</vt:lpstr>
      <vt:lpstr>Subtypes inside supertypes notation</vt:lpstr>
      <vt:lpstr>EXAMPLE OF A SUPERTYPE/SUBTYPE RELATIONSHIP</vt:lpstr>
      <vt:lpstr>Employee supertype with three subtypes</vt:lpstr>
      <vt:lpstr>Attribute inheritance</vt:lpstr>
      <vt:lpstr>WHEN TO USE SUPERTYPE/SUBTYPE  RELATIONSHIPS</vt:lpstr>
      <vt:lpstr>Supertype/subtype relationships in a hospital</vt:lpstr>
      <vt:lpstr>Generalization</vt:lpstr>
      <vt:lpstr>Specialization</vt:lpstr>
      <vt:lpstr>Specifying Completeness Constraints</vt:lpstr>
      <vt:lpstr>Total specialization rule</vt:lpstr>
      <vt:lpstr>Partial specialization rule</vt:lpstr>
      <vt:lpstr>Specifying Disjointness Constraints</vt:lpstr>
      <vt:lpstr>Disjoint rule</vt:lpstr>
      <vt:lpstr>Overlap rule</vt:lpstr>
      <vt:lpstr>Defining Subtype Discriminators</vt:lpstr>
      <vt:lpstr>Supertype/subtype hierarchy</vt:lpstr>
      <vt:lpstr>Entity cluster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Engineering</dc:title>
  <dc:creator>Nujhat Nahar  Grameenphone IT Ltd.</dc:creator>
  <cp:lastModifiedBy>Radiah Al-Haque</cp:lastModifiedBy>
  <cp:revision>69</cp:revision>
  <dcterms:created xsi:type="dcterms:W3CDTF">2006-08-16T00:00:00Z</dcterms:created>
  <dcterms:modified xsi:type="dcterms:W3CDTF">2018-05-21T23:12:29Z</dcterms:modified>
</cp:coreProperties>
</file>