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7" r:id="rId3"/>
    <p:sldId id="494" r:id="rId4"/>
    <p:sldId id="466" r:id="rId5"/>
    <p:sldId id="467" r:id="rId6"/>
    <p:sldId id="470" r:id="rId7"/>
    <p:sldId id="469" r:id="rId8"/>
    <p:sldId id="468" r:id="rId9"/>
    <p:sldId id="495" r:id="rId10"/>
    <p:sldId id="497" r:id="rId11"/>
    <p:sldId id="441" r:id="rId12"/>
    <p:sldId id="472" r:id="rId13"/>
    <p:sldId id="498" r:id="rId14"/>
    <p:sldId id="442" r:id="rId15"/>
    <p:sldId id="473" r:id="rId16"/>
    <p:sldId id="505" r:id="rId17"/>
    <p:sldId id="507" r:id="rId18"/>
    <p:sldId id="50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lang="en-US" dirty="0"/>
          </a:p>
          <a:p>
            <a:pPr lvl="1" eaLnBrk="1" latinLnBrk="0" hangingPunct="1"/>
            <a:r>
              <a:rPr lang="en-US" dirty="0"/>
              <a:t>Second level</a:t>
            </a:r>
            <a:endParaRPr lang="en-US" dirty="0"/>
          </a:p>
          <a:p>
            <a:pPr lvl="2" eaLnBrk="1" latinLnBrk="0" hangingPunct="1"/>
            <a:r>
              <a:rPr lang="en-US" dirty="0"/>
              <a:t>Third level</a:t>
            </a:r>
            <a:endParaRPr lang="en-US" dirty="0"/>
          </a:p>
          <a:p>
            <a:pPr lvl="3" eaLnBrk="1" latinLnBrk="0" hangingPunct="1"/>
            <a:r>
              <a:rPr lang="en-US" dirty="0"/>
              <a:t>Fourth level</a:t>
            </a:r>
            <a:endParaRPr lang="en-US" dirty="0"/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  <a:endParaRPr lang="en-US" dirty="0"/>
          </a:p>
          <a:p>
            <a:pPr lvl="1" eaLnBrk="1" latinLnBrk="0" hangingPunct="1"/>
            <a:r>
              <a:rPr lang="en-US" dirty="0"/>
              <a:t>Second level</a:t>
            </a:r>
            <a:endParaRPr lang="en-US" dirty="0"/>
          </a:p>
          <a:p>
            <a:pPr lvl="2" eaLnBrk="1" latinLnBrk="0" hangingPunct="1"/>
            <a:r>
              <a:rPr lang="en-US" dirty="0"/>
              <a:t>Third level</a:t>
            </a:r>
            <a:endParaRPr lang="en-US" dirty="0"/>
          </a:p>
          <a:p>
            <a:pPr lvl="3" eaLnBrk="1" latinLnBrk="0" hangingPunct="1"/>
            <a:r>
              <a:rPr lang="en-US" dirty="0"/>
              <a:t>Fourth level</a:t>
            </a:r>
            <a:endParaRPr lang="en-US" dirty="0"/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  <a:endParaRPr kumimoji="0" lang="en-US" dirty="0"/>
          </a:p>
          <a:p>
            <a:pPr lvl="2" eaLnBrk="1" latinLnBrk="0" hangingPunct="1"/>
            <a:r>
              <a:rPr kumimoji="0" lang="en-US" dirty="0"/>
              <a:t>Third level</a:t>
            </a:r>
            <a:endParaRPr kumimoji="0" lang="en-US" dirty="0"/>
          </a:p>
          <a:p>
            <a:pPr lvl="3" eaLnBrk="1" latinLnBrk="0" hangingPunct="1"/>
            <a:r>
              <a:rPr kumimoji="0" lang="en-US" dirty="0"/>
              <a:t>Fourth level</a:t>
            </a:r>
            <a:endParaRPr kumimoji="0" lang="en-US" dirty="0"/>
          </a:p>
          <a:p>
            <a:pPr lvl="4" eaLnBrk="1" latinLnBrk="0" hangingPunct="1"/>
            <a:r>
              <a:rPr kumimoji="0" lang="en-US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9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anose="020B0604020202020204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anose="020B0604020202020204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Database</a:t>
            </a:r>
            <a:r>
              <a:rPr lang="en-US" sz="1600" b="1" baseline="0" dirty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/>
          </a:bodyPr>
          <a:lstStyle/>
          <a:p>
            <a:r>
              <a:rPr lang="en-US" b="1" dirty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DATABASE DEVELOPMENT PROCESS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anose="020B0604020202020204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Computer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Science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&amp;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Engineering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anose="020B0604020202020204" pitchFamily="34" charset="0"/>
                </a:rPr>
                <a:t>CSE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02_0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06680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4000" dirty="0"/>
              <a:t>Prototype method</a:t>
            </a:r>
            <a:endParaRPr lang="en-US" sz="4000" dirty="0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 flipV="1">
            <a:off x="2590800" y="25146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Agile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229600" cy="4343400"/>
          </a:xfrm>
        </p:spPr>
        <p:txBody>
          <a:bodyPr>
            <a:normAutofit/>
          </a:bodyPr>
          <a:lstStyle/>
          <a:p>
            <a:r>
              <a:rPr lang="en-US" b="1" dirty="0"/>
              <a:t>Agile software development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approach to database and software development that emphasizes </a:t>
            </a:r>
            <a:r>
              <a:rPr lang="en-US" b="1" dirty="0"/>
              <a:t>“individuals and interactions </a:t>
            </a:r>
            <a:r>
              <a:rPr lang="en-US" dirty="0"/>
              <a:t>over processes and tools, </a:t>
            </a:r>
            <a:r>
              <a:rPr lang="en-US" b="1" dirty="0"/>
              <a:t>working software </a:t>
            </a:r>
            <a:r>
              <a:rPr lang="en-US" dirty="0"/>
              <a:t>over comprehensive documentation, </a:t>
            </a:r>
            <a:r>
              <a:rPr lang="en-US" b="1" dirty="0"/>
              <a:t>customer collaboration </a:t>
            </a:r>
            <a:r>
              <a:rPr lang="en-US" dirty="0"/>
              <a:t>over contract negotiation, and </a:t>
            </a:r>
            <a:r>
              <a:rPr lang="en-US" b="1" dirty="0"/>
              <a:t>response to change </a:t>
            </a:r>
            <a:r>
              <a:rPr lang="en-US" dirty="0"/>
              <a:t>over following a plan.”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4" y="914400"/>
            <a:ext cx="8507273" cy="5410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People Involved in Database Development</a:t>
            </a:r>
            <a:endParaRPr lang="en-US" sz="28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Project </a:t>
            </a:r>
            <a:r>
              <a:rPr lang="en-US" dirty="0"/>
              <a:t>A planned undertaking of related activities to reach an objective that has a beginning and an end.</a:t>
            </a:r>
            <a:endParaRPr lang="en-US" dirty="0"/>
          </a:p>
          <a:p>
            <a:pPr lvl="1"/>
            <a:r>
              <a:rPr lang="en-US" b="1" i="1" dirty="0"/>
              <a:t>Business analysts</a:t>
            </a:r>
            <a:endParaRPr lang="en-US" b="1" i="1" dirty="0"/>
          </a:p>
          <a:p>
            <a:pPr lvl="1"/>
            <a:r>
              <a:rPr lang="en-US" b="1" i="1" dirty="0"/>
              <a:t>Systems analysts</a:t>
            </a:r>
            <a:endParaRPr lang="en-US" b="1" i="1" dirty="0"/>
          </a:p>
          <a:p>
            <a:pPr lvl="1"/>
            <a:r>
              <a:rPr lang="en-US" b="1" i="1" dirty="0"/>
              <a:t>Database analysts and data modeler</a:t>
            </a:r>
            <a:endParaRPr lang="en-US" b="1" i="1" dirty="0"/>
          </a:p>
          <a:p>
            <a:pPr lvl="1"/>
            <a:r>
              <a:rPr lang="en-US" b="1" i="1" dirty="0"/>
              <a:t>Users</a:t>
            </a:r>
            <a:endParaRPr lang="en-US" b="1" i="1" dirty="0"/>
          </a:p>
          <a:p>
            <a:pPr lvl="1"/>
            <a:r>
              <a:rPr lang="en-US" b="1" i="1" dirty="0"/>
              <a:t>Programmers</a:t>
            </a:r>
            <a:endParaRPr lang="en-US" b="1" i="1" dirty="0"/>
          </a:p>
          <a:p>
            <a:pPr lvl="1"/>
            <a:r>
              <a:rPr lang="en-US" b="1" i="1" dirty="0"/>
              <a:t>Database architects</a:t>
            </a:r>
            <a:endParaRPr lang="en-US" b="1" i="1" dirty="0"/>
          </a:p>
          <a:p>
            <a:pPr lvl="1"/>
            <a:r>
              <a:rPr lang="en-US" b="1" i="1" dirty="0"/>
              <a:t>Database/data administrators</a:t>
            </a:r>
            <a:endParaRPr lang="en-US" b="1" i="1" dirty="0"/>
          </a:p>
          <a:p>
            <a:pPr lvl="1"/>
            <a:r>
              <a:rPr lang="en-US" b="1" i="1" dirty="0"/>
              <a:t>Project manager</a:t>
            </a:r>
            <a:endParaRPr lang="en-US" b="1" i="1" dirty="0"/>
          </a:p>
          <a:p>
            <a:pPr lvl="1"/>
            <a:r>
              <a:rPr lang="en-US" b="1" i="1" dirty="0"/>
              <a:t>Other technical experts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Database Structure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408528" y="0"/>
            <a:ext cx="5715000" cy="68540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Interface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Menu based Interface</a:t>
            </a:r>
            <a:endParaRPr lang="en-US"/>
          </a:p>
          <a:p>
            <a:r>
              <a:rPr lang="en-US"/>
              <a:t>Graphics Interface</a:t>
            </a:r>
            <a:endParaRPr lang="en-US"/>
          </a:p>
          <a:p>
            <a:r>
              <a:rPr lang="en-US"/>
              <a:t>Forms-based Interface</a:t>
            </a:r>
            <a:endParaRPr lang="en-US"/>
          </a:p>
          <a:p>
            <a:r>
              <a:rPr lang="en-US"/>
              <a:t>Natural Language Interface</a:t>
            </a:r>
            <a:endParaRPr lang="en-US"/>
          </a:p>
          <a:p>
            <a:r>
              <a:rPr lang="en-US"/>
              <a:t>Interfaces for parametric Users</a:t>
            </a:r>
            <a:endParaRPr lang="en-US"/>
          </a:p>
          <a:p>
            <a:r>
              <a:rPr lang="en-US"/>
              <a:t>Interfaces for DBA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914400"/>
          </a:xfrm>
          <a:noFill/>
        </p:spPr>
        <p:txBody>
          <a:bodyPr lIns="92075" tIns="46038" rIns="92075" bIns="46038"/>
          <a:lstStyle/>
          <a:p>
            <a:r>
              <a:rPr lang="en-US" sz="4200" dirty="0">
                <a:solidFill>
                  <a:schemeClr val="tx1"/>
                </a:solidFill>
                <a:latin typeface="Tahoma" panose="020B0604030504040204" pitchFamily="34" charset="0"/>
              </a:rPr>
              <a:t>Data Modeling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05400"/>
          </a:xfrm>
          <a:noFill/>
        </p:spPr>
        <p:txBody>
          <a:bodyPr lIns="92075" tIns="46038" rIns="92075" bIns="46038"/>
          <a:lstStyle/>
          <a:p>
            <a:r>
              <a:rPr lang="en-US" sz="3200" dirty="0"/>
              <a:t>Answers specific questions about:</a:t>
            </a:r>
            <a:endParaRPr lang="en-US" sz="3200" dirty="0"/>
          </a:p>
          <a:p>
            <a:pPr lvl="1"/>
            <a:r>
              <a:rPr lang="en-US" dirty="0"/>
              <a:t>primary data objects Entity.</a:t>
            </a:r>
            <a:endParaRPr lang="en-US" dirty="0"/>
          </a:p>
          <a:p>
            <a:pPr lvl="1"/>
            <a:r>
              <a:rPr lang="en-US" dirty="0"/>
              <a:t>composition and attributes of each data object</a:t>
            </a:r>
            <a:endParaRPr lang="en-US" dirty="0"/>
          </a:p>
          <a:p>
            <a:pPr lvl="1"/>
            <a:r>
              <a:rPr lang="en-US" dirty="0"/>
              <a:t>relationships between different objects.</a:t>
            </a:r>
            <a:endParaRPr lang="en-US" dirty="0"/>
          </a:p>
          <a:p>
            <a:pPr lvl="2">
              <a:buSzPct val="80000"/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/>
              <a:t>Thank You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data-oriented methodology to create and maintain information systems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/>
              <a:t>Top-down</a:t>
            </a:r>
            <a:r>
              <a:rPr lang="en-US" sz="2800" dirty="0"/>
              <a:t> planning approach.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Four steps: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500" b="1" i="1" dirty="0"/>
              <a:t>Planning</a:t>
            </a:r>
            <a:endParaRPr lang="en-US" sz="2500" b="1" i="1" dirty="0"/>
          </a:p>
          <a:p>
            <a:pPr lvl="2">
              <a:lnSpc>
                <a:spcPct val="80000"/>
              </a:lnSpc>
            </a:pPr>
            <a:r>
              <a:rPr lang="en-US" sz="2200" dirty="0"/>
              <a:t>Results in an </a:t>
            </a:r>
            <a:r>
              <a:rPr lang="en-US" sz="2200" b="1" dirty="0"/>
              <a:t>Information Systems Architecture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500" b="1" i="1" dirty="0"/>
              <a:t>Analysis</a:t>
            </a:r>
            <a:endParaRPr lang="en-US" sz="2500" b="1" i="1" dirty="0"/>
          </a:p>
          <a:p>
            <a:pPr lvl="2">
              <a:lnSpc>
                <a:spcPct val="80000"/>
              </a:lnSpc>
            </a:pPr>
            <a:r>
              <a:rPr lang="en-US" sz="2200" dirty="0"/>
              <a:t>Results in </a:t>
            </a:r>
            <a:r>
              <a:rPr lang="en-US" sz="2200" b="1" dirty="0"/>
              <a:t>functional specifications</a:t>
            </a:r>
            <a:r>
              <a:rPr lang="en-US" sz="2200" dirty="0"/>
              <a:t>…i.e. what we want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500" b="1" i="1" dirty="0"/>
              <a:t>Design</a:t>
            </a:r>
            <a:endParaRPr lang="en-US" sz="2500" b="1" i="1" dirty="0"/>
          </a:p>
          <a:p>
            <a:pPr lvl="2">
              <a:lnSpc>
                <a:spcPct val="80000"/>
              </a:lnSpc>
            </a:pPr>
            <a:r>
              <a:rPr lang="en-US" sz="2200" dirty="0"/>
              <a:t>Results in </a:t>
            </a:r>
            <a:r>
              <a:rPr lang="en-US" sz="2200" b="1" dirty="0"/>
              <a:t>design specifications</a:t>
            </a:r>
            <a:r>
              <a:rPr lang="en-US" sz="2200" dirty="0"/>
              <a:t>…i.e. how we’ll do it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500" b="1" i="1" dirty="0"/>
              <a:t>Implementation</a:t>
            </a:r>
            <a:endParaRPr lang="en-US" sz="2500" b="1" i="1" dirty="0"/>
          </a:p>
          <a:p>
            <a:pPr lvl="2">
              <a:lnSpc>
                <a:spcPct val="80000"/>
              </a:lnSpc>
            </a:pPr>
            <a:r>
              <a:rPr lang="en-US" sz="2200" dirty="0"/>
              <a:t>Results in final </a:t>
            </a:r>
            <a:r>
              <a:rPr lang="en-US" sz="2200" b="1" dirty="0"/>
              <a:t>operational system</a:t>
            </a:r>
            <a:endParaRPr lang="en-US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Planning</a:t>
            </a:r>
            <a:r>
              <a:rPr lang="en-US" dirty="0"/>
              <a:t>: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Purpose: </a:t>
            </a:r>
            <a:r>
              <a:rPr lang="en-US" dirty="0"/>
              <a:t>To develop a preliminary understanding of a business situation and how information systems might help solve a problem or make an opportunity possible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Enterprise modeling</a:t>
            </a:r>
            <a:endParaRPr lang="en-US" b="1" dirty="0"/>
          </a:p>
          <a:p>
            <a:pPr lvl="2"/>
            <a:r>
              <a:rPr lang="en-US" dirty="0"/>
              <a:t>Analyze current data processing</a:t>
            </a:r>
            <a:endParaRPr lang="en-US" dirty="0"/>
          </a:p>
          <a:p>
            <a:pPr lvl="2"/>
            <a:r>
              <a:rPr lang="en-US" dirty="0"/>
              <a:t>Analyze the general business functions and their database needs</a:t>
            </a:r>
            <a:endParaRPr lang="en-US" dirty="0"/>
          </a:p>
          <a:p>
            <a:pPr lvl="2"/>
            <a:r>
              <a:rPr lang="en-US" dirty="0"/>
              <a:t>Justify need for new data and databases in support of business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Conceptual data modeling</a:t>
            </a:r>
            <a:endParaRPr lang="en-US" b="1" dirty="0"/>
          </a:p>
          <a:p>
            <a:pPr lvl="2"/>
            <a:r>
              <a:rPr lang="en-US" dirty="0"/>
              <a:t>Identify scope of database requirements for proposed information system</a:t>
            </a:r>
            <a:endParaRPr lang="en-US" dirty="0"/>
          </a:p>
          <a:p>
            <a:pPr lvl="2"/>
            <a:r>
              <a:rPr lang="en-US" dirty="0"/>
              <a:t>Analyze overall data requirements for business function(s) supported by database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Analysis</a:t>
            </a:r>
            <a:endParaRPr lang="en-US" b="1" dirty="0"/>
          </a:p>
          <a:p>
            <a:pPr marL="320040" lvl="1" indent="0">
              <a:buNone/>
            </a:pPr>
            <a:r>
              <a:rPr lang="en-US" b="1" dirty="0"/>
              <a:t>Purpose: </a:t>
            </a:r>
            <a:r>
              <a:rPr lang="en-US" dirty="0"/>
              <a:t>To analyze the business situation thoroughly to determine requirements, to structure those requirements, and to select among competing system features.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Conceptual data modeling, cont’d.</a:t>
            </a:r>
            <a:endParaRPr lang="en-US" b="1" dirty="0"/>
          </a:p>
          <a:p>
            <a:pPr lvl="1"/>
            <a:r>
              <a:rPr lang="en-US" dirty="0"/>
              <a:t>Develop preliminary conceptual data model, including entities and relationships</a:t>
            </a:r>
            <a:endParaRPr lang="en-US" dirty="0"/>
          </a:p>
          <a:p>
            <a:pPr lvl="1"/>
            <a:r>
              <a:rPr lang="en-US" dirty="0"/>
              <a:t>Compare preliminary conceptual data model with enterprise data model</a:t>
            </a:r>
            <a:endParaRPr lang="en-US" dirty="0"/>
          </a:p>
          <a:p>
            <a:pPr lvl="1"/>
            <a:r>
              <a:rPr lang="en-US" dirty="0"/>
              <a:t>Develop detailed conceptual data model, including all entities, relationships, attributes, and business rules</a:t>
            </a:r>
            <a:endParaRPr lang="en-US" dirty="0"/>
          </a:p>
          <a:p>
            <a:pPr lvl="1"/>
            <a:r>
              <a:rPr lang="en-US" dirty="0"/>
              <a:t>Make conceptual data model consistent with other models of information system</a:t>
            </a:r>
            <a:endParaRPr lang="en-US" dirty="0"/>
          </a:p>
          <a:p>
            <a:pPr lvl="1"/>
            <a:r>
              <a:rPr lang="en-US" dirty="0"/>
              <a:t>Populate repository with all conceptual database specifications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Design</a:t>
            </a:r>
            <a:endParaRPr lang="en-US" b="1" dirty="0"/>
          </a:p>
          <a:p>
            <a:pPr marL="320040" lvl="1" indent="0">
              <a:buNone/>
            </a:pPr>
            <a:r>
              <a:rPr lang="en-US" b="1" dirty="0"/>
              <a:t>Purpose: </a:t>
            </a:r>
            <a:r>
              <a:rPr lang="en-US" dirty="0"/>
              <a:t>To elicit and structure all information requirements; to develop all technology and organizational specifications.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Logical database design</a:t>
            </a:r>
            <a:endParaRPr lang="en-US" b="1" dirty="0"/>
          </a:p>
          <a:p>
            <a:pPr lvl="2"/>
            <a:r>
              <a:rPr lang="en-US" dirty="0"/>
              <a:t>Analyze in detail the transactions, forms, displays, and inquiries (database views) required by the business functions supported by the database</a:t>
            </a:r>
            <a:endParaRPr lang="en-US" dirty="0"/>
          </a:p>
          <a:p>
            <a:pPr lvl="2"/>
            <a:r>
              <a:rPr lang="en-US" dirty="0"/>
              <a:t>Integrate database views into conceptual data model</a:t>
            </a:r>
            <a:endParaRPr lang="en-US" dirty="0"/>
          </a:p>
          <a:p>
            <a:pPr lvl="2"/>
            <a:r>
              <a:rPr lang="en-US" dirty="0"/>
              <a:t>Identify data integrity and security requirements, and populate repository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Physical database design and definition</a:t>
            </a:r>
            <a:endParaRPr lang="en-US" b="1" dirty="0"/>
          </a:p>
          <a:p>
            <a:pPr lvl="2"/>
            <a:r>
              <a:rPr lang="en-US" dirty="0"/>
              <a:t>Define database to DBMS (often generated from repository)</a:t>
            </a:r>
            <a:endParaRPr lang="en-US" dirty="0"/>
          </a:p>
          <a:p>
            <a:pPr lvl="2"/>
            <a:r>
              <a:rPr lang="en-US" dirty="0"/>
              <a:t>Decide on physical organization of data</a:t>
            </a:r>
            <a:endParaRPr lang="en-US" dirty="0"/>
          </a:p>
          <a:p>
            <a:pPr lvl="2"/>
            <a:r>
              <a:rPr lang="en-US" dirty="0"/>
              <a:t>Design database processing programs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Implementation</a:t>
            </a:r>
            <a:endParaRPr lang="en-US" b="1" dirty="0"/>
          </a:p>
          <a:p>
            <a:pPr marL="320040" lvl="1" indent="0">
              <a:buNone/>
            </a:pPr>
            <a:r>
              <a:rPr lang="en-US" b="1" dirty="0"/>
              <a:t>Purpose: </a:t>
            </a:r>
            <a:r>
              <a:rPr lang="en-US" dirty="0"/>
              <a:t>To write programs, build databases, test and install the new system, train users, and finalize documentation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Database implementation</a:t>
            </a:r>
            <a:endParaRPr lang="en-US" b="1" dirty="0"/>
          </a:p>
          <a:p>
            <a:pPr lvl="2"/>
            <a:r>
              <a:rPr lang="en-US" dirty="0"/>
              <a:t>Code and test database processing programs</a:t>
            </a:r>
            <a:endParaRPr lang="en-US" dirty="0"/>
          </a:p>
          <a:p>
            <a:pPr lvl="2"/>
            <a:r>
              <a:rPr lang="en-US" dirty="0"/>
              <a:t>Complete database documentation and training materials</a:t>
            </a:r>
            <a:endParaRPr lang="en-US" dirty="0"/>
          </a:p>
          <a:p>
            <a:pPr lvl="2"/>
            <a:r>
              <a:rPr lang="en-US" dirty="0"/>
              <a:t>Install database and convert data from prior systems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/>
              <a:t>Maintenance</a:t>
            </a:r>
            <a:endParaRPr lang="en-US" b="1" dirty="0"/>
          </a:p>
          <a:p>
            <a:pPr marL="320040" lvl="1" indent="0">
              <a:buNone/>
            </a:pPr>
            <a:r>
              <a:rPr lang="en-US" b="1" dirty="0"/>
              <a:t>	Purpose: </a:t>
            </a:r>
            <a:r>
              <a:rPr lang="en-US" dirty="0"/>
              <a:t>To monitor the operation and usefulness of the system, and to 	repair and enhance the system</a:t>
            </a:r>
            <a:endParaRPr lang="en-US" dirty="0"/>
          </a:p>
          <a:p>
            <a:pPr marL="320040" lvl="1" indent="0">
              <a:buNone/>
            </a:pPr>
            <a:r>
              <a:rPr lang="en-US" b="1" dirty="0"/>
              <a:t>	Database maintenance</a:t>
            </a:r>
            <a:endParaRPr lang="en-US" b="1" dirty="0"/>
          </a:p>
          <a:p>
            <a:pPr lvl="4"/>
            <a:r>
              <a:rPr lang="en-US" dirty="0"/>
              <a:t>Analyze database and database applications to ensure that evolving information requirements are met</a:t>
            </a:r>
            <a:endParaRPr lang="en-US" dirty="0"/>
          </a:p>
          <a:p>
            <a:pPr lvl="4"/>
            <a:r>
              <a:rPr lang="en-US" dirty="0"/>
              <a:t>Tune database for improved performance</a:t>
            </a:r>
            <a:endParaRPr lang="en-US" dirty="0"/>
          </a:p>
          <a:p>
            <a:pPr lvl="4"/>
            <a:r>
              <a:rPr lang="en-US" dirty="0"/>
              <a:t>Fix errors in database and database applications and recover database when it is contaminated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Alternative Approaches to Database and IS Development</a:t>
            </a:r>
            <a:endParaRPr lang="en-US" sz="28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SDLC</a:t>
            </a:r>
            <a:endParaRPr lang="en-US" sz="2800" dirty="0"/>
          </a:p>
          <a:p>
            <a:pPr lvl="1">
              <a:lnSpc>
                <a:spcPct val="160000"/>
              </a:lnSpc>
            </a:pPr>
            <a:r>
              <a:rPr lang="en-US" sz="2500" dirty="0"/>
              <a:t>System Development Life cycle</a:t>
            </a:r>
            <a:endParaRPr lang="en-US" sz="2500" dirty="0"/>
          </a:p>
          <a:p>
            <a:pPr lvl="1">
              <a:lnSpc>
                <a:spcPct val="160000"/>
              </a:lnSpc>
            </a:pPr>
            <a:r>
              <a:rPr lang="en-US" sz="2500" dirty="0"/>
              <a:t>Detailed, well-planned development process</a:t>
            </a:r>
            <a:endParaRPr lang="en-US" sz="2500" dirty="0"/>
          </a:p>
          <a:p>
            <a:pPr lvl="1">
              <a:lnSpc>
                <a:spcPct val="160000"/>
              </a:lnSpc>
            </a:pPr>
            <a:r>
              <a:rPr lang="en-US" sz="2500" dirty="0"/>
              <a:t>Time-consuming, but comprehensive</a:t>
            </a:r>
            <a:endParaRPr lang="en-US" sz="2500" dirty="0"/>
          </a:p>
          <a:p>
            <a:pPr lvl="1">
              <a:lnSpc>
                <a:spcPct val="160000"/>
              </a:lnSpc>
            </a:pPr>
            <a:r>
              <a:rPr lang="en-US" sz="2500" dirty="0"/>
              <a:t>Long development cycle</a:t>
            </a:r>
            <a:endParaRPr lang="en-US" sz="2500" dirty="0"/>
          </a:p>
          <a:p>
            <a:pPr>
              <a:lnSpc>
                <a:spcPct val="160000"/>
              </a:lnSpc>
            </a:pPr>
            <a:r>
              <a:rPr lang="en-US" sz="2800" dirty="0"/>
              <a:t>Prototyping</a:t>
            </a:r>
            <a:endParaRPr lang="en-US" sz="2800" dirty="0"/>
          </a:p>
          <a:p>
            <a:pPr lvl="1">
              <a:lnSpc>
                <a:spcPct val="160000"/>
              </a:lnSpc>
            </a:pPr>
            <a:r>
              <a:rPr lang="en-US" sz="2500" dirty="0"/>
              <a:t>Rapid application development (RAD)</a:t>
            </a:r>
            <a:endParaRPr lang="en-US" sz="2500" dirty="0"/>
          </a:p>
          <a:p>
            <a:pPr lvl="1">
              <a:lnSpc>
                <a:spcPct val="160000"/>
              </a:lnSpc>
            </a:pPr>
            <a:r>
              <a:rPr lang="en-US" sz="2500" dirty="0"/>
              <a:t>Cursory attempt at conceptual data modeling.</a:t>
            </a:r>
            <a:endParaRPr lang="en-US" sz="2500" dirty="0"/>
          </a:p>
          <a:p>
            <a:pPr lvl="1">
              <a:lnSpc>
                <a:spcPct val="160000"/>
              </a:lnSpc>
            </a:pPr>
            <a:r>
              <a:rPr lang="en-US" sz="2500" dirty="0"/>
              <a:t>Define database during development of initial prototype.</a:t>
            </a:r>
            <a:endParaRPr lang="en-US" sz="2500" dirty="0"/>
          </a:p>
          <a:p>
            <a:pPr lvl="1">
              <a:lnSpc>
                <a:spcPct val="160000"/>
              </a:lnSpc>
            </a:pPr>
            <a:r>
              <a:rPr lang="en-US" sz="2500" dirty="0"/>
              <a:t>Repeat implementation and maintenance activities with new prototype versions.</a:t>
            </a:r>
            <a:endParaRPr lang="en-US" sz="2500" dirty="0"/>
          </a:p>
          <a:p>
            <a:pPr lvl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401: database Management System</a:t>
            </a:r>
            <a:endParaRPr lang="en-US" dirty="0"/>
          </a:p>
        </p:txBody>
      </p:sp>
      <p:pic>
        <p:nvPicPr>
          <p:cNvPr id="5" name="Content Placeholder 4" descr="IC-System-Development-Lifecycle.jpg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000010" y="973646"/>
            <a:ext cx="5391390" cy="535095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4890</Words>
  <Application>WPS Presentation</Application>
  <PresentationFormat>On-screen Show (4:3)</PresentationFormat>
  <Paragraphs>173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Brush Script MT</vt:lpstr>
      <vt:lpstr>Calibri</vt:lpstr>
      <vt:lpstr>Bell MT</vt:lpstr>
      <vt:lpstr>Wingdings 2</vt:lpstr>
      <vt:lpstr>Tahoma</vt:lpstr>
      <vt:lpstr>Perpetua</vt:lpstr>
      <vt:lpstr>Segoe Print</vt:lpstr>
      <vt:lpstr>Franklin Gothic Book</vt:lpstr>
      <vt:lpstr>Microsoft YaHei</vt:lpstr>
      <vt:lpstr>Wingdings</vt:lpstr>
      <vt:lpstr/>
      <vt:lpstr>Arial Unicode MS</vt:lpstr>
      <vt:lpstr>Equity</vt:lpstr>
      <vt:lpstr>DATABASE DEVELOPMENT PROCESS</vt:lpstr>
      <vt:lpstr>DATABASE DEVELOPMENT PROCESS</vt:lpstr>
      <vt:lpstr>DATABASE DEVELOPMENT PROCESS</vt:lpstr>
      <vt:lpstr>DATABASE DEVELOPMENT PROCESS</vt:lpstr>
      <vt:lpstr>DATABASE DEVELOPMENT PROCESS</vt:lpstr>
      <vt:lpstr>DATABASE DEVELOPMENT PROCESS</vt:lpstr>
      <vt:lpstr>DATABASE DEVELOPMENT PROCESS</vt:lpstr>
      <vt:lpstr>Alternative Approaches to Database and IS Development</vt:lpstr>
      <vt:lpstr>SDLC</vt:lpstr>
      <vt:lpstr>PowerPoint 演示文稿</vt:lpstr>
      <vt:lpstr>Agile</vt:lpstr>
      <vt:lpstr>Agile Method</vt:lpstr>
      <vt:lpstr>People Involved in Database Development</vt:lpstr>
      <vt:lpstr>Database Structure</vt:lpstr>
      <vt:lpstr>DBMS Interface</vt:lpstr>
      <vt:lpstr>Data Modeling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Asus</cp:lastModifiedBy>
  <cp:revision>69</cp:revision>
  <dcterms:created xsi:type="dcterms:W3CDTF">2006-08-16T00:00:00Z</dcterms:created>
  <dcterms:modified xsi:type="dcterms:W3CDTF">2018-08-26T07:44:41Z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