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87" r:id="rId3"/>
    <p:sldId id="509" r:id="rId4"/>
    <p:sldId id="499" r:id="rId5"/>
    <p:sldId id="500" r:id="rId6"/>
    <p:sldId id="501" r:id="rId7"/>
    <p:sldId id="474" r:id="rId8"/>
    <p:sldId id="475" r:id="rId9"/>
    <p:sldId id="476" r:id="rId10"/>
    <p:sldId id="477" r:id="rId11"/>
    <p:sldId id="478" r:id="rId12"/>
    <p:sldId id="50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80702-C09F-445D-BA53-23D07B3C177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4AFE9-4143-4FDD-9C7E-A607021D045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FE411-9AE1-418A-BA91-16AE000A082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EFC71-F654-483A-A235-1624CDB565A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  <a:endParaRPr kumimoji="0"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488805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200" b="0"/>
            </a:lvl1pPr>
          </a:lstStyle>
          <a:p>
            <a:r>
              <a:rPr lang="en-US" dirty="0"/>
              <a:t>CSC 401: database Management System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1054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  <a:endParaRPr lang="en-US" dirty="0"/>
          </a:p>
          <a:p>
            <a:pPr lvl="1" eaLnBrk="1" latinLnBrk="0" hangingPunct="1"/>
            <a:r>
              <a:rPr lang="en-US" dirty="0"/>
              <a:t>Second level</a:t>
            </a:r>
            <a:endParaRPr lang="en-US" dirty="0"/>
          </a:p>
          <a:p>
            <a:pPr lvl="2" eaLnBrk="1" latinLnBrk="0" hangingPunct="1"/>
            <a:r>
              <a:rPr lang="en-US" dirty="0"/>
              <a:t>Third level</a:t>
            </a:r>
            <a:endParaRPr lang="en-US" dirty="0"/>
          </a:p>
          <a:p>
            <a:pPr lvl="3" eaLnBrk="1" latinLnBrk="0" hangingPunct="1"/>
            <a:r>
              <a:rPr lang="en-US" dirty="0"/>
              <a:t>Fourth level</a:t>
            </a:r>
            <a:endParaRPr lang="en-US" dirty="0"/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477000"/>
            <a:ext cx="3962400" cy="381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578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46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  <a:endParaRPr lang="en-US" dirty="0"/>
          </a:p>
          <a:p>
            <a:pPr lvl="1" eaLnBrk="1" latinLnBrk="0" hangingPunct="1"/>
            <a:r>
              <a:rPr lang="en-US" dirty="0"/>
              <a:t>Second level</a:t>
            </a:r>
            <a:endParaRPr lang="en-US" dirty="0"/>
          </a:p>
          <a:p>
            <a:pPr lvl="2" eaLnBrk="1" latinLnBrk="0" hangingPunct="1"/>
            <a:r>
              <a:rPr lang="en-US" dirty="0"/>
              <a:t>Third level</a:t>
            </a:r>
            <a:endParaRPr lang="en-US" dirty="0"/>
          </a:p>
          <a:p>
            <a:pPr lvl="3" eaLnBrk="1" latinLnBrk="0" hangingPunct="1"/>
            <a:r>
              <a:rPr lang="en-US" dirty="0"/>
              <a:t>Fourth level</a:t>
            </a:r>
            <a:endParaRPr lang="en-US" dirty="0"/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2578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19400" y="6400800"/>
            <a:ext cx="3048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143000"/>
            <a:ext cx="1905000" cy="4876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895600" y="1143000"/>
            <a:ext cx="6248400" cy="4876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  <a:endParaRPr kumimoji="0" lang="en-US" dirty="0"/>
          </a:p>
          <a:p>
            <a:pPr lvl="1" eaLnBrk="1" latinLnBrk="0" hangingPunct="1"/>
            <a:r>
              <a:rPr kumimoji="0" lang="en-US" dirty="0"/>
              <a:t>Second level</a:t>
            </a:r>
            <a:endParaRPr kumimoji="0" lang="en-US" dirty="0"/>
          </a:p>
          <a:p>
            <a:pPr lvl="2" eaLnBrk="1" latinLnBrk="0" hangingPunct="1"/>
            <a:r>
              <a:rPr kumimoji="0" lang="en-US" dirty="0"/>
              <a:t>Third level</a:t>
            </a:r>
            <a:endParaRPr kumimoji="0" lang="en-US" dirty="0"/>
          </a:p>
          <a:p>
            <a:pPr lvl="3" eaLnBrk="1" latinLnBrk="0" hangingPunct="1"/>
            <a:r>
              <a:rPr kumimoji="0" lang="en-US" dirty="0"/>
              <a:t>Fourth level</a:t>
            </a:r>
            <a:endParaRPr kumimoji="0" lang="en-US" dirty="0"/>
          </a:p>
          <a:p>
            <a:pPr lvl="4" eaLnBrk="1" latinLnBrk="0" hangingPunct="1"/>
            <a:r>
              <a:rPr kumimoji="0" lang="en-US" dirty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bIns="91440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  <a:endParaRPr kumimoji="0" lang="en-US" dirty="0"/>
          </a:p>
        </p:txBody>
      </p:sp>
      <p:pic>
        <p:nvPicPr>
          <p:cNvPr id="11" name="Picture 2" descr="C:\Users\Mahady\Desktop\download (1).jpg"/>
          <p:cNvPicPr>
            <a:picLocks noChangeAspect="1" noChangeArrowheads="1"/>
          </p:cNvPicPr>
          <p:nvPr userDrawn="1"/>
        </p:nvPicPr>
        <p:blipFill>
          <a:blip r:embed="rId9"/>
          <a:srcRect l="38000" t="12217" r="38000" b="31586"/>
          <a:stretch>
            <a:fillRect/>
          </a:stretch>
        </p:blipFill>
        <p:spPr bwMode="auto">
          <a:xfrm>
            <a:off x="8666922" y="0"/>
            <a:ext cx="477078" cy="9144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 userDrawn="1"/>
        </p:nvGrpSpPr>
        <p:grpSpPr bwMode="auto">
          <a:xfrm>
            <a:off x="0" y="6324600"/>
            <a:ext cx="2584450" cy="495300"/>
            <a:chOff x="4030" y="1710"/>
            <a:chExt cx="4070" cy="780"/>
          </a:xfrm>
        </p:grpSpPr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anose="020B0604020202020204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15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Computer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Science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15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&amp;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Engineering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anose="020B0604020202020204" pitchFamily="34" charset="0"/>
                </a:rPr>
                <a:t>CSE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7315200" y="6488668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Database</a:t>
            </a:r>
            <a:r>
              <a:rPr lang="en-US" sz="1600" b="1" baseline="0" dirty="0"/>
              <a:t> Group</a:t>
            </a:r>
            <a:endParaRPr lang="en-US" sz="1600" b="1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100" b="0"/>
            </a:lvl1pPr>
          </a:lstStyle>
          <a:p>
            <a:r>
              <a:rPr lang="en-US" dirty="0"/>
              <a:t>CSC 401: database Management System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50000"/>
        </a:lnSpc>
        <a:spcBef>
          <a:spcPts val="30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lnSpc>
          <a:spcPct val="120000"/>
        </a:lnSpc>
        <a:spcBef>
          <a:spcPts val="30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lnSpc>
          <a:spcPct val="120000"/>
        </a:lnSpc>
        <a:spcBef>
          <a:spcPts val="30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352800"/>
            <a:ext cx="6461760" cy="1447800"/>
          </a:xfrm>
        </p:spPr>
        <p:txBody>
          <a:bodyPr>
            <a:normAutofit/>
          </a:bodyPr>
          <a:lstStyle/>
          <a:p>
            <a:r>
              <a:rPr lang="en-US" b="1"/>
              <a:t>CSC </a:t>
            </a:r>
            <a:r>
              <a:rPr lang="en-US" b="1" dirty="0"/>
              <a:t>401: Database Management System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1679575"/>
          </a:xfrm>
          <a:noFill/>
        </p:spPr>
        <p:txBody>
          <a:bodyPr/>
          <a:lstStyle/>
          <a:p>
            <a:r>
              <a:rPr>
                <a:solidFill>
                  <a:schemeClr val="tx1"/>
                </a:solidFill>
              </a:rPr>
              <a:t>System Analysis 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Tools and Techniques</a:t>
            </a:r>
            <a:endParaRPr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 bwMode="auto">
          <a:xfrm>
            <a:off x="6483350" y="76200"/>
            <a:ext cx="2584450" cy="495300"/>
            <a:chOff x="4030" y="1710"/>
            <a:chExt cx="4070" cy="780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anose="020B0604020202020204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15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Computer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Science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15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&amp;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Engineering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anose="020B0604020202020204" pitchFamily="34" charset="0"/>
                </a:rPr>
                <a:t>CSE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query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 </a:t>
            </a:r>
            <a:r>
              <a:rPr lang="en-US" sz="2000" dirty="0" err="1"/>
              <a:t>Product.ProductID</a:t>
            </a:r>
            <a:r>
              <a:rPr lang="en-US" sz="2000" dirty="0"/>
              <a:t>, </a:t>
            </a:r>
            <a:r>
              <a:rPr lang="en-US" sz="2000" dirty="0" err="1"/>
              <a:t>Product.ProductDescription</a:t>
            </a:r>
            <a:r>
              <a:rPr lang="en-US" sz="2000" dirty="0"/>
              <a:t>, </a:t>
            </a:r>
            <a:r>
              <a:rPr lang="en-US" sz="2000" dirty="0" err="1"/>
              <a:t>Product.PRCurrentYearSalesGoal</a:t>
            </a:r>
            <a:r>
              <a:rPr lang="en-US" sz="2000" dirty="0"/>
              <a:t>, 	(</a:t>
            </a:r>
            <a:r>
              <a:rPr lang="en-US" sz="2000" dirty="0" err="1"/>
              <a:t>OrderQuantity</a:t>
            </a:r>
            <a:r>
              <a:rPr lang="en-US" sz="2000" dirty="0"/>
              <a:t> * </a:t>
            </a:r>
            <a:r>
              <a:rPr lang="en-US" sz="2000" dirty="0" err="1"/>
              <a:t>ProductPrice</a:t>
            </a:r>
            <a:r>
              <a:rPr lang="en-US" sz="2000" dirty="0"/>
              <a:t>) </a:t>
            </a:r>
            <a:r>
              <a:rPr lang="en-US" sz="2000" b="1" dirty="0"/>
              <a:t>AS</a:t>
            </a:r>
            <a:r>
              <a:rPr lang="en-US" sz="2000" dirty="0"/>
              <a:t> </a:t>
            </a:r>
            <a:r>
              <a:rPr lang="en-US" sz="2000" dirty="0" err="1"/>
              <a:t>SalesToDate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Order.OrderLine</a:t>
            </a:r>
            <a:r>
              <a:rPr lang="en-US" sz="2000" dirty="0"/>
              <a:t>, </a:t>
            </a:r>
            <a:r>
              <a:rPr lang="en-US" sz="2000" dirty="0" err="1"/>
              <a:t>Product.ProductLine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WHERE</a:t>
            </a:r>
            <a:r>
              <a:rPr lang="en-US" sz="2000" dirty="0"/>
              <a:t> </a:t>
            </a:r>
            <a:r>
              <a:rPr lang="en-US" sz="2000" dirty="0" err="1"/>
              <a:t>Order.OrderNumber</a:t>
            </a:r>
            <a:r>
              <a:rPr lang="en-US" sz="2000" dirty="0"/>
              <a:t> = </a:t>
            </a:r>
            <a:r>
              <a:rPr lang="en-US" sz="2000" dirty="0" err="1"/>
              <a:t>OrderLine.OrderNumber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	AND</a:t>
            </a:r>
            <a:r>
              <a:rPr lang="en-US" sz="2000" dirty="0"/>
              <a:t> </a:t>
            </a:r>
            <a:r>
              <a:rPr lang="en-US" sz="2000" dirty="0" err="1"/>
              <a:t>Product.ProductID</a:t>
            </a:r>
            <a:r>
              <a:rPr lang="en-US" sz="2000" dirty="0"/>
              <a:t> = </a:t>
            </a:r>
            <a:r>
              <a:rPr lang="en-US" sz="2000" dirty="0" err="1"/>
              <a:t>OrderedProduct.ProductID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	AND</a:t>
            </a:r>
            <a:r>
              <a:rPr lang="en-US" sz="2000" dirty="0"/>
              <a:t> </a:t>
            </a:r>
            <a:r>
              <a:rPr lang="en-US" sz="2000" dirty="0" err="1"/>
              <a:t>Product.ProductID</a:t>
            </a:r>
            <a:r>
              <a:rPr lang="en-US" sz="2000" dirty="0"/>
              <a:t> = </a:t>
            </a:r>
            <a:r>
              <a:rPr lang="en-US" sz="2000" dirty="0" err="1"/>
              <a:t>ProductLine.ProductID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	AND</a:t>
            </a:r>
            <a:r>
              <a:rPr lang="en-US" sz="2000" dirty="0"/>
              <a:t> </a:t>
            </a:r>
            <a:r>
              <a:rPr lang="en-US" sz="2000" dirty="0" err="1"/>
              <a:t>Product.ProductLineName</a:t>
            </a:r>
            <a:r>
              <a:rPr lang="en-US" sz="2000" dirty="0"/>
              <a:t> = “Home Office”;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95600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 dirty="0"/>
              <a:t>Thank You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 picture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" y="899885"/>
            <a:ext cx="9097418" cy="5879206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Model with BPMN 2.0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" t="14845" r="16096" b="25021"/>
          <a:stretch>
            <a:fillRect/>
          </a:stretch>
        </p:blipFill>
        <p:spPr bwMode="auto">
          <a:xfrm>
            <a:off x="92387" y="2388452"/>
            <a:ext cx="8959225" cy="2766896"/>
          </a:xfrm>
          <a:prstGeom prst="rect">
            <a:avLst/>
          </a:prstGeom>
          <a:noFill/>
          <a:ln w="317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 Element Analysis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116057" y="1752600"/>
          <a:ext cx="8915400" cy="2513965"/>
        </p:xfrm>
        <a:graphic>
          <a:graphicData uri="http://schemas.openxmlformats.org/drawingml/2006/table">
            <a:tbl>
              <a:tblPr/>
              <a:tblGrid>
                <a:gridCol w="1103143"/>
                <a:gridCol w="1066800"/>
                <a:gridCol w="1600200"/>
                <a:gridCol w="1600200"/>
                <a:gridCol w="914400"/>
                <a:gridCol w="1388263"/>
                <a:gridCol w="1242393"/>
              </a:tblGrid>
              <a:tr h="61442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Process</a:t>
                      </a:r>
                      <a:endParaRPr lang="en-US" sz="32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System Roles</a:t>
                      </a:r>
                      <a:endParaRPr lang="en-US" sz="32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28524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Human</a:t>
                      </a:r>
                      <a:endParaRPr lang="en-US" sz="32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Non-Computing Hardware</a:t>
                      </a:r>
                      <a:endParaRPr lang="en-US" sz="32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Computing Hardware</a:t>
                      </a:r>
                      <a:endParaRPr lang="en-US" sz="32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Soft-</a:t>
                      </a:r>
                      <a:endParaRPr lang="en-US" sz="2400" b="1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ware</a:t>
                      </a:r>
                      <a:endParaRPr lang="en-US" sz="32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Database</a:t>
                      </a:r>
                      <a:endParaRPr lang="en-US" sz="32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Comm. Network</a:t>
                      </a:r>
                      <a:endParaRPr lang="en-US" sz="32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</a:tr>
              <a:tr h="6144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Analysis Template	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1" y="2209800"/>
          <a:ext cx="8610602" cy="1655004"/>
        </p:xfrm>
        <a:graphic>
          <a:graphicData uri="http://schemas.openxmlformats.org/drawingml/2006/table">
            <a:tbl>
              <a:tblPr/>
              <a:tblGrid>
                <a:gridCol w="1587598"/>
                <a:gridCol w="1657585"/>
                <a:gridCol w="1920589"/>
                <a:gridCol w="1722415"/>
                <a:gridCol w="1722415"/>
              </a:tblGrid>
              <a:tr h="990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Process Name</a:t>
                      </a:r>
                      <a:endParaRPr lang="en-US" sz="2000" b="1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Stakeholders</a:t>
                      </a:r>
                      <a:endParaRPr lang="en-US" sz="2000" b="1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Concerns</a:t>
                      </a:r>
                      <a:r>
                        <a:rPr lang="en-US" sz="2000" b="1" baseline="0" dirty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 (Problems)</a:t>
                      </a:r>
                      <a:endParaRPr lang="en-US" sz="2000" b="1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Analysis</a:t>
                      </a:r>
                      <a:r>
                        <a:rPr lang="en-US" sz="2000" b="1" baseline="0" dirty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 (Reason of the Problem)</a:t>
                      </a:r>
                      <a:endParaRPr lang="en-US" sz="2000" b="1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Proposed Solution</a:t>
                      </a:r>
                      <a:endParaRPr lang="en-US" sz="2000" b="1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6644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/>
                        <a:buChar char=""/>
                      </a:pPr>
                      <a:endParaRPr lang="en-US" sz="1000"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/>
                        <a:buChar char=""/>
                      </a:pPr>
                      <a:endParaRPr lang="en-US" sz="1000" dirty="0"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/>
                        <a:buChar char=""/>
                      </a:pPr>
                      <a:endParaRPr lang="en-US" sz="1000" dirty="0"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Relationship Diagram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128905" y="4374889"/>
            <a:ext cx="9111020" cy="19693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1" y="1248770"/>
            <a:ext cx="8849337" cy="25612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Preliminary data model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152400" y="982638"/>
            <a:ext cx="8793820" cy="53010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6271"/>
            <a:ext cx="9144000" cy="685800"/>
          </a:xfrm>
        </p:spPr>
        <p:txBody>
          <a:bodyPr>
            <a:noAutofit/>
          </a:bodyPr>
          <a:lstStyle/>
          <a:p>
            <a:r>
              <a:rPr lang="en-US" sz="1800" b="1" dirty="0"/>
              <a:t>Data Dictionary</a:t>
            </a:r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3352800" y="-1"/>
            <a:ext cx="5791200" cy="68580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86200" y="2362200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latin typeface="Frutiger-LightItalic"/>
              </a:rPr>
              <a:t>Product Prior Year Sales Goal</a:t>
            </a:r>
            <a:endParaRPr lang="en-US" sz="1200" i="1" dirty="0">
              <a:latin typeface="Frutiger-LightItalic"/>
            </a:endParaRPr>
          </a:p>
          <a:p>
            <a:r>
              <a:rPr lang="en-US" sz="1200" i="1" dirty="0">
                <a:latin typeface="Frutiger-LightItalic"/>
              </a:rPr>
              <a:t>Product Current Year Sales Goal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581400" y="319816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>
                <a:latin typeface="Frutiger-LightItalic"/>
              </a:rPr>
              <a:t>Product Line Prior Year Sales Goal</a:t>
            </a:r>
            <a:endParaRPr lang="en-US" sz="1200" i="1" dirty="0">
              <a:latin typeface="Frutiger-LightItalic"/>
            </a:endParaRPr>
          </a:p>
          <a:p>
            <a:r>
              <a:rPr lang="en-US" sz="1200" i="1" dirty="0">
                <a:latin typeface="Frutiger-LightItalic"/>
              </a:rPr>
              <a:t>Product Line Current Year Sales Goal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227437" y="4238655"/>
            <a:ext cx="1944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>
                <a:latin typeface="Frutiger-LightItalic"/>
              </a:rPr>
              <a:t>Order Number of Shipments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model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0" y="914400"/>
            <a:ext cx="9135811" cy="54102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1421</Words>
  <Application>WPS Presentation</Application>
  <PresentationFormat>On-screen Show (4:3)</PresentationFormat>
  <Paragraphs>110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SimSun</vt:lpstr>
      <vt:lpstr>Wingdings</vt:lpstr>
      <vt:lpstr>Brush Script MT</vt:lpstr>
      <vt:lpstr>Calibri</vt:lpstr>
      <vt:lpstr>Bell MT</vt:lpstr>
      <vt:lpstr>Wingdings 2</vt:lpstr>
      <vt:lpstr>Calibri</vt:lpstr>
      <vt:lpstr>Times New Roman</vt:lpstr>
      <vt:lpstr>Symbol</vt:lpstr>
      <vt:lpstr>Frutiger-LightItalic</vt:lpstr>
      <vt:lpstr>Perpetua</vt:lpstr>
      <vt:lpstr>Segoe Print</vt:lpstr>
      <vt:lpstr>Franklin Gothic Book</vt:lpstr>
      <vt:lpstr>Microsoft YaHei</vt:lpstr>
      <vt:lpstr>Wingdings</vt:lpstr>
      <vt:lpstr>Equity</vt:lpstr>
      <vt:lpstr>System Analysis  Tools and Techniques</vt:lpstr>
      <vt:lpstr>Rich picture Example</vt:lpstr>
      <vt:lpstr>Process Model with BPMN 2.0</vt:lpstr>
      <vt:lpstr>Six Element Analysis</vt:lpstr>
      <vt:lpstr>Problem Analysis Template	</vt:lpstr>
      <vt:lpstr>Entity Relationship Diagram</vt:lpstr>
      <vt:lpstr>Preliminary data model</vt:lpstr>
      <vt:lpstr>Data Dictionary</vt:lpstr>
      <vt:lpstr>Data model</vt:lpstr>
      <vt:lpstr>SQL query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Nujhat Nahar  Grameenphone IT Ltd.</dc:creator>
  <cp:lastModifiedBy>Asus</cp:lastModifiedBy>
  <cp:revision>67</cp:revision>
  <dcterms:created xsi:type="dcterms:W3CDTF">2006-08-16T00:00:00Z</dcterms:created>
  <dcterms:modified xsi:type="dcterms:W3CDTF">2018-08-26T07:44:40Z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1033-10.2.0.5824</vt:lpwstr>
  </property>
</Properties>
</file>