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7" r:id="rId11"/>
    <p:sldId id="263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34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7FC"/>
    <a:srgbClr val="B4E9F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Lecture 15</a:t>
            </a:r>
            <a:endParaRPr lang="en-US" b="1" dirty="0" smtClean="0"/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dirty="0" smtClean="0">
                <a:solidFill>
                  <a:schemeClr val="tx1"/>
                </a:solidFill>
              </a:rPr>
              <a:t>Introduction to SQL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406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</a:t>
            </a:r>
            <a:r>
              <a:rPr lang="en-US" b="1" dirty="0" smtClean="0"/>
              <a:t>Tables (Data Dictionary)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Identify the appropriate data type, including length, precision, and scale, </a:t>
            </a:r>
            <a:r>
              <a:rPr lang="en-US" dirty="0" smtClean="0"/>
              <a:t>if required</a:t>
            </a:r>
            <a:r>
              <a:rPr lang="en-US" dirty="0"/>
              <a:t>, for each attribute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Identify </a:t>
            </a:r>
            <a:r>
              <a:rPr lang="en-US" dirty="0"/>
              <a:t>the columns that should accept null </a:t>
            </a:r>
            <a:r>
              <a:rPr lang="en-US" dirty="0" smtClean="0"/>
              <a:t>values. </a:t>
            </a:r>
          </a:p>
          <a:p>
            <a:r>
              <a:rPr lang="en-US" dirty="0"/>
              <a:t>Identify the columns that need to be unique</a:t>
            </a:r>
            <a:r>
              <a:rPr lang="en-US" dirty="0" smtClean="0"/>
              <a:t>.</a:t>
            </a:r>
          </a:p>
          <a:p>
            <a:r>
              <a:rPr lang="en-US" dirty="0"/>
              <a:t>Identify all primary key–foreign key </a:t>
            </a:r>
            <a:r>
              <a:rPr lang="en-US" dirty="0" smtClean="0"/>
              <a:t>mates. Foreign keys </a:t>
            </a:r>
            <a:r>
              <a:rPr lang="en-US" dirty="0"/>
              <a:t>can be established immediately, as a table is created, or later by altering </a:t>
            </a:r>
            <a:r>
              <a:rPr lang="en-US" dirty="0" smtClean="0"/>
              <a:t>the table.</a:t>
            </a:r>
          </a:p>
          <a:p>
            <a:r>
              <a:rPr lang="en-US" dirty="0"/>
              <a:t>Determine values to be inserted in any columns for which a default value </a:t>
            </a:r>
            <a:r>
              <a:rPr lang="en-US" dirty="0" smtClean="0"/>
              <a:t>is desired.</a:t>
            </a:r>
          </a:p>
          <a:p>
            <a:r>
              <a:rPr lang="en-US" dirty="0"/>
              <a:t>Identify any columns for which domain specifications may be stated that are </a:t>
            </a:r>
            <a:r>
              <a:rPr lang="en-US" dirty="0" smtClean="0"/>
              <a:t>more constrained </a:t>
            </a:r>
            <a:r>
              <a:rPr lang="en-US" dirty="0"/>
              <a:t>than those established by data type</a:t>
            </a:r>
            <a:r>
              <a:rPr lang="en-US" dirty="0" smtClean="0"/>
              <a:t>.</a:t>
            </a:r>
          </a:p>
          <a:p>
            <a:r>
              <a:rPr lang="en-US" dirty="0"/>
              <a:t>Create the table and any desired indexes, using the CREATE TABLE and </a:t>
            </a:r>
            <a:r>
              <a:rPr lang="en-US" dirty="0" smtClean="0"/>
              <a:t>CREATE INDEX </a:t>
            </a:r>
            <a:r>
              <a:rPr lang="en-US" dirty="0"/>
              <a:t>statements.</a:t>
            </a:r>
          </a:p>
        </p:txBody>
      </p:sp>
    </p:spTree>
    <p:extLst>
      <p:ext uri="{BB962C8B-B14F-4D97-AF65-F5344CB8AC3E}">
        <p14:creationId xmlns="" xmlns:p14="http://schemas.microsoft.com/office/powerpoint/2010/main" val="23753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433386"/>
            <a:ext cx="9144000" cy="60554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34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General </a:t>
            </a:r>
            <a:r>
              <a:rPr lang="en-US" b="1" dirty="0" smtClean="0"/>
              <a:t>syntax of </a:t>
            </a:r>
            <a:r>
              <a:rPr lang="en-US" b="1" dirty="0"/>
              <a:t>the CREATE TABLE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990600"/>
            <a:ext cx="7123820" cy="53204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45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CREATE TABLE in 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 smtClean="0"/>
              <a:t>Customer_T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/>
              <a:t>NUMBER(11,0</a:t>
            </a:r>
            <a:r>
              <a:rPr lang="en-US" dirty="0" smtClean="0"/>
              <a:t>)</a:t>
            </a:r>
            <a:r>
              <a:rPr lang="en-US" dirty="0"/>
              <a:t> NOT NULL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/>
              <a:t>VARCHAR2(25</a:t>
            </a:r>
            <a:r>
              <a:rPr lang="en-US" dirty="0" smtClean="0"/>
              <a:t>)</a:t>
            </a:r>
            <a:r>
              <a:rPr lang="en-US" dirty="0"/>
              <a:t> NOT NULL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CustomerAddress</a:t>
            </a:r>
            <a:r>
              <a:rPr lang="en-US" dirty="0" smtClean="0"/>
              <a:t> </a:t>
            </a:r>
            <a:r>
              <a:rPr lang="en-US" dirty="0"/>
              <a:t>VARCHAR2(30),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CustomerCity</a:t>
            </a:r>
            <a:r>
              <a:rPr lang="en-US" dirty="0" smtClean="0"/>
              <a:t> </a:t>
            </a:r>
            <a:r>
              <a:rPr lang="en-US" dirty="0"/>
              <a:t>VARCHAR2(20),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CustomerState</a:t>
            </a:r>
            <a:r>
              <a:rPr lang="en-US" dirty="0" smtClean="0"/>
              <a:t> </a:t>
            </a:r>
            <a:r>
              <a:rPr lang="en-US" dirty="0"/>
              <a:t>CHAR(2),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CustomerPostalCode</a:t>
            </a:r>
            <a:r>
              <a:rPr lang="en-US" dirty="0" smtClean="0"/>
              <a:t> </a:t>
            </a:r>
            <a:r>
              <a:rPr lang="en-US" dirty="0"/>
              <a:t>VARCHAR2(9),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/>
              <a:t>Customer_PK</a:t>
            </a:r>
            <a:r>
              <a:rPr lang="en-US" dirty="0"/>
              <a:t> PRIMARY KEY (</a:t>
            </a:r>
            <a:r>
              <a:rPr lang="en-US" dirty="0" err="1"/>
              <a:t>CustomerID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6953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with FOREIGN KEY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 smtClean="0"/>
              <a:t>Order_T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OrderID</a:t>
            </a:r>
            <a:r>
              <a:rPr lang="en-US" dirty="0" smtClean="0"/>
              <a:t> </a:t>
            </a:r>
            <a:r>
              <a:rPr lang="en-US" dirty="0"/>
              <a:t>NUMBER(11,0) NOT NULL,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OrderDate</a:t>
            </a:r>
            <a:r>
              <a:rPr lang="en-US" dirty="0" smtClean="0"/>
              <a:t> </a:t>
            </a:r>
            <a:r>
              <a:rPr lang="en-US" dirty="0"/>
              <a:t>DATE DEFAULT SYSDATE,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/>
              <a:t>NUMBER(11,0),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/>
              <a:t>Order_PK</a:t>
            </a:r>
            <a:r>
              <a:rPr lang="en-US" dirty="0"/>
              <a:t> PRIMARY KEY (</a:t>
            </a:r>
            <a:r>
              <a:rPr lang="en-US" dirty="0" err="1"/>
              <a:t>OrderID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/>
              <a:t>Order_FK</a:t>
            </a:r>
            <a:r>
              <a:rPr lang="en-US" dirty="0"/>
              <a:t> FOREIGN KEY (</a:t>
            </a:r>
            <a:r>
              <a:rPr lang="en-US" dirty="0" err="1"/>
              <a:t>CustomerID</a:t>
            </a:r>
            <a:r>
              <a:rPr lang="en-US" dirty="0"/>
              <a:t>) </a:t>
            </a:r>
            <a:r>
              <a:rPr lang="en-US" dirty="0" smtClean="0"/>
              <a:t>	REFERENCES </a:t>
            </a:r>
            <a:r>
              <a:rPr lang="en-US" dirty="0" err="1"/>
              <a:t>Customer_T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24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with 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 smtClean="0"/>
              <a:t>Product_T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ProductID</a:t>
            </a:r>
            <a:r>
              <a:rPr lang="en-US" dirty="0" smtClean="0"/>
              <a:t> </a:t>
            </a:r>
            <a:r>
              <a:rPr lang="en-US" dirty="0"/>
              <a:t>NUMBER(11,0) NOT NULL,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ProductDescription</a:t>
            </a:r>
            <a:r>
              <a:rPr lang="en-US" dirty="0" smtClean="0"/>
              <a:t> </a:t>
            </a:r>
            <a:r>
              <a:rPr lang="en-US" dirty="0"/>
              <a:t>VARCHAR2(50),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ProductFinish</a:t>
            </a:r>
            <a:r>
              <a:rPr lang="en-US" dirty="0" smtClean="0"/>
              <a:t> VARCHAR2(20) CHECK </a:t>
            </a:r>
            <a:r>
              <a:rPr lang="en-US" dirty="0"/>
              <a:t>(</a:t>
            </a:r>
            <a:r>
              <a:rPr lang="en-US" dirty="0" err="1"/>
              <a:t>ProductFinish</a:t>
            </a:r>
            <a:r>
              <a:rPr lang="en-US" dirty="0"/>
              <a:t> IN </a:t>
            </a:r>
            <a:r>
              <a:rPr lang="en-US" dirty="0" smtClean="0"/>
              <a:t>	(</a:t>
            </a:r>
            <a:r>
              <a:rPr lang="en-US" dirty="0"/>
              <a:t>'Cherry', 'Natural Ash', 'White Ash</a:t>
            </a:r>
            <a:r>
              <a:rPr lang="en-US" dirty="0" smtClean="0"/>
              <a:t>', 'Red </a:t>
            </a:r>
            <a:r>
              <a:rPr lang="en-US" dirty="0"/>
              <a:t>Oak', 'Natural Oak', </a:t>
            </a:r>
            <a:r>
              <a:rPr lang="en-US" dirty="0" smtClean="0"/>
              <a:t>	'Walnut</a:t>
            </a:r>
            <a:r>
              <a:rPr lang="en-US" dirty="0"/>
              <a:t>')),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ProductStandardPrice</a:t>
            </a:r>
            <a:r>
              <a:rPr lang="en-US" dirty="0" smtClean="0"/>
              <a:t> </a:t>
            </a:r>
            <a:r>
              <a:rPr lang="en-US" dirty="0"/>
              <a:t>DECIMAL(6,2),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ProductLineID</a:t>
            </a:r>
            <a:r>
              <a:rPr lang="en-US" dirty="0" smtClean="0"/>
              <a:t> </a:t>
            </a:r>
            <a:r>
              <a:rPr lang="en-US" dirty="0"/>
              <a:t>INTEGER,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/>
              <a:t>Product_PK</a:t>
            </a:r>
            <a:r>
              <a:rPr lang="en-US" dirty="0"/>
              <a:t> PRIMARY KEY (</a:t>
            </a:r>
            <a:r>
              <a:rPr lang="en-US" dirty="0" err="1"/>
              <a:t>ProductID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01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TABLE with multiple FOREIGN KEY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 smtClean="0"/>
              <a:t>OrderLine_T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OrderID</a:t>
            </a:r>
            <a:r>
              <a:rPr lang="en-US" dirty="0" smtClean="0"/>
              <a:t> </a:t>
            </a:r>
            <a:r>
              <a:rPr lang="en-US" dirty="0"/>
              <a:t>NUMBER(11,0) NOT NULL,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ProductID</a:t>
            </a:r>
            <a:r>
              <a:rPr lang="en-US" dirty="0" smtClean="0"/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OrderedQuantity</a:t>
            </a:r>
            <a:r>
              <a:rPr lang="en-US" dirty="0" smtClean="0"/>
              <a:t> </a:t>
            </a:r>
            <a:r>
              <a:rPr lang="en-US" dirty="0"/>
              <a:t>NUMBER(11,0),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/>
              <a:t>OrderLine_PK</a:t>
            </a:r>
            <a:r>
              <a:rPr lang="en-US" dirty="0"/>
              <a:t> PRIMARY KEY (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/>
              <a:t>OrderLine_FK1 FOREIGN KEY (</a:t>
            </a:r>
            <a:r>
              <a:rPr lang="en-US" dirty="0" err="1"/>
              <a:t>OrderID</a:t>
            </a:r>
            <a:r>
              <a:rPr lang="en-US" dirty="0"/>
              <a:t>) </a:t>
            </a:r>
            <a:r>
              <a:rPr lang="en-US" dirty="0" smtClean="0"/>
              <a:t>	REFERENCES </a:t>
            </a:r>
            <a:r>
              <a:rPr lang="en-US" dirty="0" err="1"/>
              <a:t>Order_T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/>
              <a:t>OrderLine_FK2 FOREIGN KEY (</a:t>
            </a:r>
            <a:r>
              <a:rPr lang="en-US" dirty="0" err="1"/>
              <a:t>ProductID</a:t>
            </a:r>
            <a:r>
              <a:rPr lang="en-US" dirty="0"/>
              <a:t>) </a:t>
            </a:r>
            <a:r>
              <a:rPr lang="en-US" dirty="0" smtClean="0"/>
              <a:t>	REFERENCES </a:t>
            </a:r>
            <a:r>
              <a:rPr lang="en-US" dirty="0" err="1"/>
              <a:t>Product_T</a:t>
            </a:r>
            <a:r>
              <a:rPr lang="en-US" dirty="0"/>
              <a:t>(</a:t>
            </a:r>
            <a:r>
              <a:rPr lang="en-US" dirty="0" err="1"/>
              <a:t>ProductID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0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Ensuring </a:t>
            </a:r>
            <a:r>
              <a:rPr lang="en-US" b="1" dirty="0" smtClean="0"/>
              <a:t>data integrity </a:t>
            </a:r>
            <a:r>
              <a:rPr lang="en-US" b="1" dirty="0"/>
              <a:t>through updates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83657"/>
            <a:ext cx="9144000" cy="464094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b="1" dirty="0"/>
              <a:t>Restricted Update: </a:t>
            </a:r>
            <a:r>
              <a:rPr lang="en-US" sz="1600" dirty="0"/>
              <a:t>A customer ID can only be deleted if it is not found in ORDER table.</a:t>
            </a:r>
          </a:p>
          <a:p>
            <a:pPr marL="0" indent="0">
              <a:buNone/>
            </a:pPr>
            <a:r>
              <a:rPr lang="en-US" sz="1600" dirty="0" smtClean="0"/>
              <a:t>       CREATE </a:t>
            </a:r>
            <a:r>
              <a:rPr lang="en-US" sz="1600" dirty="0"/>
              <a:t>TABLE </a:t>
            </a:r>
            <a:r>
              <a:rPr lang="en-US" sz="1600" dirty="0" err="1" smtClean="0"/>
              <a:t>CustomerT</a:t>
            </a:r>
            <a:r>
              <a:rPr lang="en-US" sz="1600" dirty="0" smtClean="0"/>
              <a:t>(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CustomerID</a:t>
            </a:r>
            <a:r>
              <a:rPr lang="en-US" sz="1600" dirty="0" smtClean="0"/>
              <a:t> </a:t>
            </a:r>
            <a:r>
              <a:rPr lang="en-US" sz="1600" dirty="0"/>
              <a:t>INTEGER DEFAULT ‘999’ NOT NULL,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CustomerName</a:t>
            </a:r>
            <a:r>
              <a:rPr lang="en-US" sz="1600" dirty="0" smtClean="0"/>
              <a:t> </a:t>
            </a:r>
            <a:r>
              <a:rPr lang="en-US" sz="1600" dirty="0"/>
              <a:t>VARCHAR(40) NOT NULL</a:t>
            </a:r>
            <a:r>
              <a:rPr lang="en-US" sz="1600" dirty="0" smtClean="0"/>
              <a:t>, …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CONSTRAINT </a:t>
            </a:r>
            <a:r>
              <a:rPr lang="en-US" sz="1600" dirty="0" err="1" smtClean="0"/>
              <a:t>Customer_PK</a:t>
            </a:r>
            <a:r>
              <a:rPr lang="en-US" sz="1600" dirty="0" smtClean="0"/>
              <a:t> </a:t>
            </a:r>
            <a:r>
              <a:rPr lang="en-US" sz="1600" dirty="0"/>
              <a:t>PRIMARY KEY </a:t>
            </a:r>
            <a:r>
              <a:rPr lang="en-US" sz="1600" dirty="0" smtClean="0"/>
              <a:t>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(</a:t>
            </a:r>
            <a:r>
              <a:rPr lang="en-US" sz="1600" dirty="0" err="1"/>
              <a:t>CustomerID</a:t>
            </a:r>
            <a:r>
              <a:rPr lang="en-US" sz="1600" dirty="0"/>
              <a:t>),</a:t>
            </a:r>
          </a:p>
          <a:p>
            <a:pPr marL="0" indent="0">
              <a:buNone/>
            </a:pPr>
            <a:r>
              <a:rPr lang="en-US" sz="1600" b="1" dirty="0" smtClean="0"/>
              <a:t>        ON </a:t>
            </a:r>
            <a:r>
              <a:rPr lang="en-US" sz="1600" b="1" dirty="0"/>
              <a:t>UPDATE </a:t>
            </a:r>
            <a:r>
              <a:rPr lang="en-US" sz="1600" b="1" dirty="0" smtClean="0"/>
              <a:t>RESTRICT);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Cascaded </a:t>
            </a:r>
            <a:r>
              <a:rPr lang="en-US" sz="1600" b="1" dirty="0"/>
              <a:t>Update: </a:t>
            </a:r>
            <a:r>
              <a:rPr lang="en-US" sz="1600" dirty="0"/>
              <a:t>Changing a customer ID in the CUSTOMER table will result in </a:t>
            </a:r>
            <a:r>
              <a:rPr lang="en-US" sz="1600" dirty="0" smtClean="0"/>
              <a:t>that value </a:t>
            </a:r>
            <a:r>
              <a:rPr lang="en-US" sz="1600" dirty="0"/>
              <a:t>changing in the ORDER table to match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       … ON </a:t>
            </a:r>
            <a:r>
              <a:rPr lang="en-US" sz="1600" b="1" dirty="0"/>
              <a:t>UPDATE CASCADE);</a:t>
            </a:r>
          </a:p>
          <a:p>
            <a:pPr marL="0" indent="0">
              <a:buNone/>
            </a:pPr>
            <a:r>
              <a:rPr lang="en-US" sz="1600" b="1" dirty="0"/>
              <a:t>Set Null Update: </a:t>
            </a:r>
            <a:r>
              <a:rPr lang="en-US" sz="1600" dirty="0"/>
              <a:t>When a customer ID is changed, any customer ID in the ORDER </a:t>
            </a:r>
            <a:r>
              <a:rPr lang="en-US" sz="1600" dirty="0" smtClean="0"/>
              <a:t>table that </a:t>
            </a:r>
            <a:r>
              <a:rPr lang="en-US" sz="1600" dirty="0"/>
              <a:t>matches the old customer ID is set to </a:t>
            </a:r>
            <a:r>
              <a:rPr lang="en-US" sz="1600" dirty="0" smtClean="0"/>
              <a:t>NULL.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… ON </a:t>
            </a:r>
            <a:r>
              <a:rPr lang="en-US" sz="1600" b="1" dirty="0"/>
              <a:t>UPDATE SET NULL</a:t>
            </a:r>
            <a:r>
              <a:rPr lang="en-US" sz="1600" b="1" dirty="0" smtClean="0"/>
              <a:t>);</a:t>
            </a:r>
          </a:p>
          <a:p>
            <a:pPr marL="0" indent="0">
              <a:buNone/>
            </a:pPr>
            <a:r>
              <a:rPr lang="en-US" sz="1600" b="1" dirty="0" smtClean="0"/>
              <a:t>Set </a:t>
            </a:r>
            <a:r>
              <a:rPr lang="en-US" sz="1600" b="1" dirty="0"/>
              <a:t>Default Update: </a:t>
            </a:r>
            <a:r>
              <a:rPr lang="en-US" sz="1600" dirty="0"/>
              <a:t>When a customer ID is changed, any customer ID in the </a:t>
            </a:r>
            <a:r>
              <a:rPr lang="en-US" sz="1600" dirty="0" smtClean="0"/>
              <a:t>ORDER tables </a:t>
            </a:r>
            <a:r>
              <a:rPr lang="en-US" sz="1600" dirty="0"/>
              <a:t>that matches the old customer ID is set to a predefined default value.</a:t>
            </a:r>
          </a:p>
          <a:p>
            <a:pPr marL="0" indent="0">
              <a:buNone/>
            </a:pPr>
            <a:r>
              <a:rPr lang="en-US" sz="1600" b="1" dirty="0" smtClean="0"/>
              <a:t>       … ON </a:t>
            </a:r>
            <a:r>
              <a:rPr lang="en-US" sz="1600" b="1" dirty="0"/>
              <a:t>UPDATE SET DEFAULT);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1657"/>
            <a:ext cx="6248400" cy="754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84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Changing Table Definitions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Syntax: </a:t>
            </a:r>
            <a:r>
              <a:rPr lang="en-US" b="1" dirty="0" smtClean="0"/>
              <a:t>	</a:t>
            </a:r>
            <a:r>
              <a:rPr lang="en-US" sz="2400" b="1" dirty="0" smtClean="0"/>
              <a:t>ALTER </a:t>
            </a:r>
            <a:r>
              <a:rPr lang="en-US" sz="2400" b="1" dirty="0"/>
              <a:t>TABLE </a:t>
            </a:r>
            <a:r>
              <a:rPr lang="en-US" sz="2400" dirty="0" err="1"/>
              <a:t>table_name</a:t>
            </a:r>
            <a:r>
              <a:rPr lang="en-US" sz="2400" dirty="0"/>
              <a:t> </a:t>
            </a:r>
            <a:r>
              <a:rPr lang="en-US" sz="2400" dirty="0" err="1" smtClean="0"/>
              <a:t>alter_table_action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Some of the </a:t>
            </a:r>
            <a:r>
              <a:rPr lang="en-US" dirty="0" err="1"/>
              <a:t>alter_table_actions</a:t>
            </a:r>
            <a:r>
              <a:rPr lang="en-US" dirty="0"/>
              <a:t> available are: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2400" b="1" dirty="0" smtClean="0"/>
              <a:t>ADD </a:t>
            </a:r>
            <a:r>
              <a:rPr lang="en-US" sz="2400" b="1" dirty="0"/>
              <a:t>[COLUMN] </a:t>
            </a:r>
            <a:r>
              <a:rPr lang="en-US" sz="2400" dirty="0" err="1"/>
              <a:t>column_definition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	ALTER </a:t>
            </a:r>
            <a:r>
              <a:rPr lang="en-US" sz="2400" b="1" dirty="0"/>
              <a:t>[COLUMN] </a:t>
            </a:r>
            <a:r>
              <a:rPr lang="en-US" sz="2400" dirty="0" err="1"/>
              <a:t>column_name</a:t>
            </a:r>
            <a:r>
              <a:rPr lang="en-US" sz="2400" dirty="0"/>
              <a:t> </a:t>
            </a:r>
            <a:r>
              <a:rPr lang="en-US" sz="2400" b="1" dirty="0"/>
              <a:t>SET DEFAULT </a:t>
            </a:r>
            <a:r>
              <a:rPr lang="en-US" sz="2400" dirty="0"/>
              <a:t>default-value</a:t>
            </a:r>
          </a:p>
          <a:p>
            <a:pPr marL="0" indent="0">
              <a:buNone/>
            </a:pPr>
            <a:r>
              <a:rPr lang="en-US" sz="2400" b="1" dirty="0" smtClean="0"/>
              <a:t>	ALTER </a:t>
            </a:r>
            <a:r>
              <a:rPr lang="en-US" sz="2400" b="1" dirty="0"/>
              <a:t>[COLUMN] </a:t>
            </a:r>
            <a:r>
              <a:rPr lang="en-US" sz="2400" dirty="0" err="1"/>
              <a:t>column_name</a:t>
            </a:r>
            <a:r>
              <a:rPr lang="en-US" sz="2400" dirty="0"/>
              <a:t> </a:t>
            </a:r>
            <a:r>
              <a:rPr lang="en-US" sz="2400" b="1" dirty="0"/>
              <a:t>DROP DEFAULT</a:t>
            </a:r>
          </a:p>
          <a:p>
            <a:pPr marL="0" indent="0">
              <a:buNone/>
            </a:pPr>
            <a:r>
              <a:rPr lang="en-US" sz="2400" b="1" dirty="0" smtClean="0"/>
              <a:t>	DROP </a:t>
            </a:r>
            <a:r>
              <a:rPr lang="en-US" sz="2400" b="1" dirty="0"/>
              <a:t>[COLUMN] </a:t>
            </a:r>
            <a:r>
              <a:rPr lang="en-US" sz="2400" dirty="0" err="1"/>
              <a:t>column_name</a:t>
            </a:r>
            <a:r>
              <a:rPr lang="en-US" sz="2400" dirty="0"/>
              <a:t> </a:t>
            </a:r>
            <a:r>
              <a:rPr lang="en-US" sz="2400" b="1" dirty="0"/>
              <a:t>[RESTRICT] [CASCADE]</a:t>
            </a:r>
          </a:p>
          <a:p>
            <a:pPr marL="0" indent="0">
              <a:buNone/>
            </a:pPr>
            <a:r>
              <a:rPr lang="en-US" sz="2400" b="1" dirty="0" smtClean="0"/>
              <a:t>	ADD </a:t>
            </a:r>
            <a:r>
              <a:rPr lang="en-US" sz="2400" dirty="0" err="1" smtClean="0"/>
              <a:t>table_constraint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/>
              <a:t>	ALTER </a:t>
            </a:r>
            <a:r>
              <a:rPr lang="en-US" sz="2400" dirty="0"/>
              <a:t>TABLE </a:t>
            </a:r>
            <a:r>
              <a:rPr lang="en-US" sz="2400" dirty="0" smtClean="0"/>
              <a:t>CUSTOMER_T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ADD </a:t>
            </a:r>
            <a:r>
              <a:rPr lang="en-US" sz="2400" dirty="0"/>
              <a:t>COLUMN </a:t>
            </a:r>
            <a:r>
              <a:rPr lang="en-US" sz="2400" dirty="0" err="1"/>
              <a:t>CustomerType</a:t>
            </a:r>
            <a:r>
              <a:rPr lang="en-US" sz="2400" dirty="0"/>
              <a:t> VARCHAR2 (2) DEFAULT “Commercial”;</a:t>
            </a:r>
          </a:p>
        </p:txBody>
      </p:sp>
    </p:spTree>
    <p:extLst>
      <p:ext uri="{BB962C8B-B14F-4D97-AF65-F5344CB8AC3E}">
        <p14:creationId xmlns="" xmlns:p14="http://schemas.microsoft.com/office/powerpoint/2010/main" val="31781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Tables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dirty="0"/>
              <a:t>DROP TABLE </a:t>
            </a:r>
            <a:r>
              <a:rPr lang="en-US" dirty="0" err="1"/>
              <a:t>Customer_T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5958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</a:t>
            </a:r>
            <a:r>
              <a:rPr lang="en-US" dirty="0"/>
              <a:t>of the SQL standard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specify the syntax and semantics of SQL data definition and </a:t>
            </a:r>
            <a:r>
              <a:rPr lang="en-US" dirty="0" smtClean="0"/>
              <a:t>manipulation languages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define the data structures and basic operations for designing, accessing, maintaining</a:t>
            </a:r>
            <a:r>
              <a:rPr lang="en-US" dirty="0" smtClean="0"/>
              <a:t>, controlling</a:t>
            </a:r>
            <a:r>
              <a:rPr lang="en-US" dirty="0"/>
              <a:t>, and protecting an SQL database</a:t>
            </a:r>
          </a:p>
          <a:p>
            <a:r>
              <a:rPr lang="en-US" dirty="0" smtClean="0"/>
              <a:t>To </a:t>
            </a:r>
            <a:r>
              <a:rPr lang="en-US" dirty="0"/>
              <a:t>provide a vehicle for portability of database definition and application </a:t>
            </a:r>
            <a:r>
              <a:rPr lang="en-US" dirty="0" smtClean="0"/>
              <a:t>modules between </a:t>
            </a:r>
            <a:r>
              <a:rPr lang="en-US" dirty="0"/>
              <a:t>conforming DBMSs</a:t>
            </a:r>
          </a:p>
          <a:p>
            <a:r>
              <a:rPr lang="en-US" dirty="0" smtClean="0"/>
              <a:t>To </a:t>
            </a:r>
            <a:r>
              <a:rPr lang="en-US" dirty="0"/>
              <a:t>specify both minimal (Level 1) and complete (Level 2) standards, which </a:t>
            </a:r>
            <a:r>
              <a:rPr lang="en-US" dirty="0" smtClean="0"/>
              <a:t>permit different </a:t>
            </a:r>
            <a:r>
              <a:rPr lang="en-US" dirty="0"/>
              <a:t>degrees of adoption in products</a:t>
            </a:r>
          </a:p>
          <a:p>
            <a:r>
              <a:rPr lang="en-US" dirty="0" smtClean="0"/>
              <a:t>To </a:t>
            </a:r>
            <a:r>
              <a:rPr lang="en-US" dirty="0"/>
              <a:t>provide an initial standard, although incomplete, that will be enhanced later </a:t>
            </a:r>
            <a:r>
              <a:rPr lang="en-US" dirty="0" smtClean="0"/>
              <a:t>to include </a:t>
            </a:r>
            <a:r>
              <a:rPr lang="en-US" dirty="0"/>
              <a:t>specifications for handling such topics as referential integrity, </a:t>
            </a:r>
            <a:r>
              <a:rPr lang="en-US" dirty="0" smtClean="0"/>
              <a:t>transaction management</a:t>
            </a:r>
            <a:r>
              <a:rPr lang="en-US" dirty="0"/>
              <a:t>, user-defined functions, join operators beyond the </a:t>
            </a:r>
            <a:r>
              <a:rPr lang="en-US" dirty="0" err="1"/>
              <a:t>equi</a:t>
            </a:r>
            <a:r>
              <a:rPr lang="en-US" dirty="0"/>
              <a:t>-join, </a:t>
            </a:r>
            <a:r>
              <a:rPr lang="en-US" dirty="0" smtClean="0"/>
              <a:t>and national </a:t>
            </a:r>
            <a:r>
              <a:rPr lang="en-US" dirty="0"/>
              <a:t>character sets</a:t>
            </a:r>
          </a:p>
        </p:txBody>
      </p:sp>
    </p:spTree>
    <p:extLst>
      <p:ext uri="{BB962C8B-B14F-4D97-AF65-F5344CB8AC3E}">
        <p14:creationId xmlns="" xmlns:p14="http://schemas.microsoft.com/office/powerpoint/2010/main" val="89715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09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i="1" dirty="0"/>
              <a:t>Reduced training </a:t>
            </a:r>
            <a:r>
              <a:rPr lang="en-US" b="1" i="1" dirty="0" smtClean="0"/>
              <a:t>costs</a:t>
            </a:r>
          </a:p>
          <a:p>
            <a:r>
              <a:rPr lang="en-US" b="1" i="1" dirty="0" smtClean="0"/>
              <a:t>Productivity</a:t>
            </a:r>
          </a:p>
          <a:p>
            <a:r>
              <a:rPr lang="en-US" b="1" i="1" dirty="0"/>
              <a:t>Application </a:t>
            </a:r>
            <a:r>
              <a:rPr lang="en-US" b="1" i="1" dirty="0" smtClean="0"/>
              <a:t>portability</a:t>
            </a:r>
          </a:p>
          <a:p>
            <a:r>
              <a:rPr lang="en-US" b="1" i="1" dirty="0"/>
              <a:t>Application </a:t>
            </a:r>
            <a:r>
              <a:rPr lang="en-US" b="1" i="1" dirty="0" smtClean="0"/>
              <a:t>longevity</a:t>
            </a:r>
          </a:p>
          <a:p>
            <a:r>
              <a:rPr lang="en-US" b="1" i="1" dirty="0"/>
              <a:t>Reduced dependence on a single </a:t>
            </a:r>
            <a:r>
              <a:rPr lang="en-US" b="1" i="1" dirty="0" smtClean="0"/>
              <a:t>vendor</a:t>
            </a:r>
          </a:p>
          <a:p>
            <a:r>
              <a:rPr lang="en-US" b="1" i="1" dirty="0"/>
              <a:t>Cross-system communication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810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Environment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Relational DBMS (RDBMS</a:t>
            </a:r>
            <a:r>
              <a:rPr lang="en-US" b="1" dirty="0" smtClean="0"/>
              <a:t>) </a:t>
            </a:r>
            <a:r>
              <a:rPr lang="en-US" dirty="0" smtClean="0"/>
              <a:t>A </a:t>
            </a:r>
            <a:r>
              <a:rPr lang="en-US" dirty="0"/>
              <a:t>database management </a:t>
            </a:r>
            <a:r>
              <a:rPr lang="en-US" dirty="0" smtClean="0"/>
              <a:t>system that </a:t>
            </a:r>
            <a:r>
              <a:rPr lang="en-US" dirty="0"/>
              <a:t>manages data as a </a:t>
            </a:r>
            <a:r>
              <a:rPr lang="en-US" dirty="0" smtClean="0"/>
              <a:t>collection of </a:t>
            </a:r>
            <a:r>
              <a:rPr lang="en-US" dirty="0"/>
              <a:t>tables in which all </a:t>
            </a:r>
            <a:r>
              <a:rPr lang="en-US" dirty="0" smtClean="0"/>
              <a:t>data relationships </a:t>
            </a:r>
            <a:r>
              <a:rPr lang="en-US" dirty="0"/>
              <a:t>are represented </a:t>
            </a:r>
            <a:r>
              <a:rPr lang="en-US" dirty="0" smtClean="0"/>
              <a:t>by common </a:t>
            </a:r>
            <a:r>
              <a:rPr lang="en-US" dirty="0"/>
              <a:t>values in related tables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Catalog </a:t>
            </a:r>
            <a:r>
              <a:rPr lang="en-US" dirty="0" smtClean="0"/>
              <a:t>A </a:t>
            </a:r>
            <a:r>
              <a:rPr lang="en-US" dirty="0"/>
              <a:t>set of schemas that, when </a:t>
            </a:r>
            <a:r>
              <a:rPr lang="en-US" dirty="0" smtClean="0"/>
              <a:t>put together</a:t>
            </a:r>
            <a:r>
              <a:rPr lang="en-US" dirty="0"/>
              <a:t>, constitute a </a:t>
            </a:r>
            <a:r>
              <a:rPr lang="en-US" dirty="0" smtClean="0"/>
              <a:t>description of </a:t>
            </a:r>
            <a:r>
              <a:rPr lang="en-US" dirty="0"/>
              <a:t>a database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Schema </a:t>
            </a:r>
            <a:r>
              <a:rPr lang="en-US" dirty="0" smtClean="0"/>
              <a:t>A </a:t>
            </a:r>
            <a:r>
              <a:rPr lang="en-US" dirty="0"/>
              <a:t>structure that </a:t>
            </a:r>
            <a:r>
              <a:rPr lang="en-US" dirty="0" smtClean="0"/>
              <a:t>contains descriptions </a:t>
            </a:r>
            <a:r>
              <a:rPr lang="en-US" dirty="0"/>
              <a:t>of objects created by </a:t>
            </a:r>
            <a:r>
              <a:rPr lang="en-US" dirty="0" smtClean="0"/>
              <a:t>a user</a:t>
            </a:r>
            <a:r>
              <a:rPr lang="en-US" dirty="0"/>
              <a:t>, such as base tables, views</a:t>
            </a:r>
            <a:r>
              <a:rPr lang="en-US" dirty="0" smtClean="0"/>
              <a:t>, and </a:t>
            </a:r>
            <a:r>
              <a:rPr lang="en-US" dirty="0"/>
              <a:t>constraints, as part of </a:t>
            </a:r>
            <a:r>
              <a:rPr lang="en-US" dirty="0" smtClean="0"/>
              <a:t>a database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624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684" y="249930"/>
            <a:ext cx="9070632" cy="6391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11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 definition language (DDL</a:t>
            </a:r>
            <a:r>
              <a:rPr lang="en-US" b="1" dirty="0" smtClean="0"/>
              <a:t>) </a:t>
            </a:r>
            <a:r>
              <a:rPr lang="en-US" dirty="0" smtClean="0"/>
              <a:t>Commands </a:t>
            </a:r>
            <a:r>
              <a:rPr lang="en-US" dirty="0"/>
              <a:t>used to define </a:t>
            </a:r>
            <a:r>
              <a:rPr lang="en-US" dirty="0" smtClean="0"/>
              <a:t>a database</a:t>
            </a:r>
            <a:r>
              <a:rPr lang="en-US" dirty="0"/>
              <a:t>, including those </a:t>
            </a:r>
            <a:r>
              <a:rPr lang="en-US" dirty="0" smtClean="0"/>
              <a:t>for creating</a:t>
            </a:r>
            <a:r>
              <a:rPr lang="en-US" dirty="0"/>
              <a:t>, altering, and </a:t>
            </a:r>
            <a:r>
              <a:rPr lang="en-US" dirty="0" smtClean="0"/>
              <a:t>dropping tables </a:t>
            </a:r>
            <a:r>
              <a:rPr lang="en-US" dirty="0"/>
              <a:t>and establishing constraints</a:t>
            </a:r>
            <a:r>
              <a:rPr lang="en-US" dirty="0" smtClean="0"/>
              <a:t>.</a:t>
            </a:r>
          </a:p>
          <a:p>
            <a:r>
              <a:rPr lang="en-US" b="1" dirty="0"/>
              <a:t>Data manipulation </a:t>
            </a:r>
            <a:r>
              <a:rPr lang="en-US" b="1" dirty="0" smtClean="0"/>
              <a:t>language (</a:t>
            </a:r>
            <a:r>
              <a:rPr lang="en-US" b="1" dirty="0"/>
              <a:t>DML</a:t>
            </a:r>
            <a:r>
              <a:rPr lang="en-US" b="1" dirty="0" smtClean="0"/>
              <a:t>) </a:t>
            </a:r>
            <a:r>
              <a:rPr lang="en-US" dirty="0" smtClean="0"/>
              <a:t>Commands </a:t>
            </a:r>
            <a:r>
              <a:rPr lang="en-US" dirty="0"/>
              <a:t>used to maintain </a:t>
            </a:r>
            <a:r>
              <a:rPr lang="en-US" dirty="0" smtClean="0"/>
              <a:t>and query </a:t>
            </a:r>
            <a:r>
              <a:rPr lang="en-US" dirty="0"/>
              <a:t>a database, including </a:t>
            </a:r>
            <a:r>
              <a:rPr lang="en-US" dirty="0" smtClean="0"/>
              <a:t>those for </a:t>
            </a:r>
            <a:r>
              <a:rPr lang="en-US" dirty="0"/>
              <a:t>updating, inserting, modifying</a:t>
            </a:r>
            <a:r>
              <a:rPr lang="en-US" dirty="0" smtClean="0"/>
              <a:t>, and </a:t>
            </a:r>
            <a:r>
              <a:rPr lang="en-US" dirty="0"/>
              <a:t>querying data</a:t>
            </a:r>
            <a:r>
              <a:rPr lang="en-US" dirty="0" smtClean="0"/>
              <a:t>.</a:t>
            </a:r>
          </a:p>
          <a:p>
            <a:r>
              <a:rPr lang="en-US" b="1" dirty="0"/>
              <a:t>Data control language (DCL</a:t>
            </a:r>
            <a:r>
              <a:rPr lang="en-US" b="1" dirty="0" smtClean="0"/>
              <a:t>) </a:t>
            </a:r>
            <a:r>
              <a:rPr lang="en-US" dirty="0" smtClean="0"/>
              <a:t>Commands </a:t>
            </a:r>
            <a:r>
              <a:rPr lang="en-US" dirty="0"/>
              <a:t>used to control </a:t>
            </a:r>
            <a:r>
              <a:rPr lang="en-US" dirty="0" smtClean="0"/>
              <a:t>a database</a:t>
            </a:r>
            <a:r>
              <a:rPr lang="en-US" dirty="0"/>
              <a:t>, including those </a:t>
            </a:r>
            <a:r>
              <a:rPr lang="en-US" dirty="0" smtClean="0"/>
              <a:t>for administering </a:t>
            </a:r>
            <a:r>
              <a:rPr lang="en-US" dirty="0"/>
              <a:t>privileges </a:t>
            </a:r>
            <a:r>
              <a:rPr lang="en-US" dirty="0" smtClean="0"/>
              <a:t>and committing </a:t>
            </a:r>
            <a:r>
              <a:rPr lang="en-US" dirty="0"/>
              <a:t>(saving)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386598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148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used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dirty="0"/>
              <a:t>All-capitalized words denote </a:t>
            </a:r>
            <a:r>
              <a:rPr lang="en-US" dirty="0" smtClean="0"/>
              <a:t>commands.</a:t>
            </a:r>
          </a:p>
          <a:p>
            <a:r>
              <a:rPr lang="en-US" dirty="0"/>
              <a:t>Lowercase and mixed-case words denote values that must be supplied </a:t>
            </a:r>
            <a:r>
              <a:rPr lang="en-US" dirty="0" smtClean="0"/>
              <a:t>by the </a:t>
            </a:r>
            <a:r>
              <a:rPr lang="en-US" dirty="0"/>
              <a:t>user</a:t>
            </a:r>
            <a:r>
              <a:rPr lang="en-US" dirty="0" smtClean="0"/>
              <a:t>.</a:t>
            </a:r>
          </a:p>
          <a:p>
            <a:r>
              <a:rPr lang="en-US" dirty="0"/>
              <a:t>Brackets enclose optional syntax</a:t>
            </a:r>
            <a:r>
              <a:rPr lang="en-US" dirty="0" smtClean="0"/>
              <a:t>.</a:t>
            </a:r>
          </a:p>
          <a:p>
            <a:r>
              <a:rPr lang="en-US" dirty="0"/>
              <a:t>An ellipsis (. . .) indicates that the accompanying syntactic clause may be </a:t>
            </a:r>
            <a:r>
              <a:rPr lang="en-US" dirty="0" smtClean="0"/>
              <a:t>repeated as </a:t>
            </a:r>
            <a:r>
              <a:rPr lang="en-US" dirty="0"/>
              <a:t>necessary</a:t>
            </a:r>
            <a:r>
              <a:rPr lang="en-US" dirty="0" smtClean="0"/>
              <a:t>.</a:t>
            </a:r>
          </a:p>
          <a:p>
            <a:r>
              <a:rPr lang="en-US" dirty="0"/>
              <a:t>Each SQL command ends with a semicolon (;).</a:t>
            </a:r>
          </a:p>
        </p:txBody>
      </p:sp>
    </p:spTree>
    <p:extLst>
      <p:ext uri="{BB962C8B-B14F-4D97-AF65-F5344CB8AC3E}">
        <p14:creationId xmlns="" xmlns:p14="http://schemas.microsoft.com/office/powerpoint/2010/main" val="7308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Generating SQL Database Definitions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SCHEMA 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define the portion of a database that a particular user owns</a:t>
            </a:r>
            <a:r>
              <a:rPr lang="en-US" dirty="0" smtClean="0"/>
              <a:t>. Schemas </a:t>
            </a:r>
            <a:r>
              <a:rPr lang="en-US" dirty="0"/>
              <a:t>are dependent on a catalog and contain schema objects, </a:t>
            </a:r>
            <a:r>
              <a:rPr lang="en-US" dirty="0" smtClean="0"/>
              <a:t>including base </a:t>
            </a:r>
            <a:r>
              <a:rPr lang="en-US" dirty="0"/>
              <a:t>tables and views, domains, constraints, assertions, character sets</a:t>
            </a:r>
            <a:r>
              <a:rPr lang="en-US" dirty="0" smtClean="0"/>
              <a:t>, collations</a:t>
            </a:r>
            <a:r>
              <a:rPr lang="en-US" dirty="0"/>
              <a:t>, and so forth</a:t>
            </a:r>
            <a:r>
              <a:rPr lang="en-US" dirty="0" smtClean="0"/>
              <a:t>.</a:t>
            </a:r>
          </a:p>
          <a:p>
            <a:r>
              <a:rPr lang="en-US" dirty="0"/>
              <a:t>CREATE TABLE </a:t>
            </a:r>
            <a:endParaRPr lang="en-US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a new table and its columns. The table may be a base table or </a:t>
            </a:r>
            <a:r>
              <a:rPr lang="en-US" dirty="0" smtClean="0"/>
              <a:t>a derived </a:t>
            </a:r>
            <a:r>
              <a:rPr lang="en-US" dirty="0"/>
              <a:t>table. Tables are dependent on a schema. Derived tables are </a:t>
            </a:r>
            <a:r>
              <a:rPr lang="en-US" dirty="0" smtClean="0"/>
              <a:t>created by </a:t>
            </a:r>
            <a:r>
              <a:rPr lang="en-US" dirty="0"/>
              <a:t>executing a query that uses one or more tables or views.</a:t>
            </a:r>
          </a:p>
          <a:p>
            <a:r>
              <a:rPr lang="en-US" dirty="0"/>
              <a:t>CREATE VIEW </a:t>
            </a:r>
            <a:endParaRPr lang="en-US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a logical table from one or more tables or views. Views may not </a:t>
            </a:r>
            <a:r>
              <a:rPr lang="en-US" dirty="0" smtClean="0"/>
              <a:t>be indexed</a:t>
            </a:r>
            <a:r>
              <a:rPr lang="en-US" dirty="0"/>
              <a:t>. There are limitations on updating data through a view. </a:t>
            </a:r>
            <a:r>
              <a:rPr lang="en-US" dirty="0" smtClean="0"/>
              <a:t>Where views </a:t>
            </a:r>
            <a:r>
              <a:rPr lang="en-US" dirty="0"/>
              <a:t>can be updated, those changes can be transferred to the </a:t>
            </a:r>
            <a:r>
              <a:rPr lang="en-US" dirty="0" smtClean="0"/>
              <a:t>underlying base </a:t>
            </a:r>
            <a:r>
              <a:rPr lang="en-US" dirty="0"/>
              <a:t>tables originally referenced to create the view.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8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24720</TotalTime>
  <Words>974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Introduction to SQL</vt:lpstr>
      <vt:lpstr>Purposes of the SQL standard</vt:lpstr>
      <vt:lpstr>Benefits</vt:lpstr>
      <vt:lpstr>SQL Environment</vt:lpstr>
      <vt:lpstr>Slide 5</vt:lpstr>
      <vt:lpstr>SQL command</vt:lpstr>
      <vt:lpstr>Slide 7</vt:lpstr>
      <vt:lpstr>Notation used</vt:lpstr>
      <vt:lpstr>Generating SQL Database Definitions</vt:lpstr>
      <vt:lpstr>Creating Tables (Data Dictionary)</vt:lpstr>
      <vt:lpstr>Slide 11</vt:lpstr>
      <vt:lpstr>General syntax of the CREATE TABLE</vt:lpstr>
      <vt:lpstr>Typical CREATE TABLE in action</vt:lpstr>
      <vt:lpstr>CREATE TABLE with FOREIGN KEY</vt:lpstr>
      <vt:lpstr>CREATE TABLE with CHECK</vt:lpstr>
      <vt:lpstr>CREATE TABLE with multiple FOREIGN KEY</vt:lpstr>
      <vt:lpstr>Ensuring data integrity through updates</vt:lpstr>
      <vt:lpstr>Changing Table Definitions</vt:lpstr>
      <vt:lpstr>Removing Tables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143</cp:revision>
  <dcterms:created xsi:type="dcterms:W3CDTF">2006-08-16T00:00:00Z</dcterms:created>
  <dcterms:modified xsi:type="dcterms:W3CDTF">2018-01-16T14:30:09Z</dcterms:modified>
</cp:coreProperties>
</file>