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2"/>
  </p:notesMasterIdLst>
  <p:handoutMasterIdLst>
    <p:handoutMasterId r:id="rId13"/>
  </p:handoutMasterIdLst>
  <p:sldIdLst>
    <p:sldId id="342" r:id="rId2"/>
    <p:sldId id="276" r:id="rId3"/>
    <p:sldId id="277" r:id="rId4"/>
    <p:sldId id="278" r:id="rId5"/>
    <p:sldId id="279" r:id="rId6"/>
    <p:sldId id="283" r:id="rId7"/>
    <p:sldId id="285" r:id="rId8"/>
    <p:sldId id="286" r:id="rId9"/>
    <p:sldId id="284" r:id="rId10"/>
    <p:sldId id="34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F7FC"/>
    <a:srgbClr val="B4E9F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027" autoAdjust="0"/>
    <p:restoredTop sz="94660"/>
  </p:normalViewPr>
  <p:slideViewPr>
    <p:cSldViewPr>
      <p:cViewPr varScale="1">
        <p:scale>
          <a:sx n="73" d="100"/>
          <a:sy n="73" d="100"/>
        </p:scale>
        <p:origin x="-11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80702-C09F-445D-BA53-23D07B3C177F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4AFE9-4143-4FDD-9C7E-A607021D04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898823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FE411-9AE1-418A-BA91-16AE000A0824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EFC71-F654-483A-A235-1624CDB565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64686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488805"/>
            <a:ext cx="3200400" cy="304800"/>
          </a:xfrm>
          <a:prstGeom prst="rect">
            <a:avLst/>
          </a:prstGeom>
        </p:spPr>
        <p:txBody>
          <a:bodyPr/>
          <a:lstStyle>
            <a:lvl1pPr algn="ctr">
              <a:defRPr sz="1200" b="0"/>
            </a:lvl1pPr>
          </a:lstStyle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0" y="1219200"/>
            <a:ext cx="9144000" cy="5105400"/>
          </a:xfrm>
        </p:spPr>
        <p:txBody>
          <a:bodyPr vert="horz"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6477000"/>
            <a:ext cx="3962400" cy="381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143000"/>
            <a:ext cx="38862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257800" y="1143000"/>
            <a:ext cx="38862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14600" y="6400800"/>
            <a:ext cx="39624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1905000"/>
            <a:ext cx="3886200" cy="3886200"/>
          </a:xfrm>
        </p:spPr>
        <p:txBody>
          <a:bodyPr vert="horz"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5257800" y="1905000"/>
            <a:ext cx="38862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67000" y="6400800"/>
            <a:ext cx="39624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19400" y="6400800"/>
            <a:ext cx="30480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143000"/>
            <a:ext cx="1905000" cy="4876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895600" y="1143000"/>
            <a:ext cx="6248400" cy="4876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0" y="1143000"/>
            <a:ext cx="9144000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bIns="91440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pic>
        <p:nvPicPr>
          <p:cNvPr id="11" name="Picture 2" descr="C:\Users\Mahady\Desktop\download (1).jpg"/>
          <p:cNvPicPr>
            <a:picLocks noChangeAspect="1" noChangeArrowheads="1"/>
          </p:cNvPicPr>
          <p:nvPr userDrawn="1"/>
        </p:nvPicPr>
        <p:blipFill>
          <a:blip r:embed="rId10"/>
          <a:srcRect l="38000" t="12217" r="38000" b="31586"/>
          <a:stretch>
            <a:fillRect/>
          </a:stretch>
        </p:blipFill>
        <p:spPr bwMode="auto">
          <a:xfrm>
            <a:off x="8666922" y="0"/>
            <a:ext cx="477078" cy="91440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>
            <a:grpSpLocks/>
          </p:cNvGrpSpPr>
          <p:nvPr userDrawn="1"/>
        </p:nvGrpSpPr>
        <p:grpSpPr bwMode="auto">
          <a:xfrm>
            <a:off x="0" y="6324600"/>
            <a:ext cx="2584450" cy="495300"/>
            <a:chOff x="4030" y="1710"/>
            <a:chExt cx="4070" cy="780"/>
          </a:xfrm>
        </p:grpSpPr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5524" y="1800"/>
              <a:ext cx="1251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rush Script MT" pitchFamily="66" charset="0"/>
                  <a:cs typeface="Arial" pitchFamily="34" charset="0"/>
                </a:rPr>
                <a:t>Department of</a:t>
              </a:r>
              <a:r>
                <a: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6835" y="1725"/>
              <a:ext cx="125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Computer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5509" y="1995"/>
              <a:ext cx="97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Science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6414" y="2010"/>
              <a:ext cx="27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&amp;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6625" y="2085"/>
              <a:ext cx="1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Engineering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 Box 15"/>
            <p:cNvSpPr txBox="1">
              <a:spLocks noChangeArrowheads="1"/>
            </p:cNvSpPr>
            <p:nvPr/>
          </p:nvSpPr>
          <p:spPr bwMode="auto">
            <a:xfrm>
              <a:off x="4030" y="1710"/>
              <a:ext cx="1475" cy="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ll MT" pitchFamily="18" charset="0"/>
                  <a:cs typeface="Arial" pitchFamily="34" charset="0"/>
                </a:rPr>
                <a:t>CSE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7315200" y="6488668"/>
            <a:ext cx="1768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Database</a:t>
            </a:r>
            <a:r>
              <a:rPr lang="en-US" sz="1600" b="1" baseline="0" dirty="0" smtClean="0"/>
              <a:t> Group</a:t>
            </a:r>
            <a:endParaRPr lang="en-US" sz="1600" b="1" dirty="0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71800" y="6553200"/>
            <a:ext cx="3200400" cy="304800"/>
          </a:xfrm>
          <a:prstGeom prst="rect">
            <a:avLst/>
          </a:prstGeom>
        </p:spPr>
        <p:txBody>
          <a:bodyPr/>
          <a:lstStyle>
            <a:lvl1pPr algn="ctr">
              <a:defRPr sz="1100" b="0"/>
            </a:lvl1pPr>
          </a:lstStyle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lnSpc>
          <a:spcPct val="150000"/>
        </a:lnSpc>
        <a:spcBef>
          <a:spcPts val="30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lnSpc>
          <a:spcPct val="120000"/>
        </a:lnSpc>
        <a:spcBef>
          <a:spcPts val="30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lnSpc>
          <a:spcPct val="120000"/>
        </a:lnSpc>
        <a:spcBef>
          <a:spcPts val="30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lnSpc>
          <a:spcPct val="120000"/>
        </a:lnSpc>
        <a:spcBef>
          <a:spcPts val="30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lnSpc>
          <a:spcPct val="120000"/>
        </a:lnSpc>
        <a:spcBef>
          <a:spcPts val="30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352800"/>
            <a:ext cx="6461760" cy="1143000"/>
          </a:xfrm>
        </p:spPr>
        <p:txBody>
          <a:bodyPr>
            <a:normAutofit fontScale="92500" lnSpcReduction="20000"/>
          </a:bodyPr>
          <a:lstStyle/>
          <a:p>
            <a:r>
              <a:rPr lang="en-US" b="1" smtClean="0"/>
              <a:t>Lecture 16</a:t>
            </a:r>
            <a:endParaRPr lang="en-US" b="1" dirty="0" smtClean="0"/>
          </a:p>
          <a:p>
            <a:r>
              <a:rPr lang="en-US" b="1" dirty="0" smtClean="0"/>
              <a:t>CSC 401: Database Management System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47800"/>
            <a:ext cx="9144000" cy="1679575"/>
          </a:xfrm>
          <a:solidFill>
            <a:srgbClr val="C00000"/>
          </a:solidFill>
        </p:spPr>
        <p:txBody>
          <a:bodyPr/>
          <a:lstStyle/>
          <a:p>
            <a:r>
              <a:rPr dirty="0" smtClean="0">
                <a:solidFill>
                  <a:schemeClr val="tx1"/>
                </a:solidFill>
              </a:rPr>
              <a:t>Introduction to SQL: DML01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483350" y="76200"/>
            <a:ext cx="2584450" cy="495300"/>
            <a:chOff x="4030" y="1710"/>
            <a:chExt cx="4070" cy="780"/>
          </a:xfrm>
        </p:grpSpPr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5524" y="1800"/>
              <a:ext cx="1251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rush Script MT" pitchFamily="66" charset="0"/>
                  <a:cs typeface="Arial" pitchFamily="34" charset="0"/>
                </a:rPr>
                <a:t>Department of</a:t>
              </a:r>
              <a:r>
                <a: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Text Box 11"/>
            <p:cNvSpPr txBox="1">
              <a:spLocks noChangeArrowheads="1"/>
            </p:cNvSpPr>
            <p:nvPr/>
          </p:nvSpPr>
          <p:spPr bwMode="auto">
            <a:xfrm>
              <a:off x="6835" y="1725"/>
              <a:ext cx="125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Computer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 Box 12"/>
            <p:cNvSpPr txBox="1">
              <a:spLocks noChangeArrowheads="1"/>
            </p:cNvSpPr>
            <p:nvPr/>
          </p:nvSpPr>
          <p:spPr bwMode="auto">
            <a:xfrm>
              <a:off x="5509" y="1995"/>
              <a:ext cx="97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Science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6414" y="2010"/>
              <a:ext cx="27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&amp;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6625" y="2085"/>
              <a:ext cx="1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Engineering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4030" y="1710"/>
              <a:ext cx="1475" cy="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ll MT" pitchFamily="18" charset="0"/>
                  <a:cs typeface="Arial" pitchFamily="34" charset="0"/>
                </a:rPr>
                <a:t>CSE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51675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895600"/>
            <a:ext cx="8229600" cy="1139825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Thank You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0631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Data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i="1" dirty="0"/>
              <a:t>Command: </a:t>
            </a:r>
            <a:r>
              <a:rPr lang="en-US" dirty="0"/>
              <a:t>To insert a row of data into a table where a value will be inserted </a:t>
            </a:r>
            <a:r>
              <a:rPr lang="en-US" dirty="0" smtClean="0"/>
              <a:t>for every </a:t>
            </a:r>
            <a:r>
              <a:rPr lang="en-US" dirty="0"/>
              <a:t>attribute.</a:t>
            </a:r>
          </a:p>
          <a:p>
            <a:pPr marL="320040" lvl="1" indent="0">
              <a:buNone/>
            </a:pPr>
            <a:r>
              <a:rPr lang="en-US" dirty="0"/>
              <a:t>INSERT INTO </a:t>
            </a:r>
            <a:r>
              <a:rPr lang="en-US" dirty="0" err="1"/>
              <a:t>Customer_T</a:t>
            </a:r>
            <a:r>
              <a:rPr lang="en-US" dirty="0"/>
              <a:t> </a:t>
            </a:r>
            <a:r>
              <a:rPr lang="en-US" dirty="0" smtClean="0"/>
              <a:t>VALUES (</a:t>
            </a:r>
            <a:r>
              <a:rPr lang="en-US" dirty="0"/>
              <a:t>001, ‘Contemporary Casuals’, ‘1355 S. Himes Blvd.’, ‘Gainesville’, ‘FL’, 32601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b="1" i="1" dirty="0"/>
              <a:t>Command: </a:t>
            </a:r>
            <a:r>
              <a:rPr lang="en-US" dirty="0"/>
              <a:t>To insert a row of data into a table where some attributes will </a:t>
            </a:r>
            <a:r>
              <a:rPr lang="en-US" dirty="0" smtClean="0"/>
              <a:t>be left </a:t>
            </a:r>
            <a:r>
              <a:rPr lang="en-US" dirty="0"/>
              <a:t>null.</a:t>
            </a:r>
          </a:p>
          <a:p>
            <a:pPr marL="320040" lvl="1" indent="0">
              <a:buNone/>
            </a:pPr>
            <a:r>
              <a:rPr lang="en-US" dirty="0"/>
              <a:t>INSERT INTO </a:t>
            </a:r>
            <a:r>
              <a:rPr lang="en-US" dirty="0" err="1"/>
              <a:t>Product_T</a:t>
            </a:r>
            <a:r>
              <a:rPr lang="en-US" dirty="0"/>
              <a:t> (</a:t>
            </a:r>
            <a:r>
              <a:rPr lang="en-US" dirty="0" err="1" smtClean="0"/>
              <a:t>ProductID</a:t>
            </a:r>
            <a:r>
              <a:rPr lang="en-US" dirty="0" smtClean="0"/>
              <a:t>, </a:t>
            </a:r>
            <a:r>
              <a:rPr lang="en-US" dirty="0" err="1" smtClean="0"/>
              <a:t>ProductDescription</a:t>
            </a:r>
            <a:r>
              <a:rPr lang="en-US" dirty="0"/>
              <a:t>, </a:t>
            </a:r>
            <a:r>
              <a:rPr lang="en-US" dirty="0" err="1"/>
              <a:t>ProductFinish</a:t>
            </a:r>
            <a:r>
              <a:rPr lang="en-US" dirty="0"/>
              <a:t>, </a:t>
            </a:r>
            <a:r>
              <a:rPr lang="en-US" dirty="0" err="1"/>
              <a:t>ProductStandardPrice</a:t>
            </a:r>
            <a:r>
              <a:rPr lang="en-US" dirty="0" smtClean="0"/>
              <a:t>) VALUES (1, ‘End Table’, ‘Cherry’, 175, 8);</a:t>
            </a:r>
          </a:p>
          <a:p>
            <a:pPr marL="0" indent="0">
              <a:buNone/>
            </a:pPr>
            <a:r>
              <a:rPr lang="en-US" b="1" i="1" dirty="0"/>
              <a:t>Command: </a:t>
            </a:r>
            <a:r>
              <a:rPr lang="en-US" dirty="0"/>
              <a:t>Populating a table by using a subset of another table with the </a:t>
            </a:r>
            <a:r>
              <a:rPr lang="en-US" dirty="0" smtClean="0"/>
              <a:t>same structure</a:t>
            </a:r>
            <a:r>
              <a:rPr lang="en-US" dirty="0"/>
              <a:t>.</a:t>
            </a:r>
          </a:p>
          <a:p>
            <a:pPr marL="320040" lvl="1" indent="0">
              <a:buNone/>
            </a:pPr>
            <a:r>
              <a:rPr lang="en-US" dirty="0"/>
              <a:t>INSERT INTO </a:t>
            </a:r>
            <a:r>
              <a:rPr lang="en-US" dirty="0" err="1" smtClean="0"/>
              <a:t>CaCustomer_T</a:t>
            </a:r>
            <a:r>
              <a:rPr lang="en-US" dirty="0" smtClean="0"/>
              <a:t> SELECT </a:t>
            </a:r>
            <a:r>
              <a:rPr lang="en-US" dirty="0"/>
              <a:t>* FROM </a:t>
            </a:r>
            <a:r>
              <a:rPr lang="en-US" dirty="0" err="1" smtClean="0"/>
              <a:t>Customer_T</a:t>
            </a:r>
            <a:r>
              <a:rPr lang="en-US" dirty="0" smtClean="0"/>
              <a:t> WHERE </a:t>
            </a:r>
            <a:r>
              <a:rPr lang="en-US" dirty="0" err="1"/>
              <a:t>CustomerState</a:t>
            </a:r>
            <a:r>
              <a:rPr lang="en-US" dirty="0"/>
              <a:t> = ‘CA</a:t>
            </a:r>
            <a:r>
              <a:rPr lang="en-US" dirty="0" smtClean="0"/>
              <a:t>’;</a:t>
            </a:r>
          </a:p>
        </p:txBody>
      </p:sp>
    </p:spTree>
    <p:extLst>
      <p:ext uri="{BB962C8B-B14F-4D97-AF65-F5344CB8AC3E}">
        <p14:creationId xmlns="" xmlns:p14="http://schemas.microsoft.com/office/powerpoint/2010/main" val="213700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 err="1" smtClean="0"/>
              <a:t>Customer_T</a:t>
            </a:r>
            <a:r>
              <a:rPr lang="en-US" dirty="0" smtClean="0"/>
              <a:t> (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CustomerID</a:t>
            </a:r>
            <a:r>
              <a:rPr lang="en-US" dirty="0" smtClean="0"/>
              <a:t> </a:t>
            </a:r>
            <a:r>
              <a:rPr lang="en-US" dirty="0"/>
              <a:t>INTEGER </a:t>
            </a:r>
            <a:r>
              <a:rPr lang="en-US" b="1" dirty="0"/>
              <a:t>GENERATED ALWAYS AS </a:t>
            </a:r>
            <a:r>
              <a:rPr lang="en-US" b="1" dirty="0" smtClean="0"/>
              <a:t>IDENTITY (</a:t>
            </a:r>
          </a:p>
          <a:p>
            <a:pPr marL="0" indent="0">
              <a:buNone/>
            </a:pPr>
            <a:r>
              <a:rPr lang="en-US" b="1" dirty="0" smtClean="0"/>
              <a:t>          START </a:t>
            </a:r>
            <a:r>
              <a:rPr lang="en-US" b="1" dirty="0"/>
              <a:t>WITH </a:t>
            </a:r>
            <a:r>
              <a:rPr lang="en-US" b="1" dirty="0" smtClean="0"/>
              <a:t>1 INCREMENT </a:t>
            </a:r>
            <a:r>
              <a:rPr lang="en-US" b="1" dirty="0"/>
              <a:t>BY </a:t>
            </a:r>
            <a:r>
              <a:rPr lang="en-US" b="1" dirty="0" smtClean="0"/>
              <a:t>1 MINVALUE 1 MAXVALUE 10000 NO </a:t>
            </a:r>
            <a:r>
              <a:rPr lang="en-US" b="1" dirty="0"/>
              <a:t>CYCLE),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CustomerName</a:t>
            </a:r>
            <a:r>
              <a:rPr lang="en-US" dirty="0" smtClean="0"/>
              <a:t> </a:t>
            </a:r>
            <a:r>
              <a:rPr lang="en-US" dirty="0"/>
              <a:t>VARCHAR2(25) NOT NULL</a:t>
            </a:r>
            <a:r>
              <a:rPr lang="en-US" dirty="0" smtClean="0"/>
              <a:t>, </a:t>
            </a:r>
            <a:r>
              <a:rPr lang="en-US" dirty="0" err="1" smtClean="0"/>
              <a:t>CustomerAddress</a:t>
            </a:r>
            <a:r>
              <a:rPr lang="en-US" dirty="0" smtClean="0"/>
              <a:t> </a:t>
            </a:r>
            <a:r>
              <a:rPr lang="en-US" dirty="0"/>
              <a:t>VARCHAR2(30),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CustomerCity</a:t>
            </a:r>
            <a:r>
              <a:rPr lang="en-US" dirty="0" smtClean="0"/>
              <a:t> </a:t>
            </a:r>
            <a:r>
              <a:rPr lang="en-US" dirty="0"/>
              <a:t>VARCHAR2(20</a:t>
            </a:r>
            <a:r>
              <a:rPr lang="en-US" dirty="0" smtClean="0"/>
              <a:t>), </a:t>
            </a:r>
            <a:r>
              <a:rPr lang="en-US" dirty="0" err="1" smtClean="0"/>
              <a:t>CustomerState</a:t>
            </a:r>
            <a:r>
              <a:rPr lang="en-US" dirty="0" smtClean="0"/>
              <a:t> </a:t>
            </a:r>
            <a:r>
              <a:rPr lang="en-US" dirty="0"/>
              <a:t>CHAR(2</a:t>
            </a:r>
            <a:r>
              <a:rPr lang="en-US" dirty="0" smtClean="0"/>
              <a:t>),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CustomerPostalCode</a:t>
            </a:r>
            <a:r>
              <a:rPr lang="en-US" dirty="0" smtClean="0"/>
              <a:t> </a:t>
            </a:r>
            <a:r>
              <a:rPr lang="en-US" dirty="0"/>
              <a:t>VARCHAR2(9),</a:t>
            </a:r>
          </a:p>
          <a:p>
            <a:pPr marL="0" indent="0">
              <a:buNone/>
            </a:pPr>
            <a:r>
              <a:rPr lang="en-US" dirty="0" smtClean="0"/>
              <a:t>    CONSTRAINT </a:t>
            </a:r>
            <a:r>
              <a:rPr lang="en-US" dirty="0" err="1"/>
              <a:t>Customer_PK</a:t>
            </a:r>
            <a:r>
              <a:rPr lang="en-US" dirty="0"/>
              <a:t> PRIMARY KEY (</a:t>
            </a:r>
            <a:r>
              <a:rPr lang="en-US" dirty="0" err="1"/>
              <a:t>CustomerID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For Auto generated field the SQL change from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INSERT </a:t>
            </a:r>
            <a:r>
              <a:rPr lang="en-US" dirty="0"/>
              <a:t>INTO </a:t>
            </a:r>
            <a:r>
              <a:rPr lang="en-US" dirty="0" err="1"/>
              <a:t>Customer_T</a:t>
            </a:r>
            <a:r>
              <a:rPr lang="en-US" dirty="0"/>
              <a:t> </a:t>
            </a:r>
            <a:r>
              <a:rPr lang="en-US" dirty="0" smtClean="0"/>
              <a:t>VALUES (</a:t>
            </a:r>
            <a:r>
              <a:rPr lang="en-US" dirty="0"/>
              <a:t>001, ‘Contemporary Casuals’, ‘1355 S. Himes Blvd.’, ‘</a:t>
            </a:r>
            <a:r>
              <a:rPr lang="en-US" dirty="0" err="1"/>
              <a:t>Gainesville</a:t>
            </a:r>
            <a:r>
              <a:rPr lang="en-US" dirty="0" err="1" smtClean="0"/>
              <a:t>’,‘</a:t>
            </a:r>
            <a:r>
              <a:rPr lang="en-US" dirty="0" err="1"/>
              <a:t>FL</a:t>
            </a:r>
            <a:r>
              <a:rPr lang="en-US" dirty="0"/>
              <a:t>’, 32601);</a:t>
            </a:r>
          </a:p>
          <a:p>
            <a:pPr marL="0" indent="0">
              <a:buNone/>
            </a:pPr>
            <a:r>
              <a:rPr lang="en-US" dirty="0"/>
              <a:t>to this:</a:t>
            </a:r>
          </a:p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 err="1"/>
              <a:t>Customer_T</a:t>
            </a:r>
            <a:r>
              <a:rPr lang="en-US" dirty="0"/>
              <a:t> </a:t>
            </a:r>
            <a:r>
              <a:rPr lang="en-US" dirty="0" smtClean="0"/>
              <a:t>VALUES (‘</a:t>
            </a:r>
            <a:r>
              <a:rPr lang="en-US" dirty="0"/>
              <a:t>Contemporary Casuals’, ‘1355 S. Himes Blvd.’, ‘Gainesville’, ‘FL’, 32601);</a:t>
            </a:r>
          </a:p>
        </p:txBody>
      </p:sp>
    </p:spTree>
    <p:extLst>
      <p:ext uri="{BB962C8B-B14F-4D97-AF65-F5344CB8AC3E}">
        <p14:creationId xmlns="" xmlns:p14="http://schemas.microsoft.com/office/powerpoint/2010/main" val="410480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Data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Command: </a:t>
            </a:r>
            <a:r>
              <a:rPr lang="en-US" dirty="0"/>
              <a:t>Deleting rows that meet a certain criterion from the Customer </a:t>
            </a:r>
            <a:r>
              <a:rPr lang="en-US" dirty="0" smtClean="0"/>
              <a:t>table.</a:t>
            </a:r>
          </a:p>
          <a:p>
            <a:pPr marL="274320" lvl="1" indent="0">
              <a:buNone/>
            </a:pPr>
            <a:r>
              <a:rPr lang="en-US" dirty="0" smtClean="0"/>
              <a:t>DELETE </a:t>
            </a:r>
            <a:r>
              <a:rPr lang="en-US" dirty="0"/>
              <a:t>FROM </a:t>
            </a:r>
            <a:r>
              <a:rPr lang="en-US" dirty="0" err="1" smtClean="0"/>
              <a:t>Customer_T</a:t>
            </a:r>
            <a:r>
              <a:rPr lang="en-US" dirty="0" smtClean="0"/>
              <a:t> </a:t>
            </a:r>
          </a:p>
          <a:p>
            <a:pPr marL="274320" lvl="1" indent="0">
              <a:buNone/>
            </a:pPr>
            <a:r>
              <a:rPr lang="en-US" dirty="0" smtClean="0"/>
              <a:t>WHERE </a:t>
            </a:r>
            <a:r>
              <a:rPr lang="en-US" dirty="0" err="1"/>
              <a:t>CustomerState</a:t>
            </a:r>
            <a:r>
              <a:rPr lang="en-US" dirty="0"/>
              <a:t> = ‘HI</a:t>
            </a:r>
            <a:r>
              <a:rPr lang="en-US" dirty="0" smtClean="0"/>
              <a:t>’;</a:t>
            </a:r>
          </a:p>
          <a:p>
            <a:pPr marL="0" indent="0">
              <a:buNone/>
            </a:pPr>
            <a:r>
              <a:rPr lang="en-US" b="1" i="1" dirty="0"/>
              <a:t>Command: </a:t>
            </a:r>
            <a:r>
              <a:rPr lang="en-US" dirty="0"/>
              <a:t>Deleting all rows from the Customer table.</a:t>
            </a:r>
          </a:p>
          <a:p>
            <a:pPr marL="320040" lvl="1" indent="0">
              <a:buNone/>
            </a:pPr>
            <a:r>
              <a:rPr lang="en-US" dirty="0"/>
              <a:t>DELETE FROM </a:t>
            </a:r>
            <a:r>
              <a:rPr lang="en-US" dirty="0" err="1"/>
              <a:t>Customer_T</a:t>
            </a:r>
            <a:r>
              <a:rPr lang="en-US" dirty="0" smtClean="0"/>
              <a:t>;</a:t>
            </a:r>
          </a:p>
          <a:p>
            <a:pPr marL="32004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5456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Data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Command: </a:t>
            </a:r>
            <a:r>
              <a:rPr lang="en-US" dirty="0"/>
              <a:t>To modify standard price of product 7 in the Product table to 775.</a:t>
            </a:r>
          </a:p>
          <a:p>
            <a:pPr marL="320040" lvl="1" indent="0">
              <a:buNone/>
            </a:pPr>
            <a:r>
              <a:rPr lang="en-US" dirty="0"/>
              <a:t>UPDATE </a:t>
            </a:r>
            <a:r>
              <a:rPr lang="en-US" dirty="0" err="1"/>
              <a:t>Product_T</a:t>
            </a:r>
            <a:endParaRPr lang="en-US" dirty="0"/>
          </a:p>
          <a:p>
            <a:pPr marL="320040" lvl="1" indent="0">
              <a:buNone/>
            </a:pPr>
            <a:r>
              <a:rPr lang="en-US" dirty="0"/>
              <a:t>SET </a:t>
            </a:r>
            <a:r>
              <a:rPr lang="en-US" dirty="0" err="1"/>
              <a:t>ProductStandardPrice</a:t>
            </a:r>
            <a:r>
              <a:rPr lang="en-US" dirty="0"/>
              <a:t> = 775</a:t>
            </a:r>
          </a:p>
          <a:p>
            <a:pPr marL="320040" lvl="1" indent="0">
              <a:buNone/>
            </a:pPr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7;</a:t>
            </a:r>
          </a:p>
        </p:txBody>
      </p:sp>
    </p:spTree>
    <p:extLst>
      <p:ext uri="{BB962C8B-B14F-4D97-AF65-F5344CB8AC3E}">
        <p14:creationId xmlns="" xmlns:p14="http://schemas.microsoft.com/office/powerpoint/2010/main" val="384424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INTERNAL SCHEMA DEFINITION IN </a:t>
            </a:r>
            <a:r>
              <a:rPr lang="de-DE" sz="3200" dirty="0" smtClean="0"/>
              <a:t>RDBMS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Choosing to index primary and/or secondary keys to increase the speed of </a:t>
            </a:r>
            <a:r>
              <a:rPr lang="en-US" dirty="0" smtClean="0"/>
              <a:t>row selection</a:t>
            </a:r>
            <a:r>
              <a:rPr lang="en-US" dirty="0"/>
              <a:t>, table joining, and row ordering</a:t>
            </a:r>
            <a:r>
              <a:rPr lang="en-US" dirty="0" smtClean="0"/>
              <a:t>. </a:t>
            </a:r>
            <a:r>
              <a:rPr lang="en-US" dirty="0"/>
              <a:t>You can also drop indexes to </a:t>
            </a:r>
            <a:r>
              <a:rPr lang="en-US" dirty="0" smtClean="0"/>
              <a:t>increase speed </a:t>
            </a:r>
            <a:r>
              <a:rPr lang="en-US" dirty="0"/>
              <a:t>of table updating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Selecting </a:t>
            </a:r>
            <a:r>
              <a:rPr lang="en-US" dirty="0"/>
              <a:t>file organizations for base tables that match the type of processing </a:t>
            </a:r>
            <a:r>
              <a:rPr lang="en-US" dirty="0" smtClean="0"/>
              <a:t>activity on </a:t>
            </a:r>
            <a:r>
              <a:rPr lang="en-US" dirty="0"/>
              <a:t>those </a:t>
            </a:r>
            <a:r>
              <a:rPr lang="en-US" dirty="0" smtClean="0"/>
              <a:t>tables. </a:t>
            </a:r>
          </a:p>
          <a:p>
            <a:r>
              <a:rPr lang="en-US" dirty="0" smtClean="0"/>
              <a:t>Selecting </a:t>
            </a:r>
            <a:r>
              <a:rPr lang="en-US" dirty="0"/>
              <a:t>file organizations for indexes, which are also tables, appropriate to </a:t>
            </a:r>
            <a:r>
              <a:rPr lang="en-US" dirty="0" smtClean="0"/>
              <a:t>the way </a:t>
            </a:r>
            <a:r>
              <a:rPr lang="en-US" dirty="0"/>
              <a:t>the indexes are used and allocating extra space for an index file so that </a:t>
            </a:r>
            <a:r>
              <a:rPr lang="en-US" dirty="0" smtClean="0"/>
              <a:t>an index </a:t>
            </a:r>
            <a:r>
              <a:rPr lang="en-US" dirty="0"/>
              <a:t>can grow without having to be reorganized.</a:t>
            </a:r>
          </a:p>
          <a:p>
            <a:r>
              <a:rPr lang="en-US" dirty="0" smtClean="0"/>
              <a:t>Clustering </a:t>
            </a:r>
            <a:r>
              <a:rPr lang="en-US" dirty="0"/>
              <a:t>data so that related rows of frequently joined tables are stored </a:t>
            </a:r>
            <a:r>
              <a:rPr lang="en-US" dirty="0" smtClean="0"/>
              <a:t>close together </a:t>
            </a:r>
            <a:r>
              <a:rPr lang="en-US" dirty="0"/>
              <a:t>in secondary storage to minimize retrieval time.</a:t>
            </a:r>
          </a:p>
          <a:p>
            <a:r>
              <a:rPr lang="en-US" dirty="0" smtClean="0"/>
              <a:t>Maintaining </a:t>
            </a:r>
            <a:r>
              <a:rPr lang="en-US" dirty="0"/>
              <a:t>statistics about tables and their indexes so that the DBMS can find </a:t>
            </a:r>
            <a:r>
              <a:rPr lang="en-US" dirty="0" smtClean="0"/>
              <a:t>the most </a:t>
            </a:r>
            <a:r>
              <a:rPr lang="en-US" dirty="0"/>
              <a:t>efficient ways to perform various database operations.</a:t>
            </a:r>
          </a:p>
        </p:txBody>
      </p:sp>
    </p:spTree>
    <p:extLst>
      <p:ext uri="{BB962C8B-B14F-4D97-AF65-F5344CB8AC3E}">
        <p14:creationId xmlns="" xmlns:p14="http://schemas.microsoft.com/office/powerpoint/2010/main" val="271781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Rules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Indexes </a:t>
            </a:r>
            <a:r>
              <a:rPr lang="en-US" dirty="0"/>
              <a:t>are most useful on larger tables.</a:t>
            </a:r>
          </a:p>
          <a:p>
            <a:r>
              <a:rPr lang="en-US" dirty="0" smtClean="0"/>
              <a:t>Specify </a:t>
            </a:r>
            <a:r>
              <a:rPr lang="en-US" dirty="0"/>
              <a:t>a unique index for the primary key of each table.</a:t>
            </a:r>
          </a:p>
          <a:p>
            <a:r>
              <a:rPr lang="en-US" dirty="0" smtClean="0"/>
              <a:t>Indexes </a:t>
            </a:r>
            <a:r>
              <a:rPr lang="en-US" dirty="0"/>
              <a:t>are most useful for columns that frequently appear in WHERE clauses </a:t>
            </a:r>
            <a:r>
              <a:rPr lang="en-US" dirty="0" smtClean="0"/>
              <a:t>of SQL </a:t>
            </a:r>
            <a:r>
              <a:rPr lang="en-US" dirty="0"/>
              <a:t>commands either to qualify the rows to </a:t>
            </a:r>
            <a:r>
              <a:rPr lang="en-US" dirty="0" smtClean="0"/>
              <a:t>select </a:t>
            </a:r>
            <a:r>
              <a:rPr lang="en-US" dirty="0"/>
              <a:t>or for </a:t>
            </a:r>
            <a:r>
              <a:rPr lang="en-US" dirty="0" smtClean="0"/>
              <a:t>linking (</a:t>
            </a:r>
            <a:r>
              <a:rPr lang="en-US" dirty="0"/>
              <a:t>joining) </a:t>
            </a:r>
            <a:r>
              <a:rPr lang="en-US" dirty="0" smtClean="0"/>
              <a:t>tables. In </a:t>
            </a:r>
            <a:r>
              <a:rPr lang="en-US" dirty="0"/>
              <a:t>the latter case, the index is on a foreign key in the </a:t>
            </a:r>
            <a:r>
              <a:rPr lang="en-US" dirty="0" err="1"/>
              <a:t>OrderLine_T</a:t>
            </a:r>
            <a:r>
              <a:rPr lang="en-US" dirty="0"/>
              <a:t> </a:t>
            </a:r>
            <a:r>
              <a:rPr lang="en-US" dirty="0" smtClean="0"/>
              <a:t>table that </a:t>
            </a:r>
            <a:r>
              <a:rPr lang="en-US" dirty="0"/>
              <a:t>is used in joining tables.</a:t>
            </a:r>
          </a:p>
          <a:p>
            <a:r>
              <a:rPr lang="en-US" dirty="0" smtClean="0"/>
              <a:t>Use </a:t>
            </a:r>
            <a:r>
              <a:rPr lang="en-US" dirty="0"/>
              <a:t>an index for attributes referenced in ORDER BY (sorting) and GROUP </a:t>
            </a:r>
            <a:r>
              <a:rPr lang="en-US" dirty="0" smtClean="0"/>
              <a:t>BY (</a:t>
            </a:r>
            <a:r>
              <a:rPr lang="en-US" dirty="0"/>
              <a:t>categorizing) clauses. 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an index when there is significant variety in the values of an attribute. </a:t>
            </a:r>
            <a:r>
              <a:rPr lang="en-US" dirty="0" smtClean="0"/>
              <a:t>Oracle suggests </a:t>
            </a:r>
            <a:r>
              <a:rPr lang="en-US" dirty="0"/>
              <a:t>that an index is not useful </a:t>
            </a:r>
            <a:r>
              <a:rPr lang="en-US" dirty="0" smtClean="0"/>
              <a:t>with fewer than </a:t>
            </a:r>
            <a:r>
              <a:rPr lang="en-US" dirty="0"/>
              <a:t>30 different </a:t>
            </a:r>
            <a:r>
              <a:rPr lang="en-US" dirty="0" smtClean="0"/>
              <a:t>values and is meaningful with 100 </a:t>
            </a:r>
            <a:r>
              <a:rPr lang="en-US" dirty="0"/>
              <a:t>or more </a:t>
            </a:r>
            <a:r>
              <a:rPr lang="en-US" dirty="0" smtClean="0"/>
              <a:t>different values </a:t>
            </a:r>
            <a:r>
              <a:rPr lang="en-US" dirty="0"/>
              <a:t>for an attribute. Similarly, an index </a:t>
            </a:r>
            <a:r>
              <a:rPr lang="en-US" dirty="0" smtClean="0"/>
              <a:t>is </a:t>
            </a:r>
            <a:r>
              <a:rPr lang="en-US" dirty="0"/>
              <a:t>helpful </a:t>
            </a:r>
            <a:r>
              <a:rPr lang="en-US" dirty="0" smtClean="0"/>
              <a:t>if </a:t>
            </a:r>
            <a:r>
              <a:rPr lang="en-US" dirty="0"/>
              <a:t>the results of </a:t>
            </a:r>
            <a:r>
              <a:rPr lang="en-US" dirty="0" smtClean="0"/>
              <a:t>a query do </a:t>
            </a:r>
            <a:r>
              <a:rPr lang="en-US" dirty="0"/>
              <a:t>not exceed roughly </a:t>
            </a:r>
            <a:r>
              <a:rPr lang="en-US" dirty="0" smtClean="0"/>
              <a:t>20% of </a:t>
            </a:r>
            <a:r>
              <a:rPr lang="en-US" dirty="0"/>
              <a:t>the total number </a:t>
            </a:r>
            <a:r>
              <a:rPr lang="en-US" dirty="0" smtClean="0"/>
              <a:t>of records </a:t>
            </a:r>
            <a:r>
              <a:rPr lang="en-US" dirty="0"/>
              <a:t>in the file (Schumacher, 1997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9719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Rules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Before </a:t>
            </a:r>
            <a:r>
              <a:rPr lang="en-US" dirty="0"/>
              <a:t>creating an index on a field with long values, consider first creating a </a:t>
            </a:r>
            <a:r>
              <a:rPr lang="en-US" dirty="0" smtClean="0"/>
              <a:t>compressed version </a:t>
            </a:r>
            <a:r>
              <a:rPr lang="en-US" dirty="0"/>
              <a:t>of the values (coding the field with a surrogate key) and then </a:t>
            </a:r>
            <a:r>
              <a:rPr lang="en-US" dirty="0" smtClean="0"/>
              <a:t>indexing on </a:t>
            </a:r>
            <a:r>
              <a:rPr lang="en-US" dirty="0"/>
              <a:t>the coded version (</a:t>
            </a:r>
            <a:r>
              <a:rPr lang="en-US" dirty="0" err="1"/>
              <a:t>Catterall</a:t>
            </a:r>
            <a:r>
              <a:rPr lang="en-US" dirty="0"/>
              <a:t>, 2005). Large indexes, created from </a:t>
            </a:r>
            <a:r>
              <a:rPr lang="en-US" dirty="0" smtClean="0"/>
              <a:t>long index </a:t>
            </a:r>
            <a:r>
              <a:rPr lang="en-US" dirty="0"/>
              <a:t>fields, can be slower to process than small indexes.</a:t>
            </a:r>
          </a:p>
          <a:p>
            <a:r>
              <a:rPr lang="en-US" dirty="0" smtClean="0"/>
              <a:t>If </a:t>
            </a:r>
            <a:r>
              <a:rPr lang="en-US" dirty="0"/>
              <a:t>the key for the index is going to be used for determining the location where </a:t>
            </a:r>
            <a:r>
              <a:rPr lang="en-US" dirty="0" smtClean="0"/>
              <a:t>the record </a:t>
            </a:r>
            <a:r>
              <a:rPr lang="en-US" dirty="0"/>
              <a:t>will be stored, then the key for this index should be a surrogate key so </a:t>
            </a:r>
            <a:r>
              <a:rPr lang="en-US" dirty="0" smtClean="0"/>
              <a:t>that the </a:t>
            </a:r>
            <a:r>
              <a:rPr lang="en-US" dirty="0"/>
              <a:t>values cause records to be evenly spread across the storage space (</a:t>
            </a:r>
            <a:r>
              <a:rPr lang="en-US" dirty="0" err="1"/>
              <a:t>Catterall</a:t>
            </a:r>
            <a:r>
              <a:rPr lang="en-US" dirty="0" smtClean="0"/>
              <a:t>, 2005</a:t>
            </a:r>
            <a:r>
              <a:rPr lang="en-US" dirty="0"/>
              <a:t>). Many DBMSs create a sequence number so that each new row added to </a:t>
            </a:r>
            <a:r>
              <a:rPr lang="en-US" dirty="0" smtClean="0"/>
              <a:t>a table </a:t>
            </a:r>
            <a:r>
              <a:rPr lang="en-US" dirty="0"/>
              <a:t>is assigned the next number in sequence; this is usually sufficient for </a:t>
            </a:r>
            <a:r>
              <a:rPr lang="en-US" dirty="0" smtClean="0"/>
              <a:t>creating a </a:t>
            </a:r>
            <a:r>
              <a:rPr lang="en-US" dirty="0"/>
              <a:t>surrogate key.</a:t>
            </a:r>
          </a:p>
          <a:p>
            <a:r>
              <a:rPr lang="en-US" dirty="0" smtClean="0"/>
              <a:t>Check </a:t>
            </a:r>
            <a:r>
              <a:rPr lang="en-US" dirty="0"/>
              <a:t>your DBMS for the limit, if any, on the number of indexes allowable </a:t>
            </a:r>
            <a:r>
              <a:rPr lang="en-US" dirty="0" smtClean="0"/>
              <a:t>per table</a:t>
            </a:r>
            <a:r>
              <a:rPr lang="en-US" dirty="0"/>
              <a:t>. </a:t>
            </a:r>
            <a:r>
              <a:rPr lang="en-US" dirty="0" smtClean="0"/>
              <a:t>If there is </a:t>
            </a:r>
            <a:r>
              <a:rPr lang="en-US" dirty="0"/>
              <a:t>such a limit in your system, you will have to choose those secondary keys </a:t>
            </a:r>
            <a:r>
              <a:rPr lang="en-US" dirty="0" smtClean="0"/>
              <a:t>that will </a:t>
            </a:r>
            <a:r>
              <a:rPr lang="en-US" dirty="0"/>
              <a:t>most likely lead to improved performance.</a:t>
            </a:r>
          </a:p>
          <a:p>
            <a:r>
              <a:rPr lang="en-US" dirty="0" smtClean="0"/>
              <a:t>Be </a:t>
            </a:r>
            <a:r>
              <a:rPr lang="en-US" dirty="0"/>
              <a:t>careful of indexing attributes that have null values.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3430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Index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Command: </a:t>
            </a:r>
            <a:r>
              <a:rPr lang="en-US" dirty="0"/>
              <a:t>To create an alphabetical index on customer name in the Customer table.</a:t>
            </a:r>
          </a:p>
          <a:p>
            <a:pPr marL="320040" lvl="1" indent="0">
              <a:buNone/>
            </a:pPr>
            <a:r>
              <a:rPr lang="en-US" dirty="0"/>
              <a:t>CREATE INDEX </a:t>
            </a:r>
            <a:r>
              <a:rPr lang="en-US" dirty="0" err="1"/>
              <a:t>Name_IDX</a:t>
            </a:r>
            <a:r>
              <a:rPr lang="en-US" dirty="0"/>
              <a:t> ON </a:t>
            </a:r>
            <a:r>
              <a:rPr lang="en-US" dirty="0" err="1"/>
              <a:t>Customer_T</a:t>
            </a:r>
            <a:r>
              <a:rPr lang="en-US" dirty="0"/>
              <a:t> (</a:t>
            </a:r>
            <a:r>
              <a:rPr lang="en-US" dirty="0" err="1"/>
              <a:t>CustomerName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b="1" i="1" dirty="0" smtClean="0"/>
          </a:p>
          <a:p>
            <a:pPr marL="0" indent="0">
              <a:buNone/>
            </a:pPr>
            <a:r>
              <a:rPr lang="en-US" b="1" i="1" dirty="0" smtClean="0"/>
              <a:t>Command</a:t>
            </a:r>
            <a:r>
              <a:rPr lang="en-US" b="1" i="1" dirty="0"/>
              <a:t>: </a:t>
            </a:r>
            <a:r>
              <a:rPr lang="en-US" dirty="0"/>
              <a:t>To remove the index on the customer name in the Customer table.</a:t>
            </a:r>
          </a:p>
          <a:p>
            <a:pPr marL="320040" lvl="1" indent="0">
              <a:buNone/>
            </a:pPr>
            <a:r>
              <a:rPr lang="en-US" dirty="0"/>
              <a:t>DROP INDEX </a:t>
            </a:r>
            <a:r>
              <a:rPr lang="en-US" dirty="0" err="1"/>
              <a:t>Name_IDX</a:t>
            </a:r>
            <a:r>
              <a:rPr lang="en-US" dirty="0"/>
              <a:t>;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78767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24720</TotalTime>
  <Words>940</Words>
  <Application>Microsoft Office PowerPoint</Application>
  <PresentationFormat>On-screen Show (4:3)</PresentationFormat>
  <Paragraphs>72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Equity</vt:lpstr>
      <vt:lpstr>Introduction to SQL: DML01</vt:lpstr>
      <vt:lpstr>Inserting Data</vt:lpstr>
      <vt:lpstr>Inserting Data</vt:lpstr>
      <vt:lpstr>Deleting Data</vt:lpstr>
      <vt:lpstr>Updating Data</vt:lpstr>
      <vt:lpstr>INTERNAL SCHEMA DEFINITION IN RDBMS</vt:lpstr>
      <vt:lpstr>Index Rules</vt:lpstr>
      <vt:lpstr>Index Rules</vt:lpstr>
      <vt:lpstr>Creating Index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Engineering</dc:title>
  <dc:creator>Nujhat Nahar  Grameenphone IT Ltd.</dc:creator>
  <cp:lastModifiedBy>Mahady</cp:lastModifiedBy>
  <cp:revision>144</cp:revision>
  <dcterms:created xsi:type="dcterms:W3CDTF">2006-08-16T00:00:00Z</dcterms:created>
  <dcterms:modified xsi:type="dcterms:W3CDTF">2018-01-16T14:30:34Z</dcterms:modified>
</cp:coreProperties>
</file>