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346" r:id="rId2"/>
    <p:sldId id="323" r:id="rId3"/>
    <p:sldId id="333" r:id="rId4"/>
    <p:sldId id="324" r:id="rId5"/>
    <p:sldId id="326" r:id="rId6"/>
    <p:sldId id="325" r:id="rId7"/>
    <p:sldId id="327" r:id="rId8"/>
    <p:sldId id="330" r:id="rId9"/>
    <p:sldId id="328" r:id="rId10"/>
    <p:sldId id="329" r:id="rId11"/>
    <p:sldId id="331" r:id="rId12"/>
    <p:sldId id="332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610600" cy="1981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Lecture 17</a:t>
            </a:r>
          </a:p>
          <a:p>
            <a:r>
              <a:rPr lang="en-US" sz="2400" b="1" dirty="0" smtClean="0"/>
              <a:t>CSC 401: Database Management System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Introduction to Advance SQL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704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NOT IN qualifier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321" y="1676400"/>
            <a:ext cx="9010849" cy="3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33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What are the order IDs for all orders that have included furniture </a:t>
            </a:r>
            <a:r>
              <a:rPr lang="en-US" dirty="0" smtClean="0"/>
              <a:t>finished in </a:t>
            </a:r>
            <a:r>
              <a:rPr lang="en-US" dirty="0"/>
              <a:t>natural ash?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OrderID</a:t>
            </a:r>
            <a:r>
              <a:rPr lang="en-US" dirty="0"/>
              <a:t>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/>
              <a:t>OrderLine_T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EXISTS</a:t>
            </a:r>
          </a:p>
          <a:p>
            <a:pPr marL="320040" lvl="1" indent="0">
              <a:buNone/>
            </a:pPr>
            <a:r>
              <a:rPr lang="en-US" dirty="0" smtClean="0"/>
              <a:t>		(</a:t>
            </a:r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pPr marL="320040" lvl="1" indent="0">
              <a:buNone/>
            </a:pPr>
            <a:r>
              <a:rPr lang="en-US" b="1" dirty="0" smtClean="0"/>
              <a:t>		FROM</a:t>
            </a:r>
            <a:r>
              <a:rPr lang="en-US" dirty="0" smtClean="0"/>
              <a:t>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	WHERE</a:t>
            </a:r>
            <a:r>
              <a:rPr lang="en-US" dirty="0" smtClean="0"/>
              <a:t> </a:t>
            </a:r>
            <a:r>
              <a:rPr lang="en-US" dirty="0" err="1"/>
              <a:t>ProductID</a:t>
            </a:r>
            <a:r>
              <a:rPr lang="en-US" dirty="0"/>
              <a:t> = </a:t>
            </a:r>
            <a:r>
              <a:rPr lang="en-US" dirty="0" err="1"/>
              <a:t>OrderLine_T.ProductID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	AND</a:t>
            </a:r>
            <a:r>
              <a:rPr lang="en-US" dirty="0" smtClean="0"/>
              <a:t> </a:t>
            </a:r>
            <a:r>
              <a:rPr lang="en-US" dirty="0" err="1"/>
              <a:t>ProductFinish</a:t>
            </a:r>
            <a:r>
              <a:rPr lang="en-US" dirty="0"/>
              <a:t> = ‘Natural Ash’);</a:t>
            </a:r>
          </a:p>
        </p:txBody>
      </p:sp>
    </p:spTree>
    <p:extLst>
      <p:ext uri="{BB962C8B-B14F-4D97-AF65-F5344CB8AC3E}">
        <p14:creationId xmlns:p14="http://schemas.microsoft.com/office/powerpoint/2010/main" xmlns="" val="166630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List the details about the product with the highest standard price.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ProductStandardPrice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Product_T</a:t>
            </a:r>
            <a:r>
              <a:rPr lang="en-US" dirty="0"/>
              <a:t> PA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PA.ProductStandardPrice</a:t>
            </a:r>
            <a:r>
              <a:rPr lang="en-US" dirty="0"/>
              <a:t> &gt; ALL</a:t>
            </a:r>
          </a:p>
          <a:p>
            <a:pPr marL="320040" lvl="1" indent="0">
              <a:buNone/>
            </a:pPr>
            <a:r>
              <a:rPr lang="en-US" dirty="0" smtClean="0"/>
              <a:t>		(</a:t>
            </a:r>
            <a:r>
              <a:rPr lang="en-US" b="1" dirty="0" smtClean="0"/>
              <a:t>SELECT </a:t>
            </a:r>
            <a:r>
              <a:rPr lang="en-US" dirty="0" err="1" smtClean="0"/>
              <a:t>ProductStandardPrice</a:t>
            </a:r>
            <a:r>
              <a:rPr lang="en-US" dirty="0" smtClean="0"/>
              <a:t>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/>
              <a:t>Product_T</a:t>
            </a:r>
            <a:r>
              <a:rPr lang="en-US" dirty="0"/>
              <a:t> PB</a:t>
            </a:r>
          </a:p>
          <a:p>
            <a:pPr marL="320040" lvl="1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PB.ProductID</a:t>
            </a:r>
            <a:r>
              <a:rPr lang="en-US" dirty="0"/>
              <a:t> ! = </a:t>
            </a:r>
            <a:r>
              <a:rPr lang="en-US" dirty="0" err="1"/>
              <a:t>PA.ProductID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90524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Show the product description, product standard price, and overall </a:t>
            </a:r>
            <a:r>
              <a:rPr lang="en-US" dirty="0" smtClean="0"/>
              <a:t>average standard </a:t>
            </a:r>
            <a:r>
              <a:rPr lang="en-US" dirty="0"/>
              <a:t>price for all products that have a standard price that is higher </a:t>
            </a:r>
            <a:r>
              <a:rPr lang="en-US" dirty="0" smtClean="0"/>
              <a:t>than the </a:t>
            </a:r>
            <a:r>
              <a:rPr lang="en-US" dirty="0"/>
              <a:t>average standard price.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ProductStandardPrice</a:t>
            </a:r>
            <a:r>
              <a:rPr lang="en-US" dirty="0"/>
              <a:t>, </a:t>
            </a:r>
            <a:r>
              <a:rPr lang="en-US" dirty="0" err="1"/>
              <a:t>AvgPrice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</a:p>
          <a:p>
            <a:pPr marL="320040" lvl="1" indent="0">
              <a:buNone/>
            </a:pPr>
            <a:r>
              <a:rPr lang="en-US" dirty="0" smtClean="0"/>
              <a:t>	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ProductStandardPrice</a:t>
            </a:r>
            <a:r>
              <a:rPr lang="en-US" dirty="0"/>
              <a:t>) </a:t>
            </a:r>
            <a:r>
              <a:rPr lang="en-US" dirty="0" err="1"/>
              <a:t>AvgPrice</a:t>
            </a:r>
            <a:r>
              <a:rPr lang="en-US" dirty="0"/>
              <a:t> 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/>
              <a:t>Product_T</a:t>
            </a:r>
            <a:r>
              <a:rPr lang="en-US" dirty="0" smtClean="0"/>
              <a:t>), </a:t>
            </a:r>
            <a:r>
              <a:rPr lang="en-US" dirty="0" err="1" smtClean="0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ProductStandardPrice</a:t>
            </a:r>
            <a:r>
              <a:rPr lang="en-US" dirty="0"/>
              <a:t> &gt; </a:t>
            </a:r>
            <a:r>
              <a:rPr lang="en-US" dirty="0" err="1"/>
              <a:t>AvgPrice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50037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Queries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Query: Determines </a:t>
            </a:r>
            <a:r>
              <a:rPr lang="en-US" dirty="0"/>
              <a:t>the customer(s) who has in a given line item </a:t>
            </a:r>
            <a:r>
              <a:rPr lang="en-US" dirty="0" smtClean="0"/>
              <a:t>purchased the </a:t>
            </a:r>
            <a:r>
              <a:rPr lang="en-US" dirty="0"/>
              <a:t>largest quantity of any Pine Valley product and the customer(s) who has in </a:t>
            </a:r>
            <a:r>
              <a:rPr lang="en-US" dirty="0" smtClean="0"/>
              <a:t>a given </a:t>
            </a:r>
            <a:r>
              <a:rPr lang="en-US" dirty="0"/>
              <a:t>line item purchased the smallest quantity and returns the results in one table</a:t>
            </a:r>
            <a:r>
              <a:rPr lang="en-US" dirty="0" smtClean="0"/>
              <a:t>. </a:t>
            </a:r>
            <a:endParaRPr lang="en-US" b="1" i="1" dirty="0"/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C1.CustomerID,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OrderedQuantity</a:t>
            </a:r>
            <a:r>
              <a:rPr lang="en-US" dirty="0" smtClean="0"/>
              <a:t>, ‘</a:t>
            </a:r>
            <a:r>
              <a:rPr lang="en-US" dirty="0"/>
              <a:t>Largest Quantity’ AS Quantity</a:t>
            </a:r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C1,Order_T O1, </a:t>
            </a:r>
            <a:r>
              <a:rPr lang="en-US" dirty="0" err="1"/>
              <a:t>OrderLine_T</a:t>
            </a:r>
            <a:r>
              <a:rPr lang="en-US" dirty="0"/>
              <a:t> Q1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C1.CustomerID = </a:t>
            </a:r>
            <a:r>
              <a:rPr lang="en-US" dirty="0" smtClean="0"/>
              <a:t>O1.CustomerID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O1.OrderID = </a:t>
            </a:r>
            <a:r>
              <a:rPr lang="en-US" dirty="0" smtClean="0"/>
              <a:t>Q1.OrderID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/>
              <a:t>OrderedQuantity</a:t>
            </a:r>
            <a:r>
              <a:rPr lang="en-US" dirty="0"/>
              <a:t> =</a:t>
            </a:r>
          </a:p>
          <a:p>
            <a:pPr marL="320040" lvl="1" indent="0">
              <a:buNone/>
            </a:pPr>
            <a:r>
              <a:rPr lang="en-US" dirty="0" smtClean="0"/>
              <a:t>			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</a:t>
            </a:r>
            <a:r>
              <a:rPr lang="en-US" dirty="0" err="1"/>
              <a:t>OrderedQuantity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b="1" dirty="0" smtClean="0"/>
              <a:t>			FROM</a:t>
            </a:r>
            <a:r>
              <a:rPr lang="en-US" dirty="0" smtClean="0"/>
              <a:t> </a:t>
            </a:r>
            <a:r>
              <a:rPr lang="en-US" dirty="0" err="1"/>
              <a:t>OrderLine_T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b="1" dirty="0"/>
              <a:t>UNION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C1.CustomerID,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OrderedQuantity</a:t>
            </a:r>
            <a:r>
              <a:rPr lang="en-US" dirty="0" smtClean="0"/>
              <a:t>, ‘</a:t>
            </a:r>
            <a:r>
              <a:rPr lang="en-US" dirty="0"/>
              <a:t>Smallest Quantity’</a:t>
            </a:r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C1, </a:t>
            </a:r>
            <a:r>
              <a:rPr lang="en-US" dirty="0" err="1"/>
              <a:t>Order_T</a:t>
            </a:r>
            <a:r>
              <a:rPr lang="en-US" dirty="0"/>
              <a:t> O1, </a:t>
            </a:r>
            <a:r>
              <a:rPr lang="en-US" dirty="0" err="1"/>
              <a:t>OrderLine_T</a:t>
            </a:r>
            <a:r>
              <a:rPr lang="en-US" dirty="0"/>
              <a:t> Q1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C1.CustomerID = </a:t>
            </a:r>
            <a:r>
              <a:rPr lang="en-US" dirty="0" smtClean="0"/>
              <a:t>O1.CustomerID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O1.OrderID = </a:t>
            </a:r>
            <a:r>
              <a:rPr lang="en-US" dirty="0" smtClean="0"/>
              <a:t>Q1.OrderID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/>
              <a:t>OrderedQuantity</a:t>
            </a:r>
            <a:r>
              <a:rPr lang="en-US" dirty="0"/>
              <a:t> =</a:t>
            </a:r>
          </a:p>
          <a:p>
            <a:pPr marL="320040" lvl="1" indent="0">
              <a:buNone/>
            </a:pPr>
            <a:r>
              <a:rPr lang="en-US" dirty="0" smtClean="0"/>
              <a:t>			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MIN</a:t>
            </a:r>
            <a:r>
              <a:rPr lang="en-US" dirty="0"/>
              <a:t>(</a:t>
            </a:r>
            <a:r>
              <a:rPr lang="en-US" dirty="0" err="1"/>
              <a:t>OrderedQuantity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b="1" dirty="0" smtClean="0"/>
              <a:t>			FROM</a:t>
            </a:r>
            <a:r>
              <a:rPr lang="en-US" dirty="0" smtClean="0"/>
              <a:t> </a:t>
            </a:r>
            <a:r>
              <a:rPr lang="en-US" dirty="0" err="1"/>
              <a:t>OrderLine_T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3;</a:t>
            </a:r>
          </a:p>
        </p:txBody>
      </p:sp>
    </p:spTree>
    <p:extLst>
      <p:ext uri="{BB962C8B-B14F-4D97-AF65-F5344CB8AC3E}">
        <p14:creationId xmlns:p14="http://schemas.microsoft.com/office/powerpoint/2010/main" xmlns="" val="416062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 smtClean="0"/>
              <a:t>Query: </a:t>
            </a:r>
            <a:r>
              <a:rPr lang="en-US" dirty="0"/>
              <a:t>displays the product description for </a:t>
            </a:r>
            <a:r>
              <a:rPr lang="en-US" dirty="0" smtClean="0"/>
              <a:t>each product </a:t>
            </a:r>
            <a:r>
              <a:rPr lang="en-US" dirty="0"/>
              <a:t>in the specified product line and a special text, ‘####’ for all other </a:t>
            </a:r>
            <a:r>
              <a:rPr lang="en-US" dirty="0" smtClean="0"/>
              <a:t>products</a:t>
            </a:r>
          </a:p>
          <a:p>
            <a:pPr marL="320040" lvl="1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/>
              <a:t>CASE</a:t>
            </a:r>
          </a:p>
          <a:p>
            <a:pPr marL="320040" lvl="1" indent="0">
              <a:buNone/>
            </a:pPr>
            <a:r>
              <a:rPr lang="en-US" b="1" dirty="0" smtClean="0"/>
              <a:t>	       WHEN</a:t>
            </a:r>
            <a:r>
              <a:rPr lang="en-US" dirty="0" smtClean="0"/>
              <a:t> </a:t>
            </a:r>
            <a:r>
              <a:rPr lang="en-US" dirty="0" err="1"/>
              <a:t>ProductLine</a:t>
            </a:r>
            <a:r>
              <a:rPr lang="en-US" dirty="0"/>
              <a:t> = 1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ProductDescription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                ELSE</a:t>
            </a:r>
            <a:r>
              <a:rPr lang="en-US" dirty="0" smtClean="0"/>
              <a:t> </a:t>
            </a:r>
            <a:r>
              <a:rPr lang="en-US" dirty="0"/>
              <a:t>‘####’</a:t>
            </a:r>
          </a:p>
          <a:p>
            <a:pPr marL="320040" lvl="1" indent="0">
              <a:buNone/>
            </a:pPr>
            <a:r>
              <a:rPr lang="en-US" b="1" dirty="0" smtClean="0"/>
              <a:t>	       END</a:t>
            </a:r>
            <a:r>
              <a:rPr lang="en-US" dirty="0" smtClean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ProductDescription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Product_T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89456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Complicated SQL Queries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Question 1: </a:t>
            </a:r>
            <a:r>
              <a:rPr lang="en-US" dirty="0"/>
              <a:t>For each salesperson, list his or her biggest-selling product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TSales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SalespersonName</a:t>
            </a:r>
            <a:r>
              <a:rPr lang="en-US" dirty="0" smtClean="0"/>
              <a:t>, </a:t>
            </a:r>
            <a:r>
              <a:rPr lang="en-US" dirty="0" err="1" smtClean="0"/>
              <a:t>ProductDescription</a:t>
            </a:r>
            <a:r>
              <a:rPr lang="en-US" dirty="0" smtClean="0"/>
              <a:t>, SUM(</a:t>
            </a:r>
            <a:r>
              <a:rPr lang="en-US" dirty="0" err="1" smtClean="0"/>
              <a:t>OrderedQuantity</a:t>
            </a:r>
            <a:r>
              <a:rPr lang="en-US" dirty="0"/>
              <a:t>) AS </a:t>
            </a:r>
            <a:r>
              <a:rPr lang="en-US" dirty="0" err="1" smtClean="0"/>
              <a:t>Totorders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 smtClean="0"/>
              <a:t>FROM </a:t>
            </a:r>
            <a:r>
              <a:rPr lang="en-US" dirty="0" err="1" smtClean="0"/>
              <a:t>Salesperson_T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S, </a:t>
            </a:r>
            <a:r>
              <a:rPr lang="en-US" dirty="0" err="1" smtClean="0"/>
              <a:t>OrderLine_T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OT, </a:t>
            </a:r>
            <a:r>
              <a:rPr lang="en-US" dirty="0" err="1" smtClean="0"/>
              <a:t>Product_T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P, </a:t>
            </a:r>
            <a:r>
              <a:rPr lang="en-US" dirty="0" err="1" smtClean="0"/>
              <a:t>Order_T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</a:t>
            </a:r>
          </a:p>
          <a:p>
            <a:pPr marL="320040" lvl="1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S.SalespersonID</a:t>
            </a:r>
            <a:r>
              <a:rPr lang="en-US" dirty="0" smtClean="0"/>
              <a:t>=</a:t>
            </a:r>
            <a:r>
              <a:rPr lang="en-US" dirty="0" err="1" smtClean="0"/>
              <a:t>O.SalespersonID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O.OrderID</a:t>
            </a:r>
            <a:r>
              <a:rPr lang="en-US" dirty="0" smtClean="0"/>
              <a:t>=</a:t>
            </a:r>
            <a:r>
              <a:rPr lang="en-US" dirty="0" err="1" smtClean="0"/>
              <a:t>OL.OrderID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      AND</a:t>
            </a:r>
            <a:r>
              <a:rPr lang="en-US" dirty="0" smtClean="0"/>
              <a:t> </a:t>
            </a:r>
            <a:r>
              <a:rPr lang="en-US" dirty="0" err="1" smtClean="0"/>
              <a:t>OL.ProductID</a:t>
            </a:r>
            <a:r>
              <a:rPr lang="en-US" dirty="0" smtClean="0"/>
              <a:t>=</a:t>
            </a:r>
            <a:r>
              <a:rPr lang="en-US" dirty="0" err="1" smtClean="0"/>
              <a:t>P.ProductID</a:t>
            </a:r>
            <a:r>
              <a:rPr lang="en-US" dirty="0" smtClean="0"/>
              <a:t> 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SalespersonName</a:t>
            </a:r>
            <a:r>
              <a:rPr lang="en-US" dirty="0"/>
              <a:t>, </a:t>
            </a:r>
            <a:r>
              <a:rPr lang="en-US" dirty="0" err="1"/>
              <a:t>ProductDescription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Next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SalespersonName</a:t>
            </a:r>
            <a:r>
              <a:rPr lang="en-US" dirty="0"/>
              <a:t>, </a:t>
            </a:r>
            <a:r>
              <a:rPr lang="en-US" dirty="0" err="1"/>
              <a:t>ProductDescription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TSales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A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Totorders</a:t>
            </a:r>
            <a:r>
              <a:rPr lang="en-US" dirty="0"/>
              <a:t> =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</a:t>
            </a:r>
            <a:r>
              <a:rPr lang="en-US" dirty="0" err="1"/>
              <a:t>Totorders</a:t>
            </a:r>
            <a:r>
              <a:rPr lang="en-US" dirty="0"/>
              <a:t>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TSales</a:t>
            </a:r>
            <a:r>
              <a:rPr lang="en-US" dirty="0"/>
              <a:t> B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B.SalesperssonName</a:t>
            </a:r>
            <a:r>
              <a:rPr lang="en-US" dirty="0"/>
              <a:t> = </a:t>
            </a:r>
            <a:r>
              <a:rPr lang="en-US" dirty="0" err="1"/>
              <a:t>A.SalespersonName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1411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TIPS FOR DEVELOPING QUERIES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Familiarize </a:t>
            </a:r>
            <a:r>
              <a:rPr lang="en-US" dirty="0" smtClean="0"/>
              <a:t>with </a:t>
            </a:r>
            <a:r>
              <a:rPr lang="en-US" dirty="0"/>
              <a:t>the data </a:t>
            </a:r>
            <a:r>
              <a:rPr lang="en-US" dirty="0" smtClean="0"/>
              <a:t>model (ERD).</a:t>
            </a:r>
          </a:p>
          <a:p>
            <a:r>
              <a:rPr lang="en-US" dirty="0" smtClean="0"/>
              <a:t>Understand the </a:t>
            </a:r>
            <a:r>
              <a:rPr lang="en-US" dirty="0"/>
              <a:t>results </a:t>
            </a:r>
            <a:r>
              <a:rPr lang="en-US" dirty="0" smtClean="0"/>
              <a:t>required </a:t>
            </a:r>
            <a:r>
              <a:rPr lang="en-US" dirty="0"/>
              <a:t>from </a:t>
            </a:r>
            <a:r>
              <a:rPr lang="en-US" dirty="0" smtClean="0"/>
              <a:t>the query.</a:t>
            </a:r>
          </a:p>
          <a:p>
            <a:r>
              <a:rPr lang="en-US" dirty="0"/>
              <a:t>Figure out </a:t>
            </a:r>
            <a:r>
              <a:rPr lang="en-US" dirty="0" smtClean="0"/>
              <a:t>list of attributes required in query result (SELECT).</a:t>
            </a:r>
          </a:p>
          <a:p>
            <a:r>
              <a:rPr lang="en-US" dirty="0" smtClean="0"/>
              <a:t>Find Entities from the </a:t>
            </a:r>
            <a:r>
              <a:rPr lang="en-US" dirty="0"/>
              <a:t>data </a:t>
            </a:r>
            <a:r>
              <a:rPr lang="en-US" dirty="0" smtClean="0"/>
              <a:t>model for attributes. (FROM)</a:t>
            </a:r>
          </a:p>
          <a:p>
            <a:r>
              <a:rPr lang="en-US" dirty="0" smtClean="0"/>
              <a:t>Identify the relationship between the Entities. (JOIN condition)</a:t>
            </a:r>
          </a:p>
          <a:p>
            <a:r>
              <a:rPr lang="en-US" dirty="0"/>
              <a:t>Construct a WHERE equality for each link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ine-tune query </a:t>
            </a:r>
            <a:r>
              <a:rPr lang="en-US" dirty="0"/>
              <a:t>by adding GROUP BY and HAVING clauses, DISTINCT, NOT IN, and </a:t>
            </a:r>
            <a:r>
              <a:rPr lang="en-US" dirty="0" smtClean="0"/>
              <a:t>so forth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56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Better Query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indexes are used in query </a:t>
            </a:r>
            <a:r>
              <a:rPr lang="en-US" dirty="0" smtClean="0"/>
              <a:t>processing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optimizer statistics </a:t>
            </a:r>
            <a:r>
              <a:rPr lang="en-US" dirty="0" smtClean="0"/>
              <a:t>up-to-date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compatible data types for fields and literals in </a:t>
            </a:r>
            <a:r>
              <a:rPr lang="en-US" dirty="0" smtClean="0"/>
              <a:t>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simple </a:t>
            </a:r>
            <a:r>
              <a:rPr lang="en-US" dirty="0" smtClean="0"/>
              <a:t>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</a:t>
            </a:r>
            <a:r>
              <a:rPr lang="en-US" dirty="0"/>
              <a:t>complex queries into multiple simple </a:t>
            </a:r>
            <a:r>
              <a:rPr lang="en-US" dirty="0" smtClean="0"/>
              <a:t>parts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nest one query inside another </a:t>
            </a:r>
            <a:r>
              <a:rPr lang="en-US" dirty="0" smtClean="0"/>
              <a:t>query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combine a table with </a:t>
            </a:r>
            <a:r>
              <a:rPr lang="en-US" dirty="0" smtClean="0"/>
              <a:t>itself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temporary tables for groups of </a:t>
            </a:r>
            <a:r>
              <a:rPr lang="en-US" dirty="0" smtClean="0"/>
              <a:t>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</a:t>
            </a:r>
            <a:r>
              <a:rPr lang="en-US" dirty="0"/>
              <a:t>update </a:t>
            </a:r>
            <a:r>
              <a:rPr lang="en-US" dirty="0" smtClean="0"/>
              <a:t>operations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only the data you </a:t>
            </a:r>
            <a:r>
              <a:rPr lang="en-US" dirty="0" smtClean="0"/>
              <a:t>need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have the DBMS sort without an </a:t>
            </a:r>
            <a:r>
              <a:rPr lang="en-US" dirty="0" smtClean="0"/>
              <a:t>index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Consider </a:t>
            </a:r>
            <a:r>
              <a:rPr lang="en-US" dirty="0"/>
              <a:t>the total query processing time for ad hoc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142556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ENSURING TRANSACTION INTEGRITY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3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85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Subqueries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subquery</a:t>
            </a:r>
            <a:r>
              <a:rPr lang="en-US" dirty="0"/>
              <a:t> </a:t>
            </a:r>
            <a:r>
              <a:rPr lang="en-US" dirty="0" smtClean="0"/>
              <a:t>technique involves placing </a:t>
            </a:r>
            <a:r>
              <a:rPr lang="en-US" dirty="0"/>
              <a:t>an </a:t>
            </a:r>
            <a:r>
              <a:rPr lang="en-US" b="1" dirty="0"/>
              <a:t>inner</a:t>
            </a:r>
            <a:r>
              <a:rPr lang="en-US" dirty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 </a:t>
            </a:r>
            <a:r>
              <a:rPr lang="en-US" dirty="0"/>
              <a:t>within a WHERE or </a:t>
            </a:r>
            <a:r>
              <a:rPr lang="en-US" dirty="0" smtClean="0"/>
              <a:t>HAVING clause </a:t>
            </a:r>
            <a:r>
              <a:rPr lang="en-US" dirty="0"/>
              <a:t>of another (</a:t>
            </a:r>
            <a:r>
              <a:rPr lang="en-US" b="1" dirty="0"/>
              <a:t>outer</a:t>
            </a:r>
            <a:r>
              <a:rPr lang="en-US" dirty="0"/>
              <a:t>) </a:t>
            </a:r>
            <a:r>
              <a:rPr lang="en-US" b="1" dirty="0"/>
              <a:t>query</a:t>
            </a:r>
            <a:r>
              <a:rPr lang="en-US" dirty="0" smtClean="0"/>
              <a:t>. The </a:t>
            </a:r>
            <a:r>
              <a:rPr lang="en-US" b="1" dirty="0"/>
              <a:t>inner</a:t>
            </a:r>
            <a:r>
              <a:rPr lang="en-US" dirty="0"/>
              <a:t> </a:t>
            </a:r>
            <a:r>
              <a:rPr lang="en-US" b="1" dirty="0"/>
              <a:t>query</a:t>
            </a:r>
            <a:r>
              <a:rPr lang="en-US" dirty="0"/>
              <a:t> provides a set of one or more values </a:t>
            </a:r>
            <a:r>
              <a:rPr lang="en-US" dirty="0" smtClean="0"/>
              <a:t>for the </a:t>
            </a:r>
            <a:r>
              <a:rPr lang="en-US" dirty="0"/>
              <a:t>search condition of the </a:t>
            </a:r>
            <a:r>
              <a:rPr lang="en-US" b="1" dirty="0"/>
              <a:t>outer</a:t>
            </a:r>
            <a:r>
              <a:rPr lang="en-US" dirty="0"/>
              <a:t> </a:t>
            </a:r>
            <a:r>
              <a:rPr lang="en-US" b="1" dirty="0"/>
              <a:t>query</a:t>
            </a:r>
            <a:r>
              <a:rPr lang="en-US" dirty="0"/>
              <a:t>. Such queries are referred to as </a:t>
            </a:r>
            <a:r>
              <a:rPr lang="en-US" b="1" dirty="0"/>
              <a:t>subqueries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nested</a:t>
            </a:r>
            <a:r>
              <a:rPr lang="en-US" dirty="0" smtClean="0"/>
              <a:t> </a:t>
            </a:r>
            <a:r>
              <a:rPr lang="en-US" b="1" dirty="0"/>
              <a:t>subqueries</a:t>
            </a:r>
            <a:r>
              <a:rPr lang="en-US" dirty="0"/>
              <a:t>. Subqueries can be nested multiple times.</a:t>
            </a:r>
            <a:endParaRPr lang="en-US" b="1" dirty="0" smtClean="0"/>
          </a:p>
          <a:p>
            <a:r>
              <a:rPr lang="en-US" b="1" dirty="0" smtClean="0"/>
              <a:t>Correlated subquery </a:t>
            </a:r>
            <a:r>
              <a:rPr lang="en-US" dirty="0" smtClean="0"/>
              <a:t>a </a:t>
            </a:r>
            <a:r>
              <a:rPr lang="en-US" dirty="0"/>
              <a:t>subquery in </a:t>
            </a:r>
            <a:r>
              <a:rPr lang="en-US" dirty="0" smtClean="0"/>
              <a:t>which processing </a:t>
            </a:r>
            <a:r>
              <a:rPr lang="en-US" dirty="0"/>
              <a:t>the inner </a:t>
            </a:r>
            <a:r>
              <a:rPr lang="en-US" dirty="0" smtClean="0"/>
              <a:t>query depends </a:t>
            </a:r>
            <a:r>
              <a:rPr lang="en-US" dirty="0"/>
              <a:t>on data from </a:t>
            </a:r>
            <a:r>
              <a:rPr lang="en-US" dirty="0" smtClean="0"/>
              <a:t>the outer </a:t>
            </a:r>
            <a:r>
              <a:rPr lang="en-US" dirty="0"/>
              <a:t>query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joining technique </a:t>
            </a:r>
            <a:r>
              <a:rPr lang="en-US" dirty="0"/>
              <a:t>is useful when data from </a:t>
            </a:r>
            <a:r>
              <a:rPr lang="en-US" i="1" dirty="0"/>
              <a:t>several relations </a:t>
            </a:r>
            <a:r>
              <a:rPr lang="en-US" dirty="0"/>
              <a:t>are to be retrieved and displayed</a:t>
            </a:r>
            <a:r>
              <a:rPr lang="en-US" dirty="0" smtClean="0"/>
              <a:t>, and </a:t>
            </a:r>
            <a:r>
              <a:rPr lang="en-US" dirty="0"/>
              <a:t>the relationships are not necessarily nested, whereas the subquery </a:t>
            </a:r>
            <a:r>
              <a:rPr lang="en-US" dirty="0" smtClean="0"/>
              <a:t>technique allows </a:t>
            </a:r>
            <a:r>
              <a:rPr lang="en-US" dirty="0"/>
              <a:t>you to display data from only the tables mentioned in the outer query.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2938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What are the name and address of the customer who placed order number 1008?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, </a:t>
            </a:r>
            <a:r>
              <a:rPr lang="en-US" dirty="0" err="1"/>
              <a:t>CustomerState</a:t>
            </a:r>
            <a:r>
              <a:rPr lang="en-US" dirty="0"/>
              <a:t>, </a:t>
            </a:r>
            <a:r>
              <a:rPr lang="en-US" dirty="0" err="1"/>
              <a:t>CustomerPostalCode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C, </a:t>
            </a:r>
            <a:r>
              <a:rPr lang="en-US" dirty="0" err="1"/>
              <a:t>Order_T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O</a:t>
            </a:r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O. </a:t>
            </a:r>
            <a:r>
              <a:rPr lang="en-US" dirty="0" err="1"/>
              <a:t>CustomerID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OrderID</a:t>
            </a:r>
            <a:r>
              <a:rPr lang="en-US" dirty="0"/>
              <a:t> = 1008;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6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query approach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63840"/>
            <a:ext cx="9144000" cy="53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46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Subquery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What are the name and address of the customer who placed </a:t>
            </a:r>
            <a:r>
              <a:rPr lang="en-US" dirty="0" smtClean="0"/>
              <a:t>order number </a:t>
            </a:r>
            <a:r>
              <a:rPr lang="en-US" dirty="0"/>
              <a:t>1008?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 smtClean="0"/>
              <a:t>, </a:t>
            </a:r>
            <a:r>
              <a:rPr lang="en-US" dirty="0" err="1" smtClean="0"/>
              <a:t>CustomerState</a:t>
            </a:r>
            <a:r>
              <a:rPr lang="en-US" dirty="0"/>
              <a:t>, </a:t>
            </a:r>
            <a:r>
              <a:rPr lang="en-US" dirty="0" err="1"/>
              <a:t>CustomerPostalCode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Customer_T.CustomerID</a:t>
            </a:r>
            <a:r>
              <a:rPr lang="en-US" dirty="0"/>
              <a:t> =</a:t>
            </a:r>
          </a:p>
          <a:p>
            <a:pPr marL="320040" lvl="1" indent="0">
              <a:buNone/>
            </a:pPr>
            <a:r>
              <a:rPr lang="en-US" dirty="0" smtClean="0"/>
              <a:t>			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Order_T.CustomerID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/>
              <a:t>Order_T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OrderID</a:t>
            </a:r>
            <a:r>
              <a:rPr lang="en-US" dirty="0"/>
              <a:t> = 1008);</a:t>
            </a:r>
          </a:p>
        </p:txBody>
      </p:sp>
    </p:spTree>
    <p:extLst>
      <p:ext uri="{BB962C8B-B14F-4D97-AF65-F5344CB8AC3E}">
        <p14:creationId xmlns:p14="http://schemas.microsoft.com/office/powerpoint/2010/main" xmlns="" val="10363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Subquery approach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142999"/>
            <a:ext cx="9144000" cy="48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669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What are the names of customers who have placed orders?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</a:t>
            </a:r>
            <a:r>
              <a:rPr lang="en-US" b="1" dirty="0"/>
              <a:t>IN</a:t>
            </a:r>
          </a:p>
          <a:p>
            <a:pPr marL="320040" lvl="1" indent="0">
              <a:buNone/>
            </a:pPr>
            <a:r>
              <a:rPr lang="en-US" dirty="0" smtClean="0"/>
              <a:t>	      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CustomerID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 	        FROM</a:t>
            </a:r>
            <a:r>
              <a:rPr lang="en-US" dirty="0" smtClean="0"/>
              <a:t> </a:t>
            </a:r>
            <a:r>
              <a:rPr lang="en-US" dirty="0" err="1"/>
              <a:t>Order_T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35470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Subquery 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03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09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Query: </a:t>
            </a:r>
            <a:r>
              <a:rPr lang="en-US" dirty="0"/>
              <a:t>Which customers have not placed any orders for computer desks?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</a:t>
            </a:r>
            <a:r>
              <a:rPr lang="en-US" b="1" dirty="0"/>
              <a:t>NOT IN</a:t>
            </a:r>
          </a:p>
          <a:p>
            <a:pPr marL="320040" lvl="1" indent="0">
              <a:buNone/>
            </a:pPr>
            <a:r>
              <a:rPr lang="en-US" dirty="0" smtClean="0"/>
              <a:t>	      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        FROM</a:t>
            </a:r>
            <a:r>
              <a:rPr lang="en-US" dirty="0" smtClean="0"/>
              <a:t> </a:t>
            </a:r>
            <a:r>
              <a:rPr lang="en-US" dirty="0" err="1" smtClean="0"/>
              <a:t>Order_T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O, </a:t>
            </a:r>
            <a:r>
              <a:rPr lang="en-US" dirty="0" err="1" smtClean="0"/>
              <a:t>OrderLine_T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OL, </a:t>
            </a:r>
            <a:r>
              <a:rPr lang="en-US" dirty="0" err="1" smtClean="0"/>
              <a:t>Product_T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P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        WHERE</a:t>
            </a:r>
            <a:r>
              <a:rPr lang="en-US" dirty="0" smtClean="0"/>
              <a:t>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OL.OrderID</a:t>
            </a:r>
            <a:r>
              <a:rPr lang="en-US" dirty="0" smtClean="0"/>
              <a:t> </a:t>
            </a:r>
          </a:p>
          <a:p>
            <a:pPr marL="320040" lvl="1" indent="0">
              <a:buNone/>
            </a:pPr>
            <a:r>
              <a:rPr lang="en-US" b="1" dirty="0"/>
              <a:t>	 </a:t>
            </a:r>
            <a:r>
              <a:rPr lang="en-US" b="1" dirty="0" smtClean="0"/>
              <a:t>       AND</a:t>
            </a:r>
            <a:r>
              <a:rPr lang="en-US" dirty="0" smtClean="0"/>
              <a:t> </a:t>
            </a:r>
            <a:r>
              <a:rPr lang="en-US" dirty="0" err="1" smtClean="0"/>
              <a:t>OL.ProductID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P.ProductID</a:t>
            </a:r>
            <a:endParaRPr lang="en-US" dirty="0"/>
          </a:p>
          <a:p>
            <a:pPr marL="320040" lvl="1" indent="0">
              <a:buNone/>
            </a:pPr>
            <a:r>
              <a:rPr lang="en-US" b="1" dirty="0" smtClean="0"/>
              <a:t>	        AND</a:t>
            </a:r>
            <a:r>
              <a:rPr lang="en-US" dirty="0" smtClean="0"/>
              <a:t> </a:t>
            </a:r>
            <a:r>
              <a:rPr lang="en-US" dirty="0" err="1"/>
              <a:t>ProductDescription</a:t>
            </a:r>
            <a:r>
              <a:rPr lang="en-US" dirty="0"/>
              <a:t> = ‘Computer Desk’);</a:t>
            </a:r>
          </a:p>
        </p:txBody>
      </p:sp>
    </p:spTree>
    <p:extLst>
      <p:ext uri="{BB962C8B-B14F-4D97-AF65-F5344CB8AC3E}">
        <p14:creationId xmlns:p14="http://schemas.microsoft.com/office/powerpoint/2010/main" xmlns="" val="2653767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24928</TotalTime>
  <Words>815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Introduction to Advance SQL</vt:lpstr>
      <vt:lpstr>Subqueries</vt:lpstr>
      <vt:lpstr>Example Join</vt:lpstr>
      <vt:lpstr>Join query approach</vt:lpstr>
      <vt:lpstr>Example Subquery</vt:lpstr>
      <vt:lpstr>Subquery approach</vt:lpstr>
      <vt:lpstr>Example</vt:lpstr>
      <vt:lpstr>Subquery processing</vt:lpstr>
      <vt:lpstr>Example</vt:lpstr>
      <vt:lpstr>Using the NOT IN qualifier</vt:lpstr>
      <vt:lpstr>Example</vt:lpstr>
      <vt:lpstr>Example</vt:lpstr>
      <vt:lpstr>Slide 13</vt:lpstr>
      <vt:lpstr>Combining Queries</vt:lpstr>
      <vt:lpstr>Conditional Expressions</vt:lpstr>
      <vt:lpstr>More Complicated SQL Queries</vt:lpstr>
      <vt:lpstr>TIPS FOR DEVELOPING QUERIES</vt:lpstr>
      <vt:lpstr>Guidelines for Better Query Design</vt:lpstr>
      <vt:lpstr>ENSURING TRANSACTION INTEGRITY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148</cp:revision>
  <dcterms:created xsi:type="dcterms:W3CDTF">2006-08-16T00:00:00Z</dcterms:created>
  <dcterms:modified xsi:type="dcterms:W3CDTF">2018-01-16T14:32:38Z</dcterms:modified>
</cp:coreProperties>
</file>