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345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BFC"/>
    <a:srgbClr val="CAE5F6"/>
    <a:srgbClr val="D8ECF8"/>
    <a:srgbClr val="E9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1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</a:t>
            </a:r>
            <a:r>
              <a:rPr lang="en-US" sz="1600" b="1" baseline="0" dirty="0" smtClean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524000"/>
          </a:xfrm>
        </p:spPr>
        <p:txBody>
          <a:bodyPr>
            <a:normAutofit/>
          </a:bodyPr>
          <a:lstStyle/>
          <a:p>
            <a:r>
              <a:rPr lang="en-US" b="1" smtClean="0"/>
              <a:t>Lecture 10</a:t>
            </a:r>
            <a:endParaRPr lang="en-US" b="1" dirty="0" smtClean="0"/>
          </a:p>
          <a:p>
            <a:r>
              <a:rPr lang="en-US" b="1" dirty="0" smtClean="0"/>
              <a:t>CSC </a:t>
            </a:r>
            <a:r>
              <a:rPr lang="en-US" b="1" dirty="0" smtClean="0"/>
              <a:t>401: Database Management System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solidFill>
            <a:srgbClr val="C00000"/>
          </a:solidFill>
        </p:spPr>
        <p:txBody>
          <a:bodyPr/>
          <a:lstStyle/>
          <a:p>
            <a:r>
              <a:rPr dirty="0" smtClean="0"/>
              <a:t>Physical Design: Data Dictionary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8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Step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800" dirty="0"/>
              <a:t>Select the relation that has no foreign keys first.</a:t>
            </a:r>
          </a:p>
          <a:p>
            <a:pPr>
              <a:spcBef>
                <a:spcPct val="40000"/>
              </a:spcBef>
            </a:pPr>
            <a:r>
              <a:rPr lang="en-US" altLang="en-US" sz="2800" dirty="0"/>
              <a:t>Then select the relations which has foreign keys.</a:t>
            </a:r>
          </a:p>
          <a:p>
            <a:pPr>
              <a:spcBef>
                <a:spcPct val="40000"/>
              </a:spcBef>
            </a:pPr>
            <a:r>
              <a:rPr lang="en-US" altLang="en-US" sz="2800" dirty="0"/>
              <a:t>You can’t create a relation if the relation contains one foreign key from such relation which you haven’t created yet.</a:t>
            </a:r>
          </a:p>
          <a:p>
            <a:pPr>
              <a:spcBef>
                <a:spcPct val="40000"/>
              </a:spcBef>
            </a:pPr>
            <a:r>
              <a:rPr lang="en-US" altLang="en-US" sz="2800" dirty="0"/>
              <a:t>More will be discussed in the lab.</a:t>
            </a:r>
          </a:p>
        </p:txBody>
      </p:sp>
    </p:spTree>
    <p:extLst>
      <p:ext uri="{BB962C8B-B14F-4D97-AF65-F5344CB8AC3E}">
        <p14:creationId xmlns:p14="http://schemas.microsoft.com/office/powerpoint/2010/main" val="21469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Step before Physical Design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altLang="en-US" dirty="0"/>
              <a:t>After normalization we should think about Physical Design.</a:t>
            </a:r>
          </a:p>
          <a:p>
            <a:r>
              <a:rPr lang="en-US" altLang="en-US" dirty="0"/>
              <a:t> We have to organize all the relations with there attributes.</a:t>
            </a:r>
          </a:p>
          <a:p>
            <a:r>
              <a:rPr lang="en-US" altLang="en-US" dirty="0"/>
              <a:t>For this we need to make tables for the relations.</a:t>
            </a:r>
          </a:p>
          <a:p>
            <a:r>
              <a:rPr lang="en-US" altLang="en-US" dirty="0"/>
              <a:t>This Tables are known as Data Dictionary.</a:t>
            </a:r>
          </a:p>
        </p:txBody>
      </p:sp>
    </p:spTree>
    <p:extLst>
      <p:ext uri="{BB962C8B-B14F-4D97-AF65-F5344CB8AC3E}">
        <p14:creationId xmlns:p14="http://schemas.microsoft.com/office/powerpoint/2010/main" val="20180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Dictionary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altLang="en-US" dirty="0"/>
              <a:t>Data Dictionary keeps list of attributes for a single relation.</a:t>
            </a:r>
          </a:p>
          <a:p>
            <a:r>
              <a:rPr lang="en-US" altLang="en-US" dirty="0"/>
              <a:t>You have to define data type, Name in relation, Size and Remarks for those attributes.</a:t>
            </a:r>
          </a:p>
          <a:p>
            <a:r>
              <a:rPr lang="en-US" altLang="en-US" dirty="0"/>
              <a:t>The name of the Relation should be on the top of the table.</a:t>
            </a:r>
          </a:p>
        </p:txBody>
      </p:sp>
    </p:spTree>
    <p:extLst>
      <p:ext uri="{BB962C8B-B14F-4D97-AF65-F5344CB8AC3E}">
        <p14:creationId xmlns:p14="http://schemas.microsoft.com/office/powerpoint/2010/main" val="16574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dirty="0"/>
              <a:t>Data Dictionary Example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STUDENT:</a:t>
            </a:r>
          </a:p>
        </p:txBody>
      </p:sp>
      <p:graphicFrame>
        <p:nvGraphicFramePr>
          <p:cNvPr id="232480" name="Group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418585"/>
              </p:ext>
            </p:extLst>
          </p:nvPr>
        </p:nvGraphicFramePr>
        <p:xfrm>
          <a:off x="0" y="1496745"/>
          <a:ext cx="9144000" cy="4568775"/>
        </p:xfrm>
        <a:graphic>
          <a:graphicData uri="http://schemas.openxmlformats.org/drawingml/2006/table">
            <a:tbl>
              <a:tblPr/>
              <a:tblGrid>
                <a:gridCol w="1714500"/>
                <a:gridCol w="1469572"/>
                <a:gridCol w="1714500"/>
                <a:gridCol w="4245428"/>
              </a:tblGrid>
              <a:tr h="808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30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Student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is the primary key of this relation. This contain the ID of the students. Example: ‘9710780’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Cgpa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contains cumulative grade point average of the students. Example: ‘3.92’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5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Date of Birth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“dd/mm/yy”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contains date of birth of the students. Example: 29/01/81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Department ID of the student. This is a foreign key from Table DEPARTMENT. Example: ‘CSE’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0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Data Dictionary: Relation Name Conventions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pPr>
              <a:spcBef>
                <a:spcPct val="30000"/>
              </a:spcBef>
            </a:pPr>
            <a:r>
              <a:rPr lang="en-US" altLang="en-US" sz="2400" dirty="0"/>
              <a:t>In real life the Relations are considered as Tables.</a:t>
            </a:r>
          </a:p>
          <a:p>
            <a:pPr>
              <a:spcBef>
                <a:spcPct val="30000"/>
              </a:spcBef>
            </a:pPr>
            <a:r>
              <a:rPr lang="en-US" altLang="en-US" sz="2400" dirty="0"/>
              <a:t>While we give a name for a Relation we can start with ‘</a:t>
            </a:r>
            <a:r>
              <a:rPr lang="en-US" altLang="en-US" sz="2400" dirty="0" err="1"/>
              <a:t>tbl</a:t>
            </a:r>
            <a:r>
              <a:rPr lang="en-US" altLang="en-US" sz="2400" dirty="0"/>
              <a:t>’ key so that we can understand this is a table.</a:t>
            </a:r>
          </a:p>
          <a:p>
            <a:pPr>
              <a:spcBef>
                <a:spcPct val="30000"/>
              </a:spcBef>
            </a:pPr>
            <a:r>
              <a:rPr lang="en-US" altLang="en-US" sz="2400" dirty="0"/>
              <a:t>All the letters should be in the small case to avoid confusion.</a:t>
            </a:r>
          </a:p>
          <a:p>
            <a:pPr>
              <a:spcBef>
                <a:spcPct val="30000"/>
              </a:spcBef>
            </a:pPr>
            <a:r>
              <a:rPr lang="en-US" altLang="en-US" sz="2400" dirty="0"/>
              <a:t>There should not be any space between the name of the relation.</a:t>
            </a:r>
          </a:p>
          <a:p>
            <a:pPr>
              <a:spcBef>
                <a:spcPct val="30000"/>
              </a:spcBef>
            </a:pPr>
            <a:r>
              <a:rPr lang="en-US" altLang="en-US" sz="2400" dirty="0"/>
              <a:t>Example: for the student relation we can consider as ‘</a:t>
            </a:r>
            <a:r>
              <a:rPr lang="en-US" altLang="en-US" sz="2400" dirty="0" err="1"/>
              <a:t>tblstudent</a:t>
            </a:r>
            <a:r>
              <a:rPr lang="en-US" altLang="en-US" sz="2400" dirty="0"/>
              <a:t>’. For product supplier relation we can named it ‘</a:t>
            </a:r>
            <a:r>
              <a:rPr lang="en-US" altLang="en-US" sz="2400" dirty="0" err="1"/>
              <a:t>tblproductsupplier</a:t>
            </a:r>
            <a:r>
              <a:rPr lang="en-US" altLang="en-US" sz="2400" dirty="0"/>
              <a:t>’. </a:t>
            </a:r>
          </a:p>
          <a:p>
            <a:pPr>
              <a:spcBef>
                <a:spcPct val="30000"/>
              </a:spcBef>
            </a:pPr>
            <a:r>
              <a:rPr lang="en-US" altLang="en-US" sz="2400" dirty="0"/>
              <a:t>You can use short version of the names but it should reflect everywhere and should have documentation. Like ‘</a:t>
            </a:r>
            <a:r>
              <a:rPr lang="en-US" altLang="en-US" sz="2400" dirty="0" err="1"/>
              <a:t>tblprodsup</a:t>
            </a:r>
            <a:r>
              <a:rPr lang="en-US" alt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16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Dictionary: Data Type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altLang="en-US" sz="2800" dirty="0"/>
              <a:t>Just like programming language all the attribute should have data types. </a:t>
            </a:r>
          </a:p>
          <a:p>
            <a:r>
              <a:rPr lang="en-US" altLang="en-US" sz="2800" dirty="0"/>
              <a:t>The data types supported in MS SQL Server are given below:</a:t>
            </a:r>
          </a:p>
          <a:p>
            <a:pPr lvl="1"/>
            <a:r>
              <a:rPr lang="en-US" altLang="en-US" sz="2400" dirty="0"/>
              <a:t>Number – Integer or float number</a:t>
            </a:r>
          </a:p>
          <a:p>
            <a:pPr lvl="1"/>
            <a:r>
              <a:rPr lang="en-US" altLang="en-US" sz="2400" dirty="0"/>
              <a:t>Text – Any strings</a:t>
            </a:r>
          </a:p>
          <a:p>
            <a:pPr lvl="1"/>
            <a:r>
              <a:rPr lang="en-US" altLang="en-US" sz="2400" dirty="0" err="1"/>
              <a:t>Datetime</a:t>
            </a:r>
            <a:r>
              <a:rPr lang="en-US" altLang="en-US" sz="2400" dirty="0"/>
              <a:t> – Date and time</a:t>
            </a:r>
          </a:p>
          <a:p>
            <a:pPr lvl="1"/>
            <a:r>
              <a:rPr lang="en-US" altLang="en-US" sz="2400" dirty="0"/>
              <a:t>Currency – Money</a:t>
            </a:r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51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Dictionary: Name Convention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3340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The name of the attributes sometimes depends on the types of the attribute.</a:t>
            </a:r>
          </a:p>
          <a:p>
            <a:r>
              <a:rPr lang="en-US" altLang="en-US" sz="2800" dirty="0"/>
              <a:t>If the attribute is ‘text’ type then you can start the name of the attributes with ‘c’, similarly ‘d’ for </a:t>
            </a:r>
            <a:r>
              <a:rPr lang="en-US" altLang="en-US" sz="2800" dirty="0" err="1"/>
              <a:t>datetime</a:t>
            </a:r>
            <a:r>
              <a:rPr lang="en-US" altLang="en-US" sz="2800" dirty="0"/>
              <a:t>, ‘n’ for number.</a:t>
            </a:r>
          </a:p>
          <a:p>
            <a:r>
              <a:rPr lang="en-US" altLang="en-US" sz="2800" dirty="0"/>
              <a:t>There should not be any space in the name.</a:t>
            </a:r>
          </a:p>
          <a:p>
            <a:r>
              <a:rPr lang="en-US" altLang="en-US" sz="2800" dirty="0"/>
              <a:t>You can select the short form of the name but need to clear it in the Data dictionary and should use the same name everywhere.</a:t>
            </a:r>
          </a:p>
        </p:txBody>
      </p:sp>
    </p:spTree>
    <p:extLst>
      <p:ext uri="{BB962C8B-B14F-4D97-AF65-F5344CB8AC3E}">
        <p14:creationId xmlns:p14="http://schemas.microsoft.com/office/powerpoint/2010/main" val="10759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Dictionary: Conventional way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2055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tblstudent:</a:t>
            </a:r>
          </a:p>
        </p:txBody>
      </p:sp>
      <p:graphicFrame>
        <p:nvGraphicFramePr>
          <p:cNvPr id="2365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541520"/>
              </p:ext>
            </p:extLst>
          </p:nvPr>
        </p:nvGraphicFramePr>
        <p:xfrm>
          <a:off x="152400" y="1676400"/>
          <a:ext cx="8839200" cy="4511040"/>
        </p:xfrm>
        <a:graphic>
          <a:graphicData uri="http://schemas.openxmlformats.org/drawingml/2006/table">
            <a:tbl>
              <a:tblPr/>
              <a:tblGrid>
                <a:gridCol w="1473200"/>
                <a:gridCol w="1783347"/>
                <a:gridCol w="1550737"/>
                <a:gridCol w="4031916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cstudentID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is the primary key of this relation. This contain the ID of the students. Example: ‘9710780’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ncgpa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contains cumulative grade point average of the students. Example: ‘3.92’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/mm/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yy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contains date of birth of the students. Example: 29/01/81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cDeptID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Department ID of the student. This is a foreign key from Table DEPARTMENT. Example: ‘CSE’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5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Step of Physical Design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altLang="en-US" sz="2800" dirty="0"/>
              <a:t>Once Data dictionary is generated you are now sure about your relations and attributes of the relation.</a:t>
            </a:r>
          </a:p>
          <a:p>
            <a:r>
              <a:rPr lang="en-US" altLang="en-US" sz="2800" dirty="0"/>
              <a:t>Next step we should think about how to create the relations. </a:t>
            </a:r>
          </a:p>
          <a:p>
            <a:r>
              <a:rPr lang="en-US" altLang="en-US" sz="2800" dirty="0"/>
              <a:t>For this we have to arrange the relations in a sequential way so that there will be no problem while creating the relations.</a:t>
            </a:r>
          </a:p>
        </p:txBody>
      </p:sp>
    </p:spTree>
    <p:extLst>
      <p:ext uri="{BB962C8B-B14F-4D97-AF65-F5344CB8AC3E}">
        <p14:creationId xmlns:p14="http://schemas.microsoft.com/office/powerpoint/2010/main" val="31163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10208</TotalTime>
  <Words>667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Bell MT</vt:lpstr>
      <vt:lpstr>Brush Script MT</vt:lpstr>
      <vt:lpstr>Calibri</vt:lpstr>
      <vt:lpstr>Franklin Gothic Book</vt:lpstr>
      <vt:lpstr>Perpetua</vt:lpstr>
      <vt:lpstr>Wingdings 2</vt:lpstr>
      <vt:lpstr>Equity</vt:lpstr>
      <vt:lpstr>Physical Design: Data Dictionary</vt:lpstr>
      <vt:lpstr>First Step before Physical Design</vt:lpstr>
      <vt:lpstr>Data Dictionary</vt:lpstr>
      <vt:lpstr>Data Dictionary Example</vt:lpstr>
      <vt:lpstr>Data Dictionary: Relation Name Conventions</vt:lpstr>
      <vt:lpstr>Data Dictionary: Data Type</vt:lpstr>
      <vt:lpstr>Data Dictionary: Name Convention</vt:lpstr>
      <vt:lpstr>Data Dictionary: Conventional way</vt:lpstr>
      <vt:lpstr>Second Step of Physical Design</vt:lpstr>
      <vt:lpstr>2nd Step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 Hasan</cp:lastModifiedBy>
  <cp:revision>78</cp:revision>
  <dcterms:created xsi:type="dcterms:W3CDTF">2006-08-16T00:00:00Z</dcterms:created>
  <dcterms:modified xsi:type="dcterms:W3CDTF">2016-03-20T15:40:46Z</dcterms:modified>
</cp:coreProperties>
</file>