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86" r:id="rId4"/>
    <p:sldId id="287" r:id="rId5"/>
    <p:sldId id="300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40" r:id="rId19"/>
    <p:sldId id="341" r:id="rId20"/>
    <p:sldId id="342" r:id="rId21"/>
    <p:sldId id="343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ADBFC"/>
    <a:srgbClr val="CAE5F6"/>
    <a:srgbClr val="D8ECF8"/>
    <a:srgbClr val="E9F4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1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5240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08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smtClean="0"/>
              <a:t>Logical Database Design</a:t>
            </a:r>
            <a:br>
              <a:rPr smtClean="0"/>
            </a:br>
            <a:r>
              <a:rPr smtClean="0"/>
              <a:t>and the Relational Model - II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406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1.2: Selection of primary key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 smtClean="0"/>
              <a:t>Primary key should determine all the attributes. Below we have the functional dependencies. </a:t>
            </a:r>
          </a:p>
          <a:p>
            <a:pPr lvl="1"/>
            <a:r>
              <a:rPr lang="en-US" dirty="0" err="1" smtClean="0"/>
              <a:t>OrderID</a:t>
            </a:r>
            <a:r>
              <a:rPr lang="en-US" dirty="0" smtClean="0"/>
              <a:t> → </a:t>
            </a:r>
            <a:r>
              <a:rPr lang="en-US" dirty="0" err="1" smtClean="0"/>
              <a:t>OrderDate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CustomerAddress</a:t>
            </a:r>
            <a:endParaRPr lang="en-US" dirty="0" smtClean="0"/>
          </a:p>
          <a:p>
            <a:pPr lvl="1"/>
            <a:r>
              <a:rPr lang="en-US" dirty="0" err="1" smtClean="0"/>
              <a:t>CustomerID</a:t>
            </a:r>
            <a:r>
              <a:rPr lang="en-US" dirty="0" smtClean="0"/>
              <a:t> →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CustomerAddress</a:t>
            </a:r>
            <a:endParaRPr lang="en-US" dirty="0" smtClean="0"/>
          </a:p>
          <a:p>
            <a:pPr lvl="1"/>
            <a:r>
              <a:rPr lang="en-US" dirty="0" err="1" smtClean="0"/>
              <a:t>ProductID</a:t>
            </a:r>
            <a:r>
              <a:rPr lang="en-US" dirty="0" smtClean="0"/>
              <a:t> → </a:t>
            </a:r>
            <a:r>
              <a:rPr lang="en-US" dirty="0" err="1" smtClean="0"/>
              <a:t>ProductDescription</a:t>
            </a:r>
            <a:r>
              <a:rPr lang="en-US" dirty="0" smtClean="0"/>
              <a:t>, </a:t>
            </a:r>
            <a:r>
              <a:rPr lang="en-US" dirty="0" err="1" smtClean="0"/>
              <a:t>ProductFinish</a:t>
            </a:r>
            <a:r>
              <a:rPr lang="en-US" dirty="0" smtClean="0"/>
              <a:t>, </a:t>
            </a:r>
            <a:r>
              <a:rPr lang="en-US" dirty="0" err="1" smtClean="0"/>
              <a:t>ProductStandardPrice</a:t>
            </a:r>
            <a:endParaRPr lang="en-US" dirty="0" smtClean="0"/>
          </a:p>
          <a:p>
            <a:pPr lvl="1"/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 → </a:t>
            </a:r>
            <a:r>
              <a:rPr lang="en-US" dirty="0" err="1" smtClean="0"/>
              <a:t>OrderedQuantity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sz="2800" dirty="0" err="1" smtClean="0"/>
              <a:t>OrderID</a:t>
            </a:r>
            <a:r>
              <a:rPr lang="en-US" sz="2800" dirty="0" smtClean="0"/>
              <a:t> and </a:t>
            </a:r>
            <a:r>
              <a:rPr lang="en-US" sz="2800" dirty="0" err="1" smtClean="0"/>
              <a:t>ProductID</a:t>
            </a:r>
            <a:r>
              <a:rPr lang="en-US" sz="2800" dirty="0" smtClean="0"/>
              <a:t> would be the primary key.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604" y="217580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OrderID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2438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2438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2438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5728" y="2851808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3351212"/>
            <a:ext cx="670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5604" y="35814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ProductID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0800" y="38100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7800" y="38100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2672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33800" y="47244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1.2: Selection of primary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12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 in 1NF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Insertion</a:t>
            </a:r>
            <a:r>
              <a:rPr lang="en-US" sz="2400" dirty="0" smtClean="0"/>
              <a:t> – can’t enter a new product without having the order from a customer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Deletion</a:t>
            </a:r>
            <a:r>
              <a:rPr lang="en-US" sz="2400" dirty="0" smtClean="0"/>
              <a:t> – if we remove a order then some product detail would be lost.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Modification</a:t>
            </a:r>
            <a:r>
              <a:rPr lang="en-US" sz="2400" dirty="0" smtClean="0"/>
              <a:t> – changing price of a single product forces to update multiple records.</a:t>
            </a:r>
          </a:p>
          <a:p>
            <a:pPr eaLnBrk="0" hangingPunct="0"/>
            <a:r>
              <a:rPr lang="en-US" sz="2400" dirty="0" smtClean="0"/>
              <a:t>Why do these anomalies exist? </a:t>
            </a:r>
          </a:p>
          <a:p>
            <a:pPr lvl="1" eaLnBrk="0" hangingPunct="0"/>
            <a:r>
              <a:rPr lang="en-US" sz="2200" dirty="0" smtClean="0"/>
              <a:t>Because we’ve combined two themes (entity types) into one relation. This results in duplication, and an unnecessary dependency between the entities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2: Convert to Second Normal Form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Second normal form (2NF) </a:t>
            </a:r>
            <a:r>
              <a:rPr lang="en-US" dirty="0" smtClean="0"/>
              <a:t>A relation in first normal form in which every </a:t>
            </a:r>
            <a:r>
              <a:rPr lang="en-US" dirty="0" err="1" smtClean="0"/>
              <a:t>nonkey</a:t>
            </a:r>
            <a:r>
              <a:rPr lang="en-US" dirty="0" smtClean="0"/>
              <a:t> attribute is fully functionally  dependent on the primary key.</a:t>
            </a:r>
          </a:p>
          <a:p>
            <a:pPr lvl="1"/>
            <a:r>
              <a:rPr lang="en-US" b="1" dirty="0" smtClean="0"/>
              <a:t>Partial functional dependency </a:t>
            </a:r>
            <a:r>
              <a:rPr lang="en-US" dirty="0" smtClean="0"/>
              <a:t>A functional dependency in which one or more </a:t>
            </a:r>
            <a:r>
              <a:rPr lang="en-US" dirty="0" err="1" smtClean="0"/>
              <a:t>nonkey</a:t>
            </a:r>
            <a:r>
              <a:rPr lang="en-US" dirty="0" smtClean="0"/>
              <a:t> attributes are functionally dependent on part (but not all) of the primary key.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Normalization steps</a:t>
            </a:r>
          </a:p>
          <a:p>
            <a:pPr lvl="1"/>
            <a:r>
              <a:rPr lang="en-US" dirty="0" smtClean="0"/>
              <a:t>Create a new relation for each primary key attribute (or combination of attributes) that is a determinant in a partial dependency. That attribute is the primary key in the new relation.</a:t>
            </a:r>
          </a:p>
          <a:p>
            <a:pPr lvl="1"/>
            <a:r>
              <a:rPr lang="en-US" dirty="0" smtClean="0"/>
              <a:t>Move the </a:t>
            </a:r>
            <a:r>
              <a:rPr lang="en-US" dirty="0" err="1" smtClean="0"/>
              <a:t>nonkey</a:t>
            </a:r>
            <a:r>
              <a:rPr lang="en-US" dirty="0" smtClean="0"/>
              <a:t> attributes that are dependent on this primary key attribute (or attributes) from the old relation to the new relation.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Step 2: Convert to Second Normal Form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90600"/>
            <a:ext cx="913115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1447800"/>
            <a:ext cx="3505200" cy="533400"/>
          </a:xfrm>
          <a:prstGeom prst="rect">
            <a:avLst/>
          </a:prstGeom>
          <a:solidFill>
            <a:srgbClr val="CAE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599"/>
            <a:ext cx="9144000" cy="6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38600"/>
            <a:ext cx="6781800" cy="64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800600"/>
            <a:ext cx="50886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382000" y="2057400"/>
            <a:ext cx="419100" cy="419100"/>
          </a:xfrm>
          <a:prstGeom prst="rect">
            <a:avLst/>
          </a:prstGeom>
          <a:noFill/>
        </p:spPr>
      </p:pic>
      <p:pic>
        <p:nvPicPr>
          <p:cNvPr id="12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62000" y="2057400"/>
            <a:ext cx="419100" cy="419100"/>
          </a:xfrm>
          <a:prstGeom prst="rect">
            <a:avLst/>
          </a:prstGeom>
          <a:noFill/>
        </p:spPr>
      </p:pic>
      <p:pic>
        <p:nvPicPr>
          <p:cNvPr id="15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524000" y="2057400"/>
            <a:ext cx="419100" cy="419100"/>
          </a:xfrm>
          <a:prstGeom prst="rect">
            <a:avLst/>
          </a:prstGeom>
          <a:noFill/>
        </p:spPr>
      </p:pic>
      <p:pic>
        <p:nvPicPr>
          <p:cNvPr id="16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2438400" y="2057400"/>
            <a:ext cx="419100" cy="419100"/>
          </a:xfrm>
          <a:prstGeom prst="rect">
            <a:avLst/>
          </a:prstGeom>
          <a:noFill/>
        </p:spPr>
      </p:pic>
      <p:pic>
        <p:nvPicPr>
          <p:cNvPr id="17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505200" y="2057400"/>
            <a:ext cx="419100" cy="419100"/>
          </a:xfrm>
          <a:prstGeom prst="rect">
            <a:avLst/>
          </a:prstGeom>
          <a:noFill/>
        </p:spPr>
      </p:pic>
      <p:pic>
        <p:nvPicPr>
          <p:cNvPr id="18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10200" y="2057400"/>
            <a:ext cx="419100" cy="419100"/>
          </a:xfrm>
          <a:prstGeom prst="rect">
            <a:avLst/>
          </a:prstGeom>
          <a:noFill/>
        </p:spPr>
      </p:pic>
      <p:pic>
        <p:nvPicPr>
          <p:cNvPr id="19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400800" y="2057400"/>
            <a:ext cx="419100" cy="419100"/>
          </a:xfrm>
          <a:prstGeom prst="rect">
            <a:avLst/>
          </a:prstGeom>
          <a:noFill/>
        </p:spPr>
      </p:pic>
      <p:pic>
        <p:nvPicPr>
          <p:cNvPr id="20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467600" y="2057400"/>
            <a:ext cx="419100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Convert to Second Normal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 relation that is in first normal form will be in second normal form if any one of the following conditions applies: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The primary key consists of only one attribute. By definition, there cannot be a partial dependency in such a relation.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nonkey</a:t>
            </a:r>
            <a:r>
              <a:rPr lang="en-US" dirty="0" smtClean="0"/>
              <a:t> attributes exist in the relation (thus all of the attributes in the relation are components of the primary key). There are no functional dependencies in such a relation.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Every </a:t>
            </a:r>
            <a:r>
              <a:rPr lang="en-US" dirty="0" err="1" smtClean="0"/>
              <a:t>nonkey</a:t>
            </a:r>
            <a:r>
              <a:rPr lang="en-US" dirty="0" smtClean="0"/>
              <a:t> attribute is functionally dependent on the full set of primary key attributes (e.g., the attribute </a:t>
            </a:r>
            <a:r>
              <a:rPr lang="en-US" dirty="0" err="1" smtClean="0"/>
              <a:t>OrderedQuantity</a:t>
            </a:r>
            <a:r>
              <a:rPr lang="en-US" dirty="0" smtClean="0"/>
              <a:t> in the ORDER LINE relation).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Convert to Third Normal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Third normal form (3NF) </a:t>
            </a:r>
            <a:r>
              <a:rPr lang="en-US" dirty="0" smtClean="0"/>
              <a:t>A relation that is in second normal form and has no transitive dependencies.</a:t>
            </a:r>
          </a:p>
          <a:p>
            <a:pPr lvl="1"/>
            <a:r>
              <a:rPr lang="en-US" b="1" dirty="0" smtClean="0"/>
              <a:t>Transitive dependency </a:t>
            </a:r>
            <a:r>
              <a:rPr lang="en-US" dirty="0" smtClean="0"/>
              <a:t>A functional dependency between the primary key and one or more </a:t>
            </a:r>
            <a:r>
              <a:rPr lang="en-US" dirty="0" err="1" smtClean="0"/>
              <a:t>nonkey</a:t>
            </a:r>
            <a:r>
              <a:rPr lang="en-US" dirty="0" smtClean="0"/>
              <a:t> attributes that are dependent on the primary key via another </a:t>
            </a:r>
            <a:r>
              <a:rPr lang="en-US" dirty="0" err="1" smtClean="0"/>
              <a:t>nonkey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Steps of removing Transitive dependencies.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err="1" smtClean="0"/>
              <a:t>nonkey</a:t>
            </a:r>
            <a:r>
              <a:rPr lang="en-US" dirty="0" smtClean="0"/>
              <a:t> attribute (or set of attributes) that is a determinant in a relation, create a new relation. That attribute (or set of attributes) becomes the primary key of the new relation.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Move all of the attributes that are functionally dependent on the primary key of the new relation from the old to the new relation.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Leave the attribute that serves as a primary key in the new relation in the old relation to serve as a foreign key that allows you to associate the two relations.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Step 3: Convert to Third Normal Form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t="60648"/>
          <a:stretch>
            <a:fillRect/>
          </a:stretch>
        </p:blipFill>
        <p:spPr bwMode="auto">
          <a:xfrm>
            <a:off x="0" y="2667000"/>
            <a:ext cx="7315200" cy="69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962400" y="1371600"/>
            <a:ext cx="419100" cy="419100"/>
          </a:xfrm>
          <a:prstGeom prst="rect">
            <a:avLst/>
          </a:prstGeom>
          <a:noFill/>
        </p:spPr>
      </p:pic>
      <p:pic>
        <p:nvPicPr>
          <p:cNvPr id="8" name="Picture 7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638800" y="1371600"/>
            <a:ext cx="419100" cy="419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7315200" cy="17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sz="4000" dirty="0"/>
              <a:t>Example (non-normalized relation)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type="tbl" idx="1"/>
          </p:nvPr>
        </p:nvGraphicFramePr>
        <p:xfrm>
          <a:off x="-2" y="914400"/>
          <a:ext cx="9144002" cy="3598866"/>
        </p:xfrm>
        <a:graphic>
          <a:graphicData uri="http://schemas.openxmlformats.org/drawingml/2006/table">
            <a:tbl>
              <a:tblPr/>
              <a:tblGrid>
                <a:gridCol w="394138"/>
                <a:gridCol w="1024759"/>
                <a:gridCol w="1024759"/>
                <a:gridCol w="630621"/>
                <a:gridCol w="1182414"/>
                <a:gridCol w="945931"/>
                <a:gridCol w="788276"/>
                <a:gridCol w="1497724"/>
                <a:gridCol w="1024759"/>
                <a:gridCol w="630621"/>
              </a:tblGrid>
              <a:tr h="137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Dept_Head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C_No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C_Name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C_Credit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Ihtesham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Baridhara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DB Mgt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Muntaser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Uttara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DB Mgt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Karim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Malibag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6482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 Dependencies: </a:t>
            </a:r>
          </a:p>
          <a:p>
            <a:r>
              <a:rPr lang="en-US" dirty="0" smtClean="0"/>
              <a:t>ID → Name, Add, Dept, </a:t>
            </a:r>
            <a:r>
              <a:rPr lang="en-US" dirty="0" err="1" smtClean="0"/>
              <a:t>Dept_Head</a:t>
            </a:r>
            <a:r>
              <a:rPr lang="en-US" dirty="0" smtClean="0"/>
              <a:t>, Advisor</a:t>
            </a:r>
          </a:p>
          <a:p>
            <a:r>
              <a:rPr lang="en-US" dirty="0" smtClean="0"/>
              <a:t>Dept → </a:t>
            </a:r>
            <a:r>
              <a:rPr lang="en-US" dirty="0" err="1" smtClean="0"/>
              <a:t>Dept_Head</a:t>
            </a:r>
            <a:endParaRPr lang="en-US" dirty="0" smtClean="0"/>
          </a:p>
          <a:p>
            <a:r>
              <a:rPr lang="en-US" dirty="0" err="1" smtClean="0"/>
              <a:t>C_No</a:t>
            </a:r>
            <a:r>
              <a:rPr lang="en-US" dirty="0" smtClean="0"/>
              <a:t> →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dirty="0" err="1" smtClean="0"/>
              <a:t>C_Credit</a:t>
            </a:r>
            <a:endParaRPr lang="en-US" dirty="0" smtClean="0"/>
          </a:p>
          <a:p>
            <a:r>
              <a:rPr lang="en-US" dirty="0" smtClean="0"/>
              <a:t>ID, </a:t>
            </a:r>
            <a:r>
              <a:rPr lang="en-US" dirty="0" err="1" smtClean="0"/>
              <a:t>C_No</a:t>
            </a:r>
            <a:r>
              <a:rPr lang="en-US" dirty="0" smtClean="0"/>
              <a:t> → 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9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1NF</a:t>
            </a:r>
          </a:p>
        </p:txBody>
      </p:sp>
      <p:graphicFrame>
        <p:nvGraphicFramePr>
          <p:cNvPr id="227331" name="Group 3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9143999" cy="3789364"/>
        </p:xfrm>
        <a:graphic>
          <a:graphicData uri="http://schemas.openxmlformats.org/drawingml/2006/table">
            <a:tbl>
              <a:tblPr/>
              <a:tblGrid>
                <a:gridCol w="457200"/>
                <a:gridCol w="990600"/>
                <a:gridCol w="990600"/>
                <a:gridCol w="609600"/>
                <a:gridCol w="1219200"/>
                <a:gridCol w="990600"/>
                <a:gridCol w="838200"/>
                <a:gridCol w="1219200"/>
                <a:gridCol w="1143000"/>
                <a:gridCol w="685799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Dept_Head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C_No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C_Name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C_Credit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Ihtesham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Baridhara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DB Mgt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Ihtesham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Baridhara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Ihtesham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Baridhara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Muntaser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Uttara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DB Mgt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Muntaser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Uttara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Muntaser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Uttara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Karim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Malibag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struct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Karim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Malibag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M. A.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Amin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Mr. 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Micro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876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→ Name, Add, Dept, </a:t>
            </a:r>
            <a:r>
              <a:rPr lang="en-US" dirty="0" err="1" smtClean="0"/>
              <a:t>Dept_Head</a:t>
            </a:r>
            <a:r>
              <a:rPr lang="en-US" dirty="0" smtClean="0"/>
              <a:t>, Advisor</a:t>
            </a:r>
          </a:p>
        </p:txBody>
      </p:sp>
      <p:pic>
        <p:nvPicPr>
          <p:cNvPr id="5" name="Picture 4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8200" y="990600"/>
            <a:ext cx="228600" cy="228600"/>
          </a:xfrm>
          <a:prstGeom prst="rect">
            <a:avLst/>
          </a:prstGeom>
          <a:noFill/>
        </p:spPr>
      </p:pic>
      <p:pic>
        <p:nvPicPr>
          <p:cNvPr id="6" name="Picture 5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990600"/>
            <a:ext cx="228600" cy="228600"/>
          </a:xfrm>
          <a:prstGeom prst="rect">
            <a:avLst/>
          </a:prstGeom>
          <a:noFill/>
        </p:spPr>
      </p:pic>
      <p:pic>
        <p:nvPicPr>
          <p:cNvPr id="7" name="Picture 6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67000" y="990600"/>
            <a:ext cx="228600" cy="228600"/>
          </a:xfrm>
          <a:prstGeom prst="rect">
            <a:avLst/>
          </a:prstGeom>
          <a:noFill/>
        </p:spPr>
      </p:pic>
      <p:pic>
        <p:nvPicPr>
          <p:cNvPr id="8" name="Picture 7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05200" y="990600"/>
            <a:ext cx="228600" cy="228600"/>
          </a:xfrm>
          <a:prstGeom prst="rect">
            <a:avLst/>
          </a:prstGeom>
          <a:noFill/>
        </p:spPr>
      </p:pic>
      <p:pic>
        <p:nvPicPr>
          <p:cNvPr id="9" name="Picture 8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572000" y="990600"/>
            <a:ext cx="228600" cy="228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5257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C_No</a:t>
            </a:r>
            <a:r>
              <a:rPr lang="en-US" dirty="0" smtClean="0"/>
              <a:t> →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dirty="0" err="1" smtClean="0"/>
              <a:t>C_Credit</a:t>
            </a:r>
            <a:endParaRPr lang="en-US" dirty="0" smtClean="0"/>
          </a:p>
        </p:txBody>
      </p:sp>
      <p:pic>
        <p:nvPicPr>
          <p:cNvPr id="13" name="Picture 12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553200" y="990600"/>
            <a:ext cx="228600" cy="228600"/>
          </a:xfrm>
          <a:prstGeom prst="rect">
            <a:avLst/>
          </a:prstGeom>
          <a:noFill/>
        </p:spPr>
      </p:pic>
      <p:pic>
        <p:nvPicPr>
          <p:cNvPr id="14" name="Picture 13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48600" y="990600"/>
            <a:ext cx="228600" cy="2286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5715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ID, </a:t>
            </a:r>
            <a:r>
              <a:rPr lang="en-US" dirty="0" err="1" smtClean="0"/>
              <a:t>C_No</a:t>
            </a:r>
            <a:r>
              <a:rPr lang="en-US" dirty="0" smtClean="0"/>
              <a:t> → GPA</a:t>
            </a:r>
            <a:endParaRPr lang="en-US" dirty="0"/>
          </a:p>
        </p:txBody>
      </p:sp>
      <p:pic>
        <p:nvPicPr>
          <p:cNvPr id="16" name="Picture 15" descr="C:\Users\Mahady\AppData\Local\Microsoft\Windows\Temporary Internet Files\Content.IE5\6268MYCB\600px-No-Symbo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763000" y="990600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707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Normalization </a:t>
            </a:r>
            <a:r>
              <a:rPr lang="en-US" dirty="0" smtClean="0"/>
              <a:t>The process of decomposing relations with anomalies to produce smaller, well-structured relations.</a:t>
            </a:r>
          </a:p>
          <a:p>
            <a:pPr lvl="1"/>
            <a:r>
              <a:rPr lang="en-US" i="1" dirty="0" smtClean="0"/>
              <a:t>During logical database design </a:t>
            </a:r>
            <a:r>
              <a:rPr lang="en-US" dirty="0" smtClean="0"/>
              <a:t>You should use normalization concepts as a quality check for the relations that are obtained from mapping E-R diagrams.</a:t>
            </a:r>
            <a:endParaRPr lang="en-US" i="1" dirty="0" smtClean="0"/>
          </a:p>
          <a:p>
            <a:pPr lvl="1"/>
            <a:r>
              <a:rPr lang="en-US" i="1" dirty="0" smtClean="0"/>
              <a:t>When reverse-engineering older systems </a:t>
            </a:r>
            <a:r>
              <a:rPr lang="en-US" dirty="0" smtClean="0"/>
              <a:t>Many of the tables and user views for older systems are redundant and subject to the anomalies</a:t>
            </a:r>
            <a:endParaRPr lang="en-US" i="1" dirty="0" smtClean="0"/>
          </a:p>
          <a:p>
            <a:r>
              <a:rPr lang="en-US" sz="2800" b="1" dirty="0" smtClean="0"/>
              <a:t>Normal form </a:t>
            </a:r>
            <a:r>
              <a:rPr lang="en-US" sz="2800" dirty="0" smtClean="0"/>
              <a:t>A state of a relation that requires that certain rules regarding relationships between attributes (or functional dependencies) are satisfied.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2NF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STUDENT(</a:t>
            </a:r>
            <a:r>
              <a:rPr lang="en-US" altLang="en-US" u="sng" dirty="0"/>
              <a:t>ID</a:t>
            </a:r>
            <a:r>
              <a:rPr lang="en-US" altLang="en-US" dirty="0"/>
              <a:t>, Name, Address, Dept, </a:t>
            </a:r>
            <a:r>
              <a:rPr lang="en-US" altLang="en-US" dirty="0" err="1"/>
              <a:t>Dept_Head</a:t>
            </a:r>
            <a:r>
              <a:rPr lang="en-US" altLang="en-US" dirty="0"/>
              <a:t>, Advisor, </a:t>
            </a:r>
            <a:r>
              <a:rPr lang="en-US" altLang="en-US" u="sng" dirty="0" err="1"/>
              <a:t>C_No</a:t>
            </a:r>
            <a:r>
              <a:rPr lang="en-US" altLang="en-US" dirty="0"/>
              <a:t>, </a:t>
            </a:r>
            <a:r>
              <a:rPr lang="en-US" altLang="en-US" dirty="0" err="1" smtClean="0"/>
              <a:t>C_Name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C_Credit</a:t>
            </a:r>
            <a:r>
              <a:rPr lang="en-US" altLang="en-US" dirty="0"/>
              <a:t>, </a:t>
            </a:r>
            <a:r>
              <a:rPr lang="en-US" altLang="en-US" dirty="0" smtClean="0"/>
              <a:t>GPA)</a:t>
            </a:r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STUDENT(</a:t>
            </a:r>
            <a:r>
              <a:rPr lang="en-US" altLang="en-US" u="sng" dirty="0">
                <a:solidFill>
                  <a:schemeClr val="hlink"/>
                </a:solidFill>
              </a:rPr>
              <a:t>ID</a:t>
            </a:r>
            <a:r>
              <a:rPr lang="en-US" altLang="en-US" dirty="0">
                <a:solidFill>
                  <a:schemeClr val="hlink"/>
                </a:solidFill>
              </a:rPr>
              <a:t>, Name, Address, Dept, </a:t>
            </a:r>
            <a:r>
              <a:rPr lang="en-US" altLang="en-US" dirty="0" err="1">
                <a:solidFill>
                  <a:schemeClr val="hlink"/>
                </a:solidFill>
              </a:rPr>
              <a:t>Dept_Head</a:t>
            </a:r>
            <a:r>
              <a:rPr lang="en-US" altLang="en-US" dirty="0">
                <a:solidFill>
                  <a:schemeClr val="hlink"/>
                </a:solidFill>
              </a:rPr>
              <a:t>, Advisor)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COURSE(</a:t>
            </a:r>
            <a:r>
              <a:rPr lang="en-US" altLang="en-US" u="sng" dirty="0" err="1">
                <a:solidFill>
                  <a:schemeClr val="hlink"/>
                </a:solidFill>
              </a:rPr>
              <a:t>C_No</a:t>
            </a:r>
            <a:r>
              <a:rPr lang="en-US" altLang="en-US" dirty="0">
                <a:solidFill>
                  <a:schemeClr val="hlink"/>
                </a:solidFill>
              </a:rPr>
              <a:t>, </a:t>
            </a:r>
            <a:r>
              <a:rPr lang="en-US" altLang="en-US" dirty="0" err="1" smtClean="0">
                <a:solidFill>
                  <a:schemeClr val="hlink"/>
                </a:solidFill>
              </a:rPr>
              <a:t>C_Name</a:t>
            </a:r>
            <a:r>
              <a:rPr lang="en-US" altLang="en-US" dirty="0" smtClean="0">
                <a:solidFill>
                  <a:schemeClr val="hlink"/>
                </a:solidFill>
              </a:rPr>
              <a:t>, </a:t>
            </a:r>
            <a:r>
              <a:rPr lang="en-US" altLang="en-US" dirty="0" err="1" smtClean="0">
                <a:solidFill>
                  <a:schemeClr val="hlink"/>
                </a:solidFill>
              </a:rPr>
              <a:t>C_Credit</a:t>
            </a:r>
            <a:r>
              <a:rPr lang="en-US" altLang="en-US" dirty="0" smtClean="0">
                <a:solidFill>
                  <a:schemeClr val="hlink"/>
                </a:solidFill>
              </a:rPr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r>
              <a:rPr lang="en-US" altLang="en-US" dirty="0">
                <a:solidFill>
                  <a:schemeClr val="hlink"/>
                </a:solidFill>
              </a:rPr>
              <a:t>GRADE(</a:t>
            </a:r>
            <a:r>
              <a:rPr lang="en-US" altLang="en-US" u="sng" dirty="0">
                <a:solidFill>
                  <a:schemeClr val="hlink"/>
                </a:solidFill>
              </a:rPr>
              <a:t>ID, </a:t>
            </a:r>
            <a:r>
              <a:rPr lang="en-US" altLang="en-US" u="sng" dirty="0" err="1">
                <a:solidFill>
                  <a:schemeClr val="hlink"/>
                </a:solidFill>
              </a:rPr>
              <a:t>C_No</a:t>
            </a:r>
            <a:r>
              <a:rPr lang="en-US" altLang="en-US" dirty="0">
                <a:solidFill>
                  <a:schemeClr val="hlink"/>
                </a:solidFill>
              </a:rPr>
              <a:t>, GPA)</a:t>
            </a:r>
          </a:p>
        </p:txBody>
      </p:sp>
    </p:spTree>
    <p:extLst>
      <p:ext uri="{BB962C8B-B14F-4D97-AF65-F5344CB8AC3E}">
        <p14:creationId xmlns:p14="http://schemas.microsoft.com/office/powerpoint/2010/main" xmlns="" val="324254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STUDENT(</a:t>
            </a:r>
            <a:r>
              <a:rPr lang="en-US" altLang="en-US" u="sng"/>
              <a:t>ID</a:t>
            </a:r>
            <a:r>
              <a:rPr lang="en-US" altLang="en-US"/>
              <a:t>, Name, Address, Dept, Dept_Head, Advisor)</a:t>
            </a:r>
          </a:p>
          <a:p>
            <a:r>
              <a:rPr lang="en-US" altLang="en-US">
                <a:solidFill>
                  <a:schemeClr val="hlink"/>
                </a:solidFill>
              </a:rPr>
              <a:t>STUDENT(</a:t>
            </a:r>
            <a:r>
              <a:rPr lang="en-US" altLang="en-US" u="sng">
                <a:solidFill>
                  <a:schemeClr val="hlink"/>
                </a:solidFill>
              </a:rPr>
              <a:t>ID</a:t>
            </a:r>
            <a:r>
              <a:rPr lang="en-US" altLang="en-US">
                <a:solidFill>
                  <a:schemeClr val="hlink"/>
                </a:solidFill>
              </a:rPr>
              <a:t>, Name, Address, Dept, Advisor)</a:t>
            </a:r>
          </a:p>
          <a:p>
            <a:r>
              <a:rPr lang="en-US" altLang="en-US">
                <a:solidFill>
                  <a:schemeClr val="hlink"/>
                </a:solidFill>
              </a:rPr>
              <a:t>DEPT(</a:t>
            </a:r>
            <a:r>
              <a:rPr lang="en-US" altLang="en-US" u="sng">
                <a:solidFill>
                  <a:schemeClr val="hlink"/>
                </a:solidFill>
              </a:rPr>
              <a:t>Dept</a:t>
            </a:r>
            <a:r>
              <a:rPr lang="en-US" altLang="en-US">
                <a:solidFill>
                  <a:schemeClr val="hlink"/>
                </a:solidFill>
              </a:rPr>
              <a:t>, Dept_Head)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 → </a:t>
            </a:r>
            <a:r>
              <a:rPr lang="en-US" dirty="0" err="1" smtClean="0"/>
              <a:t>Dept_Head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107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Functional dependency </a:t>
            </a:r>
            <a:r>
              <a:rPr lang="en-US" sz="2000" dirty="0" smtClean="0"/>
              <a:t>A constraint between two attributes in which the value of one attribute is determined by the value of another attribute.</a:t>
            </a:r>
          </a:p>
          <a:p>
            <a:r>
              <a:rPr lang="en-US" sz="2000" b="1" dirty="0" smtClean="0"/>
              <a:t>Determinant </a:t>
            </a:r>
            <a:r>
              <a:rPr lang="en-US" sz="2000" dirty="0" smtClean="0"/>
              <a:t>The attribute on the left side of the arrow in a functional dependency.</a:t>
            </a:r>
          </a:p>
          <a:p>
            <a:pPr lvl="1"/>
            <a:r>
              <a:rPr lang="en-US" altLang="en-US" sz="2000" dirty="0" smtClean="0"/>
              <a:t>For any relation </a:t>
            </a:r>
            <a:r>
              <a:rPr lang="en-US" altLang="en-US" sz="2000" b="1" dirty="0" smtClean="0"/>
              <a:t>R</a:t>
            </a:r>
            <a:r>
              <a:rPr lang="en-US" altLang="en-US" sz="2000" dirty="0" smtClean="0"/>
              <a:t>,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attribute </a:t>
            </a:r>
            <a:r>
              <a:rPr lang="en-US" altLang="en-US" sz="2000" b="1" dirty="0" smtClean="0"/>
              <a:t>B </a:t>
            </a:r>
            <a:r>
              <a:rPr lang="en-US" altLang="en-US" sz="2000" dirty="0" smtClean="0"/>
              <a:t>is functionally dependent </a:t>
            </a:r>
            <a:r>
              <a:rPr lang="en-US" altLang="en-US" sz="2000" b="1" dirty="0" smtClean="0"/>
              <a:t>(A</a:t>
            </a:r>
            <a:r>
              <a:rPr lang="en-US" altLang="en-US" sz="2000" b="1" dirty="0" smtClean="0">
                <a:sym typeface="Symbol" panose="05050102010706020507" pitchFamily="18" charset="2"/>
              </a:rPr>
              <a:t></a:t>
            </a:r>
            <a:r>
              <a:rPr lang="en-US" altLang="en-US" sz="2000" b="1" dirty="0" smtClean="0"/>
              <a:t>B)</a:t>
            </a:r>
            <a:r>
              <a:rPr lang="en-US" altLang="en-US" sz="2000" dirty="0" smtClean="0"/>
              <a:t> on attribute A if, for every valid instance of A, that value of </a:t>
            </a:r>
            <a:r>
              <a:rPr lang="en-US" altLang="en-US" sz="2000" b="1" dirty="0" smtClean="0"/>
              <a:t>A</a:t>
            </a:r>
            <a:r>
              <a:rPr lang="en-US" altLang="en-US" sz="2000" dirty="0" smtClean="0"/>
              <a:t> uniquely determines the value of </a:t>
            </a:r>
            <a:r>
              <a:rPr lang="en-US" altLang="en-US" sz="2000" b="1" dirty="0" smtClean="0"/>
              <a:t>B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sz="2000" dirty="0" smtClean="0"/>
              <a:t>A functional dependency is not a mathematical dependency: B cannot be computed from A. Rather, if you know the value of A, there can be only one value for B.</a:t>
            </a:r>
          </a:p>
          <a:p>
            <a:pPr lvl="1"/>
            <a:r>
              <a:rPr lang="en-US" sz="2000" dirty="0" smtClean="0"/>
              <a:t>An attribute may be functionally dependent on a combination of two (or more) attributes rather than on a single attribute.</a:t>
            </a:r>
            <a:endParaRPr lang="en-US" alt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94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 smtClean="0"/>
              <a:t>Candidate key </a:t>
            </a:r>
            <a:r>
              <a:rPr lang="en-US" dirty="0" smtClean="0"/>
              <a:t>An attribute, or combination of attributes, that uniquely identifies a row in a relation.</a:t>
            </a:r>
          </a:p>
          <a:p>
            <a:pPr lvl="1"/>
            <a:r>
              <a:rPr lang="en-US" i="1" dirty="0" smtClean="0"/>
              <a:t>Unique identification </a:t>
            </a:r>
            <a:r>
              <a:rPr lang="en-US" dirty="0" smtClean="0"/>
              <a:t>For every row, the value of the key must uniquely identify that row. This property implies that each </a:t>
            </a:r>
            <a:r>
              <a:rPr lang="en-US" dirty="0" err="1" smtClean="0"/>
              <a:t>nonkey</a:t>
            </a:r>
            <a:r>
              <a:rPr lang="en-US" dirty="0" smtClean="0"/>
              <a:t> attribute is functionally dependent on that key.</a:t>
            </a:r>
          </a:p>
          <a:p>
            <a:pPr lvl="1"/>
            <a:r>
              <a:rPr lang="en-US" i="1" dirty="0" err="1" smtClean="0"/>
              <a:t>Nonredundancy</a:t>
            </a:r>
            <a:r>
              <a:rPr lang="en-US" dirty="0" smtClean="0"/>
              <a:t> No attribute in the key can be deleted without destroying the property of unique identification.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candidate key is always a determinant, whereas a determinant may or may not be a candidate key. For example, in EMPLOYEE2, </a:t>
            </a:r>
            <a:r>
              <a:rPr lang="en-US" dirty="0" err="1" smtClean="0"/>
              <a:t>EmpID</a:t>
            </a:r>
            <a:r>
              <a:rPr lang="en-US" dirty="0" smtClean="0"/>
              <a:t> is a determinant but not a candidate key.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Steps in normalization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31256"/>
            <a:ext cx="9144000" cy="61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2057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Step 0: Represent the View in Tabular Form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"/>
            <a:ext cx="640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4038599"/>
            <a:ext cx="9144000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>
            <a:off x="3314700" y="3848100"/>
            <a:ext cx="533400" cy="1588"/>
          </a:xfrm>
          <a:prstGeom prst="straightConnector1">
            <a:avLst/>
          </a:prstGeom>
          <a:ln w="66675" cap="rnd">
            <a:bevel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136" y="4253132"/>
            <a:ext cx="5153464" cy="166468"/>
            <a:chOff x="28136" y="4253132"/>
            <a:chExt cx="5153464" cy="166468"/>
          </a:xfrm>
        </p:grpSpPr>
        <p:sp>
          <p:nvSpPr>
            <p:cNvPr id="7" name="Rectangle 6"/>
            <p:cNvSpPr/>
            <p:nvPr/>
          </p:nvSpPr>
          <p:spPr>
            <a:xfrm>
              <a:off x="28136" y="4253132"/>
              <a:ext cx="6096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4267200"/>
              <a:ext cx="8382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Convert to First Normal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normal form (1NF) </a:t>
            </a:r>
            <a:r>
              <a:rPr lang="en-US" dirty="0" smtClean="0"/>
              <a:t>A relation that has a primary key and in which there are no repeating groups.</a:t>
            </a:r>
          </a:p>
          <a:p>
            <a:pPr lvl="1"/>
            <a:r>
              <a:rPr lang="en-US" dirty="0" smtClean="0"/>
              <a:t>There are no repeating groups in the relation (thus, there is a single fact at the intersection of each row and column of the table).</a:t>
            </a:r>
          </a:p>
          <a:p>
            <a:pPr lvl="1"/>
            <a:r>
              <a:rPr lang="en-US" dirty="0" smtClean="0"/>
              <a:t>A primary key has been defined, which uniquely identifies each row in the relation.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Normalization Steps</a:t>
            </a:r>
          </a:p>
          <a:p>
            <a:pPr marL="1017270" lvl="1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Repeating groups can be removed by filling relevant data values into previously vacant cells.</a:t>
            </a:r>
          </a:p>
          <a:p>
            <a:pPr marL="1017270" lvl="1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Primary key can be formed using the functional dependencies of the case study.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Step 1.1: Removing repeating groups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8136" y="813578"/>
            <a:ext cx="5153464" cy="166468"/>
            <a:chOff x="28136" y="4253132"/>
            <a:chExt cx="5153464" cy="166468"/>
          </a:xfrm>
        </p:grpSpPr>
        <p:sp>
          <p:nvSpPr>
            <p:cNvPr id="9" name="Rectangle 8"/>
            <p:cNvSpPr/>
            <p:nvPr/>
          </p:nvSpPr>
          <p:spPr>
            <a:xfrm>
              <a:off x="28136" y="4253132"/>
              <a:ext cx="6096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4267200"/>
              <a:ext cx="8382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312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0" y="3808751"/>
            <a:ext cx="5153464" cy="166468"/>
            <a:chOff x="28136" y="4253132"/>
            <a:chExt cx="5153464" cy="166468"/>
          </a:xfrm>
        </p:grpSpPr>
        <p:sp>
          <p:nvSpPr>
            <p:cNvPr id="13" name="Rectangle 12"/>
            <p:cNvSpPr/>
            <p:nvPr/>
          </p:nvSpPr>
          <p:spPr>
            <a:xfrm>
              <a:off x="28136" y="4253132"/>
              <a:ext cx="6096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4267200"/>
              <a:ext cx="838200" cy="152400"/>
            </a:xfrm>
            <a:prstGeom prst="rect">
              <a:avLst/>
            </a:prstGeom>
            <a:solidFill>
              <a:srgbClr val="E9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>
            <a:off x="3391694" y="3313906"/>
            <a:ext cx="533400" cy="1588"/>
          </a:xfrm>
          <a:prstGeom prst="straightConnector1">
            <a:avLst/>
          </a:prstGeom>
          <a:ln w="66675" cap="rnd">
            <a:bevel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10207</TotalTime>
  <Words>1470</Words>
  <Application>Microsoft Office PowerPoint</Application>
  <PresentationFormat>On-screen Show (4:3)</PresentationFormat>
  <Paragraphs>255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Logical Database Design and the Relational Model - II</vt:lpstr>
      <vt:lpstr>Basic Definitions</vt:lpstr>
      <vt:lpstr>Basic Definitions</vt:lpstr>
      <vt:lpstr>Slide 4</vt:lpstr>
      <vt:lpstr>Basic Definitions</vt:lpstr>
      <vt:lpstr>Steps in normalization</vt:lpstr>
      <vt:lpstr>Step 0: Represent the View in Tabular Form</vt:lpstr>
      <vt:lpstr>Step 1: Convert to First Normal Form</vt:lpstr>
      <vt:lpstr>Step 1.1: Removing repeating groups</vt:lpstr>
      <vt:lpstr>Step 1.2: Selection of primary key</vt:lpstr>
      <vt:lpstr>Step 1.2: Selection of primary key</vt:lpstr>
      <vt:lpstr>Anomalies in 1NF</vt:lpstr>
      <vt:lpstr>Step 2: Convert to Second Normal Form</vt:lpstr>
      <vt:lpstr>Step 2: Convert to Second Normal Form</vt:lpstr>
      <vt:lpstr>Step 2: Convert to Second Normal Form</vt:lpstr>
      <vt:lpstr>Step 3: Convert to Third Normal Form</vt:lpstr>
      <vt:lpstr>Step 3: Convert to Third Normal Form</vt:lpstr>
      <vt:lpstr>Example (non-normalized relation)</vt:lpstr>
      <vt:lpstr>1NF</vt:lpstr>
      <vt:lpstr>2NF</vt:lpstr>
      <vt:lpstr>3NF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78</cp:revision>
  <dcterms:created xsi:type="dcterms:W3CDTF">2006-08-16T00:00:00Z</dcterms:created>
  <dcterms:modified xsi:type="dcterms:W3CDTF">2018-01-16T14:28:00Z</dcterms:modified>
</cp:coreProperties>
</file>