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344" r:id="rId2"/>
    <p:sldId id="301" r:id="rId3"/>
    <p:sldId id="302" r:id="rId4"/>
    <p:sldId id="303" r:id="rId5"/>
    <p:sldId id="315" r:id="rId6"/>
    <p:sldId id="316" r:id="rId7"/>
    <p:sldId id="317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BFC"/>
    <a:srgbClr val="CAE5F6"/>
    <a:srgbClr val="D8ECF8"/>
    <a:srgbClr val="E9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1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524000"/>
          </a:xfrm>
        </p:spPr>
        <p:txBody>
          <a:bodyPr>
            <a:normAutofit/>
          </a:bodyPr>
          <a:lstStyle/>
          <a:p>
            <a:r>
              <a:rPr lang="en-US" b="1" dirty="0" smtClean="0"/>
              <a:t>Lecture 09</a:t>
            </a:r>
          </a:p>
          <a:p>
            <a:r>
              <a:rPr lang="en-US" b="1" dirty="0" smtClean="0"/>
              <a:t>CSC 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solidFill>
            <a:srgbClr val="C00000"/>
          </a:solidFill>
        </p:spPr>
        <p:txBody>
          <a:bodyPr/>
          <a:lstStyle/>
          <a:p>
            <a:r>
              <a:rPr dirty="0" smtClean="0"/>
              <a:t>Logical Database Design</a:t>
            </a:r>
            <a:br>
              <a:rPr dirty="0" smtClean="0"/>
            </a:br>
            <a:r>
              <a:rPr dirty="0" smtClean="0"/>
              <a:t>and the Relational Model - III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1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Two possible keys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DB(</a:t>
            </a:r>
            <a:r>
              <a:rPr lang="en-US" altLang="en-US" sz="2800" dirty="0" err="1"/>
              <a:t>Patno,PatName,appNo,time,doctor</a:t>
            </a:r>
            <a:r>
              <a:rPr lang="en-US" alt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Determinants: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/>
              <a:t>Patno</a:t>
            </a:r>
            <a:r>
              <a:rPr lang="en-US" altLang="en-US" sz="2400" dirty="0"/>
              <a:t> </a:t>
            </a:r>
            <a:r>
              <a:rPr lang="en-US" altLang="en-US" sz="2400" i="1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PatName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 err="1"/>
              <a:t>Patno,appNo</a:t>
            </a:r>
            <a:r>
              <a:rPr lang="en-US" altLang="en-US" sz="2400" dirty="0"/>
              <a:t> </a:t>
            </a:r>
            <a:r>
              <a:rPr lang="en-US" altLang="en-US" sz="2400" i="1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Time,doctor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Time </a:t>
            </a:r>
            <a:r>
              <a:rPr lang="en-US" altLang="en-US" sz="2400" i="1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appNo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GB" altLang="en-US" sz="28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Two options for 1NF primary key selection: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DB(</a:t>
            </a:r>
            <a:r>
              <a:rPr lang="en-US" altLang="en-US" sz="2400" u="sng" dirty="0" err="1"/>
              <a:t>Patno,</a:t>
            </a:r>
            <a:r>
              <a:rPr lang="en-US" altLang="en-US" sz="2400" dirty="0" err="1"/>
              <a:t>PatName</a:t>
            </a:r>
            <a:r>
              <a:rPr lang="en-US" altLang="en-US" sz="2400" u="sng" dirty="0" err="1"/>
              <a:t>,appNo</a:t>
            </a:r>
            <a:r>
              <a:rPr lang="en-US" altLang="en-US" sz="2400" dirty="0" err="1"/>
              <a:t>,time,doctor</a:t>
            </a:r>
            <a:r>
              <a:rPr lang="en-US" altLang="en-US" sz="2400" dirty="0"/>
              <a:t>) (example 1a)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 DB(</a:t>
            </a:r>
            <a:r>
              <a:rPr lang="en-US" altLang="en-US" sz="2400" u="sng" dirty="0" err="1"/>
              <a:t>Patno,</a:t>
            </a:r>
            <a:r>
              <a:rPr lang="en-US" altLang="en-US" sz="2400" dirty="0" err="1"/>
              <a:t>PatName</a:t>
            </a:r>
            <a:r>
              <a:rPr lang="en-US" altLang="en-US" sz="2400" u="sng" dirty="0" err="1"/>
              <a:t>,</a:t>
            </a:r>
            <a:r>
              <a:rPr lang="en-US" altLang="en-US" sz="2400" dirty="0" err="1"/>
              <a:t>appNo,</a:t>
            </a:r>
            <a:r>
              <a:rPr lang="en-US" altLang="en-US" sz="2400" u="sng" dirty="0" err="1"/>
              <a:t>time</a:t>
            </a:r>
            <a:r>
              <a:rPr lang="en-US" altLang="en-US" sz="2400" dirty="0" err="1"/>
              <a:t>,doctor</a:t>
            </a:r>
            <a:r>
              <a:rPr lang="en-US" altLang="en-US" sz="2400" dirty="0"/>
              <a:t>) (example 1b)</a:t>
            </a:r>
            <a:r>
              <a:rPr lang="en-GB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74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1a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altLang="en-US" dirty="0"/>
              <a:t>DB(</a:t>
            </a:r>
            <a:r>
              <a:rPr lang="en-US" altLang="en-US" u="sng" dirty="0" err="1"/>
              <a:t>Patno,</a:t>
            </a:r>
            <a:r>
              <a:rPr lang="en-US" altLang="en-US" dirty="0" err="1"/>
              <a:t>PatName,</a:t>
            </a:r>
            <a:r>
              <a:rPr lang="en-US" altLang="en-US" u="sng" dirty="0" err="1"/>
              <a:t>appNo</a:t>
            </a:r>
            <a:r>
              <a:rPr lang="en-US" altLang="en-US" dirty="0" err="1"/>
              <a:t>,time,doctor</a:t>
            </a:r>
            <a:r>
              <a:rPr lang="en-US" altLang="en-US" dirty="0"/>
              <a:t>) </a:t>
            </a:r>
          </a:p>
          <a:p>
            <a:r>
              <a:rPr lang="en-US" altLang="en-US" dirty="0"/>
              <a:t>No repeating groups, so in 1NF</a:t>
            </a:r>
          </a:p>
          <a:p>
            <a:r>
              <a:rPr lang="en-US" altLang="en-US" dirty="0"/>
              <a:t>2NF – eliminate partial key dependencies:</a:t>
            </a:r>
          </a:p>
          <a:p>
            <a:pPr lvl="1"/>
            <a:r>
              <a:rPr lang="en-US" altLang="en-US" dirty="0"/>
              <a:t>DB(</a:t>
            </a:r>
            <a:r>
              <a:rPr lang="en-US" altLang="en-US" u="sng" dirty="0" err="1"/>
              <a:t>Patno,appNo</a:t>
            </a:r>
            <a:r>
              <a:rPr lang="en-US" altLang="en-US" dirty="0" err="1"/>
              <a:t>,time,doctor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R1(</a:t>
            </a:r>
            <a:r>
              <a:rPr lang="en-US" altLang="en-US" u="sng" dirty="0" err="1"/>
              <a:t>Patno</a:t>
            </a:r>
            <a:r>
              <a:rPr lang="en-US" altLang="en-US" dirty="0" err="1"/>
              <a:t>,PatName</a:t>
            </a:r>
            <a:r>
              <a:rPr lang="en-US" altLang="en-US" dirty="0"/>
              <a:t>) </a:t>
            </a:r>
          </a:p>
          <a:p>
            <a:r>
              <a:rPr lang="en-GB" altLang="en-US" dirty="0"/>
              <a:t>3NF – no transient dependences so in 3NF</a:t>
            </a:r>
          </a:p>
          <a:p>
            <a:r>
              <a:rPr lang="en-GB" altLang="en-US" dirty="0"/>
              <a:t>Now try BCNF.</a:t>
            </a:r>
          </a:p>
        </p:txBody>
      </p:sp>
    </p:spTree>
    <p:extLst>
      <p:ext uri="{BB962C8B-B14F-4D97-AF65-F5344CB8AC3E}">
        <p14:creationId xmlns:p14="http://schemas.microsoft.com/office/powerpoint/2010/main" val="7839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BCNF Every determinant is a candidate key</a:t>
            </a:r>
            <a:endParaRPr lang="en-GB" altLang="en-US" sz="360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n-US" altLang="en-US" sz="2800" dirty="0"/>
              <a:t>	DB(</a:t>
            </a:r>
            <a:r>
              <a:rPr lang="en-US" altLang="en-US" sz="2800" u="sng" dirty="0" err="1"/>
              <a:t>Patno,appNo</a:t>
            </a:r>
            <a:r>
              <a:rPr lang="en-US" altLang="en-US" sz="2800" dirty="0" err="1"/>
              <a:t>,time,doctor</a:t>
            </a:r>
            <a:r>
              <a:rPr lang="en-US" altLang="en-US" sz="2800" dirty="0"/>
              <a:t>)</a:t>
            </a:r>
            <a:br>
              <a:rPr lang="en-US" altLang="en-US" sz="2800" dirty="0"/>
            </a:br>
            <a:r>
              <a:rPr lang="en-US" altLang="en-US" sz="2800" dirty="0"/>
              <a:t>R1(</a:t>
            </a:r>
            <a:r>
              <a:rPr lang="en-US" altLang="en-US" sz="2800" u="sng" dirty="0" err="1"/>
              <a:t>Patno</a:t>
            </a:r>
            <a:r>
              <a:rPr lang="en-US" altLang="en-US" sz="2800" dirty="0" err="1"/>
              <a:t>,PatName</a:t>
            </a:r>
            <a:r>
              <a:rPr lang="en-US" altLang="en-US" sz="2800" dirty="0"/>
              <a:t>)  </a:t>
            </a:r>
          </a:p>
          <a:p>
            <a:pPr marL="381000" indent="-381000"/>
            <a:r>
              <a:rPr lang="en-US" altLang="en-US" sz="2800" dirty="0"/>
              <a:t>Is determinant a candidate key?</a:t>
            </a:r>
          </a:p>
          <a:p>
            <a:pPr marL="838200" lvl="1" indent="-381000"/>
            <a:r>
              <a:rPr lang="en-US" altLang="en-US" sz="2400" dirty="0" err="1"/>
              <a:t>Patno</a:t>
            </a:r>
            <a:r>
              <a:rPr lang="en-US" altLang="en-US" sz="2400" dirty="0"/>
              <a:t> </a:t>
            </a:r>
            <a:r>
              <a:rPr lang="en-US" altLang="en-US" i="1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PatName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 err="1"/>
              <a:t>Patno</a:t>
            </a:r>
            <a:r>
              <a:rPr lang="en-US" altLang="en-US" sz="2400" dirty="0"/>
              <a:t> is present in DB, but not </a:t>
            </a:r>
            <a:r>
              <a:rPr lang="en-US" altLang="en-US" sz="2400" dirty="0" err="1"/>
              <a:t>PatName</a:t>
            </a:r>
            <a:r>
              <a:rPr lang="en-US" altLang="en-US" sz="2400" dirty="0"/>
              <a:t>, so irrelevant.</a:t>
            </a:r>
          </a:p>
        </p:txBody>
      </p:sp>
    </p:spTree>
    <p:extLst>
      <p:ext uri="{BB962C8B-B14F-4D97-AF65-F5344CB8AC3E}">
        <p14:creationId xmlns:p14="http://schemas.microsoft.com/office/powerpoint/2010/main" val="22337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Continued…</a:t>
            </a:r>
            <a:endParaRPr lang="en-GB" altLang="en-US" sz="400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en-US" sz="2800" dirty="0"/>
              <a:t>	DB(</a:t>
            </a:r>
            <a:r>
              <a:rPr lang="en-US" altLang="en-US" sz="2800" u="sng" dirty="0" err="1"/>
              <a:t>Patno,appNo</a:t>
            </a:r>
            <a:r>
              <a:rPr lang="en-US" altLang="en-US" sz="2800" dirty="0" err="1"/>
              <a:t>,time,doctor</a:t>
            </a:r>
            <a:r>
              <a:rPr lang="en-US" altLang="en-US" sz="2800" dirty="0"/>
              <a:t>)</a:t>
            </a:r>
            <a:br>
              <a:rPr lang="en-US" altLang="en-US" sz="2800" dirty="0"/>
            </a:br>
            <a:r>
              <a:rPr lang="en-US" altLang="en-US" sz="2800" dirty="0"/>
              <a:t>R1(</a:t>
            </a:r>
            <a:r>
              <a:rPr lang="en-US" altLang="en-US" sz="2800" u="sng" dirty="0" err="1"/>
              <a:t>Patno</a:t>
            </a:r>
            <a:r>
              <a:rPr lang="en-US" altLang="en-US" sz="2800" dirty="0" err="1"/>
              <a:t>,PatName</a:t>
            </a:r>
            <a:r>
              <a:rPr lang="en-US" altLang="en-US" sz="2800" dirty="0"/>
              <a:t>) 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dirty="0" err="1"/>
              <a:t>Patno,appNo</a:t>
            </a:r>
            <a:r>
              <a:rPr lang="en-US" altLang="en-US" sz="2400" dirty="0"/>
              <a:t> </a:t>
            </a:r>
            <a:r>
              <a:rPr lang="en-US" altLang="en-US" sz="2400" i="1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Time,doctor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All LHS and RHS present so relevant. Is this a candidate key? </a:t>
            </a:r>
            <a:r>
              <a:rPr lang="en-US" altLang="en-US" sz="2400" dirty="0" err="1"/>
              <a:t>Patno,appNo</a:t>
            </a:r>
            <a:r>
              <a:rPr lang="en-US" altLang="en-US" sz="2400" dirty="0"/>
              <a:t> IS the key, so this is a candidate key. 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dirty="0"/>
              <a:t>Time </a:t>
            </a:r>
            <a:r>
              <a:rPr lang="en-US" altLang="en-US" sz="2400" i="1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appNo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Time is present, and so is </a:t>
            </a:r>
            <a:r>
              <a:rPr lang="en-US" altLang="en-US" sz="2400" dirty="0" err="1"/>
              <a:t>appNo</a:t>
            </a:r>
            <a:r>
              <a:rPr lang="en-US" altLang="en-US" sz="2400" dirty="0"/>
              <a:t>, so relevant. Is this a candidate key? If it was then we could rewrite DB as:</a:t>
            </a:r>
            <a:br>
              <a:rPr lang="en-US" altLang="en-US" sz="2400" dirty="0"/>
            </a:br>
            <a:r>
              <a:rPr lang="en-US" altLang="en-US" sz="2400" dirty="0"/>
              <a:t>DB(</a:t>
            </a:r>
            <a:r>
              <a:rPr lang="en-US" altLang="en-US" sz="2400" dirty="0" err="1"/>
              <a:t>Patno,appNo,</a:t>
            </a:r>
            <a:r>
              <a:rPr lang="en-US" altLang="en-US" sz="2400" u="sng" dirty="0" err="1"/>
              <a:t>time</a:t>
            </a:r>
            <a:r>
              <a:rPr lang="en-US" altLang="en-US" sz="2400" dirty="0" err="1"/>
              <a:t>,doctor</a:t>
            </a:r>
            <a:r>
              <a:rPr lang="en-US" altLang="en-US" sz="2400" dirty="0"/>
              <a:t>)</a:t>
            </a:r>
            <a:br>
              <a:rPr lang="en-US" altLang="en-US" sz="2400" dirty="0"/>
            </a:br>
            <a:r>
              <a:rPr lang="en-US" altLang="en-US" sz="2400" dirty="0"/>
              <a:t>This will not work, so not BCNF.</a:t>
            </a:r>
          </a:p>
        </p:txBody>
      </p:sp>
    </p:spTree>
    <p:extLst>
      <p:ext uri="{BB962C8B-B14F-4D97-AF65-F5344CB8AC3E}">
        <p14:creationId xmlns:p14="http://schemas.microsoft.com/office/powerpoint/2010/main" val="21564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Rewrite to BCNF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pPr marL="381000" indent="-381000">
              <a:spcBef>
                <a:spcPct val="40000"/>
              </a:spcBef>
            </a:pPr>
            <a:r>
              <a:rPr lang="en-US" altLang="en-US" sz="2800" dirty="0"/>
              <a:t>DB(</a:t>
            </a:r>
            <a:r>
              <a:rPr lang="en-US" altLang="en-US" sz="2800" u="sng" dirty="0" err="1"/>
              <a:t>Patno,appNo</a:t>
            </a:r>
            <a:r>
              <a:rPr lang="en-US" altLang="en-US" sz="2800" dirty="0" err="1"/>
              <a:t>,time,doctor</a:t>
            </a:r>
            <a:r>
              <a:rPr lang="en-US" altLang="en-US" sz="2800" dirty="0"/>
              <a:t>)</a:t>
            </a:r>
            <a:br>
              <a:rPr lang="en-US" altLang="en-US" sz="2800" dirty="0"/>
            </a:br>
            <a:r>
              <a:rPr lang="en-US" altLang="en-US" sz="2800" dirty="0"/>
              <a:t>R1(</a:t>
            </a:r>
            <a:r>
              <a:rPr lang="en-US" altLang="en-US" sz="2800" u="sng" dirty="0" err="1"/>
              <a:t>Patno</a:t>
            </a:r>
            <a:r>
              <a:rPr lang="en-US" altLang="en-US" sz="2800" dirty="0" err="1"/>
              <a:t>,PatName</a:t>
            </a:r>
            <a:r>
              <a:rPr lang="en-US" altLang="en-US" sz="2800" dirty="0"/>
              <a:t>) </a:t>
            </a:r>
          </a:p>
          <a:p>
            <a:pPr marL="381000" indent="-381000">
              <a:spcBef>
                <a:spcPct val="40000"/>
              </a:spcBef>
            </a:pPr>
            <a:r>
              <a:rPr lang="en-US" altLang="en-US" sz="2800" dirty="0"/>
              <a:t>BCNF: rewrite to</a:t>
            </a:r>
            <a:br>
              <a:rPr lang="en-US" altLang="en-US" sz="2800" dirty="0"/>
            </a:br>
            <a:r>
              <a:rPr lang="en-US" altLang="en-US" sz="2800" dirty="0"/>
              <a:t>    DB(</a:t>
            </a:r>
            <a:r>
              <a:rPr lang="en-US" altLang="en-US" sz="2800" u="sng" dirty="0" err="1"/>
              <a:t>Patno,time</a:t>
            </a:r>
            <a:r>
              <a:rPr lang="en-US" altLang="en-US" sz="2800" dirty="0" err="1"/>
              <a:t>,doctor</a:t>
            </a:r>
            <a:r>
              <a:rPr lang="en-US" altLang="en-US" sz="2800" dirty="0"/>
              <a:t>)</a:t>
            </a:r>
            <a:br>
              <a:rPr lang="en-US" altLang="en-US" sz="2800" dirty="0"/>
            </a:br>
            <a:r>
              <a:rPr lang="en-US" altLang="en-US" sz="2800" dirty="0"/>
              <a:t>    R1(</a:t>
            </a:r>
            <a:r>
              <a:rPr lang="en-US" altLang="en-US" sz="2800" u="sng" dirty="0" err="1"/>
              <a:t>Patno</a:t>
            </a:r>
            <a:r>
              <a:rPr lang="en-US" altLang="en-US" sz="2800" dirty="0" err="1"/>
              <a:t>,PatName</a:t>
            </a:r>
            <a:r>
              <a:rPr lang="en-US" altLang="en-US" sz="2800" dirty="0"/>
              <a:t>)</a:t>
            </a:r>
            <a:br>
              <a:rPr lang="en-US" altLang="en-US" sz="2800" dirty="0"/>
            </a:br>
            <a:r>
              <a:rPr lang="en-US" altLang="en-US" sz="2800" dirty="0"/>
              <a:t>    R2(</a:t>
            </a:r>
            <a:r>
              <a:rPr lang="en-US" altLang="en-US" sz="2800" u="sng" dirty="0" err="1"/>
              <a:t>time</a:t>
            </a:r>
            <a:r>
              <a:rPr lang="en-US" altLang="en-US" sz="2800" dirty="0" err="1"/>
              <a:t>,appNo</a:t>
            </a:r>
            <a:r>
              <a:rPr lang="en-US" altLang="en-US" sz="2800" dirty="0"/>
              <a:t>)</a:t>
            </a:r>
          </a:p>
          <a:p>
            <a:pPr marL="381000" indent="-381000">
              <a:spcBef>
                <a:spcPct val="40000"/>
              </a:spcBef>
            </a:pPr>
            <a:r>
              <a:rPr lang="en-US" altLang="en-US" sz="2800" dirty="0"/>
              <a:t>time is enough to work out the appointment number of a patient. Now BCNF is satisfied, and the final relations shown are in BCNF</a:t>
            </a:r>
            <a:r>
              <a:rPr lang="en-GB" altLang="en-US" sz="2800" dirty="0"/>
              <a:t> `</a:t>
            </a:r>
          </a:p>
        </p:txBody>
      </p:sp>
    </p:spTree>
    <p:extLst>
      <p:ext uri="{BB962C8B-B14F-4D97-AF65-F5344CB8AC3E}">
        <p14:creationId xmlns:p14="http://schemas.microsoft.com/office/powerpoint/2010/main" val="18891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1b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</a:pPr>
            <a:r>
              <a:rPr lang="en-US" altLang="en-US" sz="2800" dirty="0"/>
              <a:t>DB(</a:t>
            </a:r>
            <a:r>
              <a:rPr lang="en-US" altLang="en-US" sz="2800" u="sng" dirty="0" err="1"/>
              <a:t>Patno,</a:t>
            </a:r>
            <a:r>
              <a:rPr lang="en-US" altLang="en-US" sz="2800" dirty="0" err="1"/>
              <a:t>PatName,appNo,</a:t>
            </a:r>
            <a:r>
              <a:rPr lang="en-US" altLang="en-US" sz="2800" u="sng" dirty="0" err="1"/>
              <a:t>time</a:t>
            </a:r>
            <a:r>
              <a:rPr lang="en-US" altLang="en-US" sz="2800" dirty="0" err="1"/>
              <a:t>,doctor</a:t>
            </a:r>
            <a:r>
              <a:rPr lang="en-US" altLang="en-US" sz="2800" dirty="0"/>
              <a:t>) </a:t>
            </a:r>
          </a:p>
          <a:p>
            <a:pPr>
              <a:spcBef>
                <a:spcPct val="40000"/>
              </a:spcBef>
            </a:pPr>
            <a:r>
              <a:rPr lang="en-US" altLang="en-US" sz="2800" dirty="0"/>
              <a:t>No repeating groups, so in 1NF</a:t>
            </a:r>
          </a:p>
          <a:p>
            <a:pPr>
              <a:spcBef>
                <a:spcPct val="40000"/>
              </a:spcBef>
            </a:pPr>
            <a:r>
              <a:rPr lang="en-US" altLang="en-US" sz="2800" dirty="0"/>
              <a:t>2NF – eliminate partial key dependencies: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DB(</a:t>
            </a:r>
            <a:r>
              <a:rPr lang="en-US" altLang="en-US" sz="2400" u="sng" dirty="0" err="1"/>
              <a:t>Patno</a:t>
            </a:r>
            <a:r>
              <a:rPr lang="en-US" altLang="en-US" sz="2400" dirty="0" err="1"/>
              <a:t>,</a:t>
            </a:r>
            <a:r>
              <a:rPr lang="en-US" altLang="en-US" sz="2400" u="sng" dirty="0" err="1"/>
              <a:t>time</a:t>
            </a:r>
            <a:r>
              <a:rPr lang="en-US" altLang="en-US" sz="2400" dirty="0" err="1"/>
              <a:t>,doctor</a:t>
            </a:r>
            <a:r>
              <a:rPr lang="en-US" altLang="en-US" sz="2400" dirty="0"/>
              <a:t>)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R1(</a:t>
            </a:r>
            <a:r>
              <a:rPr lang="en-US" altLang="en-US" sz="2400" u="sng" dirty="0" err="1"/>
              <a:t>Patno</a:t>
            </a:r>
            <a:r>
              <a:rPr lang="en-US" altLang="en-US" sz="2400" dirty="0" err="1"/>
              <a:t>,PatName</a:t>
            </a:r>
            <a:r>
              <a:rPr lang="en-US" altLang="en-US" sz="2400" dirty="0"/>
              <a:t>) </a:t>
            </a:r>
          </a:p>
          <a:p>
            <a:pPr lvl="1">
              <a:spcBef>
                <a:spcPct val="40000"/>
              </a:spcBef>
            </a:pPr>
            <a:r>
              <a:rPr lang="en-US" altLang="en-US" sz="2400" dirty="0"/>
              <a:t>R2(</a:t>
            </a:r>
            <a:r>
              <a:rPr lang="en-US" altLang="en-US" sz="2400" u="sng" dirty="0" err="1"/>
              <a:t>time</a:t>
            </a:r>
            <a:r>
              <a:rPr lang="en-US" altLang="en-US" sz="2400" dirty="0" err="1"/>
              <a:t>,appNo</a:t>
            </a:r>
            <a:r>
              <a:rPr lang="en-US" altLang="en-US" sz="2400" dirty="0"/>
              <a:t>)</a:t>
            </a:r>
          </a:p>
          <a:p>
            <a:pPr>
              <a:spcBef>
                <a:spcPct val="40000"/>
              </a:spcBef>
            </a:pPr>
            <a:r>
              <a:rPr lang="en-GB" altLang="en-US" sz="2800" dirty="0"/>
              <a:t>3NF – no transient dependences so in 3NF</a:t>
            </a:r>
          </a:p>
          <a:p>
            <a:pPr>
              <a:spcBef>
                <a:spcPct val="40000"/>
              </a:spcBef>
            </a:pPr>
            <a:r>
              <a:rPr lang="en-GB" altLang="en-US" sz="2800" dirty="0"/>
              <a:t>Now try BCNF.</a:t>
            </a:r>
          </a:p>
        </p:txBody>
      </p:sp>
    </p:spTree>
    <p:extLst>
      <p:ext uri="{BB962C8B-B14F-4D97-AF65-F5344CB8AC3E}">
        <p14:creationId xmlns:p14="http://schemas.microsoft.com/office/powerpoint/2010/main" val="19072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BCNF Every determinant is a candidate key</a:t>
            </a:r>
            <a:endParaRPr lang="en-GB" altLang="en-US" sz="360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en-US" sz="2800" dirty="0"/>
              <a:t>	DB(</a:t>
            </a:r>
            <a:r>
              <a:rPr lang="en-US" altLang="en-US" sz="2800" u="sng" dirty="0" err="1"/>
              <a:t>Patno</a:t>
            </a:r>
            <a:r>
              <a:rPr lang="en-US" altLang="en-US" sz="2800" dirty="0" err="1"/>
              <a:t>,</a:t>
            </a:r>
            <a:r>
              <a:rPr lang="en-US" altLang="en-US" sz="2800" u="sng" dirty="0" err="1"/>
              <a:t>time</a:t>
            </a:r>
            <a:r>
              <a:rPr lang="en-US" altLang="en-US" sz="2800" dirty="0" err="1"/>
              <a:t>,doctor</a:t>
            </a:r>
            <a:r>
              <a:rPr lang="en-US" altLang="en-US" sz="2800" dirty="0"/>
              <a:t>)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en-US" sz="2800" dirty="0"/>
              <a:t>	R1(</a:t>
            </a:r>
            <a:r>
              <a:rPr lang="en-US" altLang="en-US" sz="2800" u="sng" dirty="0" err="1"/>
              <a:t>Patno</a:t>
            </a:r>
            <a:r>
              <a:rPr lang="en-US" altLang="en-US" sz="2800" dirty="0" err="1"/>
              <a:t>,PatName</a:t>
            </a:r>
            <a:r>
              <a:rPr lang="en-US" altLang="en-US" sz="2800" dirty="0"/>
              <a:t>)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en-US" sz="2800" dirty="0"/>
              <a:t>	R2(</a:t>
            </a:r>
            <a:r>
              <a:rPr lang="en-US" altLang="en-US" sz="2800" u="sng" dirty="0" err="1"/>
              <a:t>time</a:t>
            </a:r>
            <a:r>
              <a:rPr lang="en-US" altLang="en-US" sz="2800" dirty="0" err="1"/>
              <a:t>,appNo</a:t>
            </a:r>
            <a:r>
              <a:rPr lang="en-US" altLang="en-US" sz="2800" dirty="0"/>
              <a:t>)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en-US" sz="2800" dirty="0"/>
              <a:t>Is determinant a candidate key?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dirty="0" err="1"/>
              <a:t>Patno</a:t>
            </a:r>
            <a:r>
              <a:rPr lang="en-US" altLang="en-US" sz="2400" dirty="0"/>
              <a:t> </a:t>
            </a:r>
            <a:r>
              <a:rPr lang="en-US" altLang="en-US" sz="2400" i="1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PatName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 err="1"/>
              <a:t>Patno</a:t>
            </a:r>
            <a:r>
              <a:rPr lang="en-US" altLang="en-US" sz="2400" dirty="0"/>
              <a:t> is present in DB, but not </a:t>
            </a:r>
            <a:r>
              <a:rPr lang="en-US" altLang="en-US" sz="2400" dirty="0" err="1"/>
              <a:t>PatName</a:t>
            </a:r>
            <a:r>
              <a:rPr lang="en-US" altLang="en-US" sz="2400" dirty="0"/>
              <a:t>, irrelevant.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dirty="0" err="1"/>
              <a:t>Patno,appNo</a:t>
            </a:r>
            <a:r>
              <a:rPr lang="en-US" altLang="en-US" sz="2400" dirty="0"/>
              <a:t> </a:t>
            </a:r>
            <a:r>
              <a:rPr lang="en-US" altLang="en-US" sz="2400" i="1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Time,doctor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Not all LHS present so not relevant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dirty="0"/>
              <a:t>Time </a:t>
            </a:r>
            <a:r>
              <a:rPr lang="en-US" altLang="en-US" sz="2400" i="1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appNo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Time is present, but not </a:t>
            </a:r>
            <a:r>
              <a:rPr lang="en-US" altLang="en-US" sz="2400" dirty="0" err="1"/>
              <a:t>appNo</a:t>
            </a:r>
            <a:r>
              <a:rPr lang="en-US" altLang="en-US" sz="2400" dirty="0"/>
              <a:t>, so not relevant. 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dirty="0"/>
              <a:t>Relations are in BCNF.</a:t>
            </a:r>
          </a:p>
        </p:txBody>
      </p:sp>
    </p:spTree>
    <p:extLst>
      <p:ext uri="{BB962C8B-B14F-4D97-AF65-F5344CB8AC3E}">
        <p14:creationId xmlns:p14="http://schemas.microsoft.com/office/powerpoint/2010/main" val="34287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Normalization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Merging Relations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large projects, the work of several </a:t>
            </a:r>
            <a:r>
              <a:rPr lang="en-US" dirty="0" err="1"/>
              <a:t>subteams</a:t>
            </a:r>
            <a:r>
              <a:rPr lang="en-US" dirty="0"/>
              <a:t> comes together during </a:t>
            </a:r>
            <a:r>
              <a:rPr lang="en-US" dirty="0" smtClean="0"/>
              <a:t>logical design</a:t>
            </a:r>
            <a:r>
              <a:rPr lang="en-US" dirty="0"/>
              <a:t>, so there is often a need to merge relations.</a:t>
            </a:r>
          </a:p>
          <a:p>
            <a:pPr lvl="1"/>
            <a:r>
              <a:rPr lang="en-US" dirty="0" smtClean="0"/>
              <a:t>Integrating </a:t>
            </a:r>
            <a:r>
              <a:rPr lang="en-US" dirty="0"/>
              <a:t>existing databases with new information requirements often leads </a:t>
            </a:r>
            <a:r>
              <a:rPr lang="en-US" dirty="0" smtClean="0"/>
              <a:t>to the </a:t>
            </a:r>
            <a:r>
              <a:rPr lang="en-US" dirty="0"/>
              <a:t>need to integrate different views.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data requirements may arise during the life cycle, so there is a need to </a:t>
            </a:r>
            <a:r>
              <a:rPr lang="en-US" dirty="0" smtClean="0"/>
              <a:t>merge any </a:t>
            </a:r>
            <a:r>
              <a:rPr lang="en-US" dirty="0"/>
              <a:t>new relations with what has already been developed.</a:t>
            </a:r>
          </a:p>
        </p:txBody>
      </p:sp>
    </p:spTree>
    <p:extLst>
      <p:ext uri="{BB962C8B-B14F-4D97-AF65-F5344CB8AC3E}">
        <p14:creationId xmlns:p14="http://schemas.microsoft.com/office/powerpoint/2010/main" val="18526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1" y="1447800"/>
            <a:ext cx="6640025" cy="435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53170"/>
            <a:ext cx="7333305" cy="385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" y="2569570"/>
            <a:ext cx="8682342" cy="40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dirty="0" smtClean="0"/>
              <a:t>Synonym: </a:t>
            </a:r>
            <a:r>
              <a:rPr lang="en-US" dirty="0"/>
              <a:t>Two (or more) attributes that </a:t>
            </a:r>
            <a:r>
              <a:rPr lang="en-US" dirty="0" smtClean="0"/>
              <a:t>have different </a:t>
            </a:r>
            <a:r>
              <a:rPr lang="en-US" dirty="0"/>
              <a:t>names but the </a:t>
            </a:r>
            <a:r>
              <a:rPr lang="en-US" dirty="0" smtClean="0"/>
              <a:t>same meaning.</a:t>
            </a:r>
          </a:p>
          <a:p>
            <a:r>
              <a:rPr lang="en-US" dirty="0" smtClean="0"/>
              <a:t>Homonym: </a:t>
            </a:r>
            <a:r>
              <a:rPr lang="en-US" dirty="0"/>
              <a:t>An attribute that may </a:t>
            </a:r>
            <a:r>
              <a:rPr lang="en-US" dirty="0" smtClean="0"/>
              <a:t>have more </a:t>
            </a:r>
            <a:r>
              <a:rPr lang="en-US" dirty="0"/>
              <a:t>than one meaning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Transitive dependencies</a:t>
            </a:r>
          </a:p>
          <a:p>
            <a:r>
              <a:rPr lang="en-US" dirty="0" smtClean="0"/>
              <a:t>Super type sub type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0668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Other </a:t>
            </a:r>
            <a:r>
              <a:rPr lang="en-US" altLang="en-US" sz="4000" dirty="0" smtClean="0"/>
              <a:t>Normal Forms </a:t>
            </a:r>
            <a:endParaRPr lang="en-US" altLang="en-US" sz="4000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Boyce-</a:t>
            </a:r>
            <a:r>
              <a:rPr lang="en-US" altLang="en-US" sz="2800" dirty="0" err="1"/>
              <a:t>Codd</a:t>
            </a:r>
            <a:r>
              <a:rPr lang="en-US" altLang="en-US" sz="2800" dirty="0"/>
              <a:t> NF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All determinants are candidate keys…there is no determinant that is not a unique identifier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4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NF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multivalued</a:t>
            </a:r>
            <a:r>
              <a:rPr lang="en-US" altLang="en-US" sz="2400" dirty="0"/>
              <a:t> dependencies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5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NF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“lossless joins”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Domain-key NF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“ultimate” NF…perfect elimination of all possible anomalies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10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Normalization 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 altLang="en-US" sz="2400" dirty="0"/>
              <a:t>Normalization of data can be viewed as a process during which a ‘badly structured’ relation schema can be decomposed by breaking up the attributes into smaller schemas.</a:t>
            </a:r>
          </a:p>
          <a:p>
            <a:pPr>
              <a:spcBef>
                <a:spcPct val="40000"/>
              </a:spcBef>
            </a:pPr>
            <a:r>
              <a:rPr lang="en-US" altLang="en-US" sz="2400" dirty="0"/>
              <a:t>E.F. </a:t>
            </a:r>
            <a:r>
              <a:rPr lang="en-US" altLang="en-US" sz="2400" dirty="0" err="1"/>
              <a:t>Codd</a:t>
            </a:r>
            <a:r>
              <a:rPr lang="en-US" altLang="en-US" sz="2400" dirty="0"/>
              <a:t> had originally proposed the first three normal forms. Since then, ideas of other normal forms were developed.</a:t>
            </a:r>
          </a:p>
          <a:p>
            <a:pPr>
              <a:spcBef>
                <a:spcPct val="40000"/>
              </a:spcBef>
            </a:pPr>
            <a:r>
              <a:rPr lang="en-US" altLang="en-US" sz="2400" dirty="0"/>
              <a:t>Normalization is primarily aimed to reduce data redundancy. It also invokes taking complex record and converting it into a series of simpler records with the suitable relationships and with no loss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276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Normalization?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altLang="en-US" dirty="0"/>
              <a:t>Repetition of information.</a:t>
            </a:r>
          </a:p>
          <a:p>
            <a:r>
              <a:rPr lang="en-US" altLang="en-US" dirty="0"/>
              <a:t>Inability to represent certain information.</a:t>
            </a:r>
          </a:p>
          <a:p>
            <a:r>
              <a:rPr lang="en-US" altLang="en-US" dirty="0"/>
              <a:t>Loss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75639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/>
              <a:t>Boyce-Codd Normal Form (BCNF)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When a relation has more than one candidate key, anomalies may result even though the relation is in 3NF.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3NF does not deal satisfactorily with the case of a relation with overlapping candidate keys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i.e. composite candidate keys with at least one attribute in common.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BCNF is based on the concept of a </a:t>
            </a:r>
            <a:r>
              <a:rPr lang="en-GB" altLang="en-US" sz="2800" i="1" dirty="0"/>
              <a:t>determinant</a:t>
            </a:r>
            <a:r>
              <a:rPr lang="en-GB" alt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A determinant is any attribute (simple or composite) on which some other attribute is fully functionally dependent.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A relation is in BCNF is, and only if, every determinant is a candidate key.</a:t>
            </a:r>
          </a:p>
          <a:p>
            <a:pPr>
              <a:lnSpc>
                <a:spcPct val="90000"/>
              </a:lnSpc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27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GB" altLang="en-US" dirty="0"/>
              <a:t>Example 1</a:t>
            </a:r>
          </a:p>
        </p:txBody>
      </p:sp>
      <p:graphicFrame>
        <p:nvGraphicFramePr>
          <p:cNvPr id="210998" name="Group 54"/>
          <p:cNvGraphicFramePr>
            <a:graphicFrameLocks noGrp="1"/>
          </p:cNvGraphicFramePr>
          <p:nvPr>
            <p:ph idx="1"/>
          </p:nvPr>
        </p:nvGraphicFramePr>
        <p:xfrm>
          <a:off x="228600" y="1447800"/>
          <a:ext cx="8351837" cy="2960689"/>
        </p:xfrm>
        <a:graphic>
          <a:graphicData uri="http://schemas.openxmlformats.org/drawingml/2006/table">
            <a:tbl>
              <a:tblPr/>
              <a:tblGrid>
                <a:gridCol w="1525587"/>
                <a:gridCol w="1952625"/>
                <a:gridCol w="2436813"/>
                <a:gridCol w="1217612"/>
                <a:gridCol w="1219200"/>
              </a:tblGrid>
              <a:tr h="5127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Patient No</a:t>
                      </a: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Patient Name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Appointment Id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Time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Doctor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John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09:00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Zorro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Kerr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09:00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Killer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Adam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10:00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Zorro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Robert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13:00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Killer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Zane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14:00</a:t>
                      </a:r>
                      <a:endParaRPr kumimoji="0" lang="en-US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Zorro</a:t>
                      </a:r>
                      <a:endParaRPr kumimoji="0" lang="en-US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10207</TotalTime>
  <Words>572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Bell MT</vt:lpstr>
      <vt:lpstr>Brush Script MT</vt:lpstr>
      <vt:lpstr>Calibri</vt:lpstr>
      <vt:lpstr>Franklin Gothic Book</vt:lpstr>
      <vt:lpstr>Perpetua</vt:lpstr>
      <vt:lpstr>Times New Roman</vt:lpstr>
      <vt:lpstr>Wingdings 2</vt:lpstr>
      <vt:lpstr>Equity</vt:lpstr>
      <vt:lpstr>Logical Database Design and the Relational Model - III</vt:lpstr>
      <vt:lpstr>Further Normalization</vt:lpstr>
      <vt:lpstr>Example</vt:lpstr>
      <vt:lpstr>Problems</vt:lpstr>
      <vt:lpstr>Other Normal Forms </vt:lpstr>
      <vt:lpstr>Review Normalization </vt:lpstr>
      <vt:lpstr>Why Normalization?</vt:lpstr>
      <vt:lpstr>Boyce-Codd Normal Form (BCNF)</vt:lpstr>
      <vt:lpstr>Example 1</vt:lpstr>
      <vt:lpstr>Two possible keys</vt:lpstr>
      <vt:lpstr>Example 1a</vt:lpstr>
      <vt:lpstr>BCNF Every determinant is a candidate key</vt:lpstr>
      <vt:lpstr>Continued…</vt:lpstr>
      <vt:lpstr>Rewrite to BCNF</vt:lpstr>
      <vt:lpstr>Example 1b</vt:lpstr>
      <vt:lpstr>BCNF Every determinant is a candidate key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 Hasan</cp:lastModifiedBy>
  <cp:revision>78</cp:revision>
  <dcterms:created xsi:type="dcterms:W3CDTF">2006-08-16T00:00:00Z</dcterms:created>
  <dcterms:modified xsi:type="dcterms:W3CDTF">2016-03-20T15:41:50Z</dcterms:modified>
</cp:coreProperties>
</file>