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5"/>
  </p:notesMasterIdLst>
  <p:handoutMasterIdLst>
    <p:handoutMasterId r:id="rId36"/>
  </p:handoutMasterIdLst>
  <p:sldIdLst>
    <p:sldId id="379" r:id="rId2"/>
    <p:sldId id="346"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3" r:id="rId28"/>
    <p:sldId id="374" r:id="rId29"/>
    <p:sldId id="375" r:id="rId30"/>
    <p:sldId id="376" r:id="rId31"/>
    <p:sldId id="377" r:id="rId32"/>
    <p:sldId id="378" r:id="rId33"/>
    <p:sldId id="34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1515"/>
    <a:srgbClr val="E4F7FC"/>
    <a:srgbClr val="B4E9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horzBarState="maximized">
    <p:restoredLeft sz="18027" autoAdjust="0"/>
    <p:restoredTop sz="94660"/>
  </p:normalViewPr>
  <p:slideViewPr>
    <p:cSldViewPr>
      <p:cViewPr varScale="1">
        <p:scale>
          <a:sx n="74" d="100"/>
          <a:sy n="74" d="100"/>
        </p:scale>
        <p:origin x="-116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280702-C09F-445D-BA53-23D07B3C177F}" type="datetimeFigureOut">
              <a:rPr lang="en-US" smtClean="0"/>
              <a:pPr/>
              <a:t>1/16/2018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4AFE9-4143-4FDD-9C7E-A607021D0450}" type="slidenum">
              <a:rPr lang="en-US" smtClean="0"/>
              <a:pPr/>
              <a:t>‹#›</a:t>
            </a:fld>
            <a:endParaRPr lang="en-US"/>
          </a:p>
        </p:txBody>
      </p:sp>
    </p:spTree>
    <p:extLst>
      <p:ext uri="{BB962C8B-B14F-4D97-AF65-F5344CB8AC3E}">
        <p14:creationId xmlns="" xmlns:p14="http://schemas.microsoft.com/office/powerpoint/2010/main" val="1589882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FE411-9AE1-418A-BA91-16AE000A0824}" type="datetimeFigureOut">
              <a:rPr lang="en-US" smtClean="0"/>
              <a:pPr/>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EFC71-F654-483A-A235-1624CDB565A5}" type="slidenum">
              <a:rPr lang="en-US" smtClean="0"/>
              <a:pPr/>
              <a:t>‹#›</a:t>
            </a:fld>
            <a:endParaRPr lang="en-US"/>
          </a:p>
        </p:txBody>
      </p:sp>
    </p:spTree>
    <p:extLst>
      <p:ext uri="{BB962C8B-B14F-4D97-AF65-F5344CB8AC3E}">
        <p14:creationId xmlns="" xmlns:p14="http://schemas.microsoft.com/office/powerpoint/2010/main" val="29646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0F05F5C-1470-449E-8A2B-534C468B3CB6}" type="slidenum">
              <a:rPr lang="en-US" altLang="en-US"/>
              <a:pPr/>
              <a:t>2</a:t>
            </a:fld>
            <a:endParaRPr lang="en-US" altLang="en-US"/>
          </a:p>
        </p:txBody>
      </p:sp>
      <p:sp>
        <p:nvSpPr>
          <p:cNvPr id="1597442"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597443"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2285646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B46DCE24-1AF0-4428-8720-2C42DC9F8E12}" type="slidenum">
              <a:rPr lang="en-US" altLang="en-US"/>
              <a:pPr/>
              <a:t>11</a:t>
            </a:fld>
            <a:endParaRPr lang="en-US" altLang="en-US"/>
          </a:p>
        </p:txBody>
      </p:sp>
      <p:sp>
        <p:nvSpPr>
          <p:cNvPr id="1601538"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01539"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endParaRPr lang="en-US" altLang="en-US"/>
          </a:p>
          <a:p>
            <a:pPr>
              <a:buFontTx/>
              <a:buChar char="•"/>
            </a:pPr>
            <a:r>
              <a:rPr lang="en-US" altLang="en-US"/>
              <a:t>This slide (and the next) is positioned after the definitions in the belief that students often learn better in lecture situations by first learning details and then seeing how those details fit together. If you prefer to teach structure first and then fill in the details, then move these two slides to just after the Chapter Map.</a:t>
            </a:r>
          </a:p>
          <a:p>
            <a:pPr>
              <a:buFontTx/>
              <a:buChar char="•"/>
            </a:pPr>
            <a:r>
              <a:rPr lang="en-US" altLang="en-US"/>
              <a:t>If this slide is difficult to read, refer students to Figure 15-1 in the text.</a:t>
            </a:r>
          </a:p>
          <a:p>
            <a:pPr>
              <a:buFontTx/>
              <a:buChar char="•"/>
            </a:pPr>
            <a:r>
              <a:rPr lang="en-US" altLang="en-US"/>
              <a:t>Note that these categories are not necessarily mutually exclusive.</a:t>
            </a:r>
          </a:p>
        </p:txBody>
      </p:sp>
    </p:spTree>
    <p:extLst>
      <p:ext uri="{BB962C8B-B14F-4D97-AF65-F5344CB8AC3E}">
        <p14:creationId xmlns="" xmlns:p14="http://schemas.microsoft.com/office/powerpoint/2010/main" val="134653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0B43DFF8-5964-4693-A17A-3702413E14C8}" type="slidenum">
              <a:rPr lang="en-US" altLang="en-US"/>
              <a:pPr/>
              <a:t>12</a:t>
            </a:fld>
            <a:endParaRPr lang="en-US" altLang="en-US"/>
          </a:p>
        </p:txBody>
      </p:sp>
      <p:sp>
        <p:nvSpPr>
          <p:cNvPr id="1603586"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03587"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endParaRPr lang="en-US" altLang="en-US"/>
          </a:p>
          <a:p>
            <a:pPr>
              <a:buFontTx/>
              <a:buChar char="•"/>
            </a:pPr>
            <a:r>
              <a:rPr lang="en-US" altLang="en-US"/>
              <a:t>This slide (and the previous one) is positioned after the definitions in the belief that students often learn better in lecture situations by first learning details and then seeing how those details fit together. If you prefer to teach structure first and then fill in the details, then move these two slides to just after the Chapter Map.</a:t>
            </a:r>
          </a:p>
          <a:p>
            <a:pPr>
              <a:buFontTx/>
              <a:buChar char="•"/>
            </a:pPr>
            <a:r>
              <a:rPr lang="en-US" altLang="en-US"/>
              <a:t>If this slide is difficult to read, refer students to Figure 15-1 in the text.</a:t>
            </a:r>
          </a:p>
          <a:p>
            <a:pPr>
              <a:buFontTx/>
              <a:buChar char="•"/>
            </a:pPr>
            <a:r>
              <a:rPr lang="en-US" altLang="en-US"/>
              <a:t>Note that these categories are not necessarily mutually exclusive.</a:t>
            </a:r>
          </a:p>
        </p:txBody>
      </p:sp>
    </p:spTree>
    <p:extLst>
      <p:ext uri="{BB962C8B-B14F-4D97-AF65-F5344CB8AC3E}">
        <p14:creationId xmlns="" xmlns:p14="http://schemas.microsoft.com/office/powerpoint/2010/main" val="270671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D4D106FB-E254-474C-9806-8DB1D4D7E124}" type="slidenum">
              <a:rPr lang="en-US" altLang="en-US"/>
              <a:pPr/>
              <a:t>13</a:t>
            </a:fld>
            <a:endParaRPr lang="en-US" altLang="en-US"/>
          </a:p>
        </p:txBody>
      </p:sp>
      <p:sp>
        <p:nvSpPr>
          <p:cNvPr id="1662978" name="Rectangle 1026"/>
          <p:cNvSpPr>
            <a:spLocks noGrp="1" noRot="1" noChangeAspect="1" noChangeArrowheads="1" noTextEdit="1"/>
          </p:cNvSpPr>
          <p:nvPr>
            <p:ph type="sldImg"/>
          </p:nvPr>
        </p:nvSpPr>
        <p:spPr>
          <a:ln/>
        </p:spPr>
      </p:sp>
      <p:sp>
        <p:nvSpPr>
          <p:cNvPr id="1662979" name="Rectangle 1027"/>
          <p:cNvSpPr>
            <a:spLocks noGrp="1" noChangeArrowheads="1"/>
          </p:cNvSpPr>
          <p:nvPr>
            <p:ph type="body" idx="1"/>
          </p:nvPr>
        </p:nvSpPr>
        <p:spPr/>
        <p:txBody>
          <a:bodyPr/>
          <a:lstStyle/>
          <a:p>
            <a:r>
              <a:rPr lang="en-US" altLang="en-US" b="1"/>
              <a:t>Teaching Notes</a:t>
            </a:r>
          </a:p>
          <a:p>
            <a:pPr>
              <a:buFontTx/>
              <a:buChar char="•"/>
            </a:pPr>
            <a:r>
              <a:rPr lang="en-US" altLang="en-US"/>
              <a:t>This is material from Figure 15-5. It has been pulled out of the figure so that the text can be larger and more readable.</a:t>
            </a:r>
          </a:p>
        </p:txBody>
      </p:sp>
    </p:spTree>
    <p:extLst>
      <p:ext uri="{BB962C8B-B14F-4D97-AF65-F5344CB8AC3E}">
        <p14:creationId xmlns="" xmlns:p14="http://schemas.microsoft.com/office/powerpoint/2010/main" val="2670320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E3F272B0-24A6-4384-AF27-14F422503BDF}" type="slidenum">
              <a:rPr lang="en-US" altLang="en-US"/>
              <a:pPr/>
              <a:t>14</a:t>
            </a:fld>
            <a:endParaRPr lang="en-US" altLang="en-US"/>
          </a:p>
        </p:txBody>
      </p:sp>
      <p:sp>
        <p:nvSpPr>
          <p:cNvPr id="1665026" name="Rectangle 1026"/>
          <p:cNvSpPr>
            <a:spLocks noGrp="1" noRot="1" noChangeAspect="1" noChangeArrowheads="1" noTextEdit="1"/>
          </p:cNvSpPr>
          <p:nvPr>
            <p:ph type="sldImg"/>
          </p:nvPr>
        </p:nvSpPr>
        <p:spPr>
          <a:ln/>
        </p:spPr>
      </p:sp>
      <p:sp>
        <p:nvSpPr>
          <p:cNvPr id="1665027" name="Rectangle 1027"/>
          <p:cNvSpPr>
            <a:spLocks noGrp="1" noChangeArrowheads="1"/>
          </p:cNvSpPr>
          <p:nvPr>
            <p:ph type="body" idx="1"/>
          </p:nvPr>
        </p:nvSpPr>
        <p:spPr/>
        <p:txBody>
          <a:bodyPr/>
          <a:lstStyle/>
          <a:p>
            <a:r>
              <a:rPr lang="en-US" altLang="en-US" b="1"/>
              <a:t>Teaching Notes</a:t>
            </a:r>
          </a:p>
          <a:p>
            <a:pPr>
              <a:buFontTx/>
              <a:buChar char="•"/>
            </a:pPr>
            <a:r>
              <a:rPr lang="en-US" altLang="en-US"/>
              <a:t>This is material from Figure 15-5. It has been pulled out of the figure so that the text can be larger and more readable.</a:t>
            </a:r>
          </a:p>
        </p:txBody>
      </p:sp>
    </p:spTree>
    <p:extLst>
      <p:ext uri="{BB962C8B-B14F-4D97-AF65-F5344CB8AC3E}">
        <p14:creationId xmlns="" xmlns:p14="http://schemas.microsoft.com/office/powerpoint/2010/main" val="1761214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F280BDC-BF57-4D53-AACE-5B4713B201FD}" type="slidenum">
              <a:rPr lang="en-US" altLang="en-US"/>
              <a:pPr/>
              <a:t>15</a:t>
            </a:fld>
            <a:endParaRPr lang="en-US" altLang="en-US"/>
          </a:p>
        </p:txBody>
      </p:sp>
      <p:sp>
        <p:nvSpPr>
          <p:cNvPr id="1626114"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26115"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When all printouts were done on dot matrix and line printers with mono-spaced fonts (meaning that every character took the same horizontal amount of space), these charts were very useful in laying out charts. </a:t>
            </a:r>
          </a:p>
          <a:p>
            <a:pPr>
              <a:buFontTx/>
              <a:buChar char="•"/>
            </a:pPr>
            <a:r>
              <a:rPr lang="en-US" altLang="en-US"/>
              <a:t>Students can see that these charts can be considered “models” or even prototypes of reports.</a:t>
            </a:r>
          </a:p>
          <a:p>
            <a:pPr>
              <a:buFontTx/>
              <a:buChar char="•"/>
            </a:pPr>
            <a:r>
              <a:rPr lang="en-US" altLang="en-US"/>
              <a:t>Today GUIs have changed the focus from character spacing to pixels, making these charts irrelevant.</a:t>
            </a:r>
          </a:p>
        </p:txBody>
      </p:sp>
    </p:spTree>
    <p:extLst>
      <p:ext uri="{BB962C8B-B14F-4D97-AF65-F5344CB8AC3E}">
        <p14:creationId xmlns="" xmlns:p14="http://schemas.microsoft.com/office/powerpoint/2010/main" val="3463457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E9E9097C-390E-47B7-B85F-BBF35414B0F3}" type="slidenum">
              <a:rPr lang="en-US" altLang="en-US"/>
              <a:pPr/>
              <a:t>16</a:t>
            </a:fld>
            <a:endParaRPr lang="en-US" altLang="en-US"/>
          </a:p>
        </p:txBody>
      </p:sp>
      <p:sp>
        <p:nvSpPr>
          <p:cNvPr id="1628162"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28163"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As shown here with System Architect, many CASE tools include facilities for report and screen layout</a:t>
            </a:r>
          </a:p>
          <a:p>
            <a:pPr>
              <a:buFontTx/>
              <a:buChar char="•"/>
            </a:pPr>
            <a:r>
              <a:rPr lang="en-US" altLang="en-US"/>
              <a:t>Another approach used today is to develop working prototypes with PC-database applications. </a:t>
            </a:r>
          </a:p>
          <a:p>
            <a:pPr>
              <a:buFontTx/>
              <a:buChar char="•"/>
            </a:pPr>
            <a:r>
              <a:rPr lang="en-US" altLang="en-US"/>
              <a:t>Tools such as Visio or even spreadsheets can be used to quickly develop non-working output prototypes.</a:t>
            </a:r>
          </a:p>
        </p:txBody>
      </p:sp>
    </p:spTree>
    <p:extLst>
      <p:ext uri="{BB962C8B-B14F-4D97-AF65-F5344CB8AC3E}">
        <p14:creationId xmlns="" xmlns:p14="http://schemas.microsoft.com/office/powerpoint/2010/main" val="32144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D8DCF2B4-FC62-4A0D-8286-6CEF08DF0438}" type="slidenum">
              <a:rPr lang="en-US" altLang="en-US"/>
              <a:pPr/>
              <a:t>17</a:t>
            </a:fld>
            <a:endParaRPr lang="en-US" altLang="en-US"/>
          </a:p>
        </p:txBody>
      </p:sp>
      <p:sp>
        <p:nvSpPr>
          <p:cNvPr id="1630210"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30211"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A final way to design output with a GUI report writer tool, such as Seagate Crystal Reports (shown here). Tools such as this create the actual “code” to be integrated in the operational information system.</a:t>
            </a:r>
          </a:p>
        </p:txBody>
      </p:sp>
    </p:spTree>
    <p:extLst>
      <p:ext uri="{BB962C8B-B14F-4D97-AF65-F5344CB8AC3E}">
        <p14:creationId xmlns="" xmlns:p14="http://schemas.microsoft.com/office/powerpoint/2010/main" val="1171680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3FC8F91-D504-4E0D-B16D-40757073E607}" type="slidenum">
              <a:rPr lang="en-US" altLang="en-US"/>
              <a:pPr/>
              <a:t>18</a:t>
            </a:fld>
            <a:endParaRPr lang="en-US" altLang="en-US"/>
          </a:p>
        </p:txBody>
      </p:sp>
      <p:sp>
        <p:nvSpPr>
          <p:cNvPr id="1632258"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32259"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352837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59B58959-2EA1-49F2-9A12-AE428F4D3068}" type="slidenum">
              <a:rPr lang="en-US" altLang="en-US"/>
              <a:pPr/>
              <a:t>19</a:t>
            </a:fld>
            <a:endParaRPr lang="en-US" altLang="en-US"/>
          </a:p>
        </p:txBody>
      </p:sp>
      <p:sp>
        <p:nvSpPr>
          <p:cNvPr id="1634306"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34307"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If the designer does not understand the purpose of the report or the information in it well enough to do all of these things, then he or she is not yet ready to design the report!</a:t>
            </a:r>
          </a:p>
          <a:p>
            <a:pPr>
              <a:buFontTx/>
              <a:buChar char="•"/>
            </a:pPr>
            <a:r>
              <a:rPr lang="en-US" altLang="en-US"/>
              <a:t>Design guidelines are continued on the next slide.</a:t>
            </a:r>
          </a:p>
        </p:txBody>
      </p:sp>
    </p:spTree>
    <p:extLst>
      <p:ext uri="{BB962C8B-B14F-4D97-AF65-F5344CB8AC3E}">
        <p14:creationId xmlns="" xmlns:p14="http://schemas.microsoft.com/office/powerpoint/2010/main" val="349779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28165BB1-E256-48F5-B587-80B354A1214D}" type="slidenum">
              <a:rPr lang="en-US" altLang="en-US"/>
              <a:pPr/>
              <a:t>20</a:t>
            </a:fld>
            <a:endParaRPr lang="en-US" altLang="en-US"/>
          </a:p>
        </p:txBody>
      </p:sp>
      <p:sp>
        <p:nvSpPr>
          <p:cNvPr id="1669122" name="Rectangle 1026"/>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69123" name="Rectangle 1027"/>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33683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3BFDCA03-F1B4-4AA2-9817-942B3E2349BA}" type="slidenum">
              <a:rPr lang="en-US" altLang="en-US"/>
              <a:pPr/>
              <a:t>3</a:t>
            </a:fld>
            <a:endParaRPr lang="en-US" altLang="en-US"/>
          </a:p>
        </p:txBody>
      </p:sp>
      <p:sp>
        <p:nvSpPr>
          <p:cNvPr id="1605634"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05635"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1095960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3C876C5-C490-493F-84E1-78449F866513}" type="slidenum">
              <a:rPr lang="en-US" altLang="en-US"/>
              <a:pPr/>
              <a:t>21</a:t>
            </a:fld>
            <a:endParaRPr lang="en-US" altLang="en-US"/>
          </a:p>
        </p:txBody>
      </p:sp>
      <p:sp>
        <p:nvSpPr>
          <p:cNvPr id="1636354"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36355"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The next slide shows a logical data structure for output requirements (related to step 1).</a:t>
            </a:r>
          </a:p>
          <a:p>
            <a:pPr>
              <a:buFontTx/>
              <a:buChar char="•"/>
            </a:pPr>
            <a:r>
              <a:rPr lang="en-US" altLang="en-US"/>
              <a:t>Following slides present other output design principles.</a:t>
            </a:r>
          </a:p>
        </p:txBody>
      </p:sp>
    </p:spTree>
    <p:extLst>
      <p:ext uri="{BB962C8B-B14F-4D97-AF65-F5344CB8AC3E}">
        <p14:creationId xmlns="" xmlns:p14="http://schemas.microsoft.com/office/powerpoint/2010/main" val="1486623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E92BD6D4-CB65-4059-ABF6-F3D640E28774}" type="slidenum">
              <a:rPr lang="en-US" altLang="en-US"/>
              <a:pPr/>
              <a:t>22</a:t>
            </a:fld>
            <a:endParaRPr lang="en-US" altLang="en-US"/>
          </a:p>
        </p:txBody>
      </p:sp>
      <p:sp>
        <p:nvSpPr>
          <p:cNvPr id="1638402"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38403"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pPr>
              <a:spcBef>
                <a:spcPts val="600"/>
              </a:spcBef>
            </a:pPr>
            <a:r>
              <a:rPr lang="en-US" altLang="en-US" b="1"/>
              <a:t>Teaching Notes</a:t>
            </a:r>
            <a:endParaRPr lang="en-US" altLang="en-US"/>
          </a:p>
          <a:p>
            <a:pPr>
              <a:spcBef>
                <a:spcPts val="600"/>
              </a:spcBef>
              <a:buFontTx/>
              <a:buChar char="•"/>
            </a:pPr>
            <a:r>
              <a:rPr lang="en-US" altLang="en-US"/>
              <a:t>It may be useful to walk through this technique for specifying “logical” output requirements.</a:t>
            </a:r>
          </a:p>
          <a:p>
            <a:pPr>
              <a:spcBef>
                <a:spcPts val="600"/>
              </a:spcBef>
              <a:buFontTx/>
              <a:buChar char="•"/>
            </a:pPr>
            <a:r>
              <a:rPr lang="en-US" altLang="en-US"/>
              <a:t>The red and blue symbols are relational operators, that is, they specify the relationship between attributes to be included on the output in terms of</a:t>
            </a:r>
          </a:p>
          <a:p>
            <a:pPr lvl="2">
              <a:spcBef>
                <a:spcPts val="600"/>
              </a:spcBef>
              <a:buFontTx/>
              <a:buNone/>
            </a:pPr>
            <a:r>
              <a:rPr lang="en-US" altLang="en-US"/>
              <a:t>Sequence		+</a:t>
            </a:r>
          </a:p>
          <a:p>
            <a:pPr lvl="2">
              <a:spcBef>
                <a:spcPts val="600"/>
              </a:spcBef>
              <a:buFontTx/>
              <a:buNone/>
            </a:pPr>
            <a:r>
              <a:rPr lang="en-US" altLang="en-US"/>
              <a:t>Selection		[ data attributes]</a:t>
            </a:r>
          </a:p>
          <a:p>
            <a:pPr lvl="2">
              <a:spcBef>
                <a:spcPts val="600"/>
              </a:spcBef>
              <a:buFontTx/>
              <a:buNone/>
            </a:pPr>
            <a:r>
              <a:rPr lang="en-US" altLang="en-US"/>
              <a:t>Iteration		min { data attributes } max</a:t>
            </a:r>
          </a:p>
          <a:p>
            <a:pPr lvl="2">
              <a:spcBef>
                <a:spcPts val="600"/>
              </a:spcBef>
              <a:buFontTx/>
              <a:buNone/>
            </a:pPr>
            <a:r>
              <a:rPr lang="en-US" altLang="en-US"/>
              <a:t>Optionality		( data attributes)</a:t>
            </a:r>
          </a:p>
          <a:p>
            <a:pPr>
              <a:buFontTx/>
              <a:buChar char="•"/>
            </a:pPr>
            <a:r>
              <a:rPr lang="en-US" altLang="en-US"/>
              <a:t>Many CASE tools support this logical notation</a:t>
            </a:r>
          </a:p>
        </p:txBody>
      </p:sp>
    </p:spTree>
    <p:extLst>
      <p:ext uri="{BB962C8B-B14F-4D97-AF65-F5344CB8AC3E}">
        <p14:creationId xmlns="" xmlns:p14="http://schemas.microsoft.com/office/powerpoint/2010/main" val="356468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E3011CDD-31D4-4E2D-9668-27FB122EF2B8}" type="slidenum">
              <a:rPr lang="en-US" altLang="en-US"/>
              <a:pPr/>
              <a:t>23</a:t>
            </a:fld>
            <a:endParaRPr lang="en-US" altLang="en-US"/>
          </a:p>
        </p:txBody>
      </p:sp>
      <p:sp>
        <p:nvSpPr>
          <p:cNvPr id="1640450"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40451"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Refer to Figure 15-9 in the text for a more readable version.</a:t>
            </a:r>
          </a:p>
        </p:txBody>
      </p:sp>
    </p:spTree>
    <p:extLst>
      <p:ext uri="{BB962C8B-B14F-4D97-AF65-F5344CB8AC3E}">
        <p14:creationId xmlns="" xmlns:p14="http://schemas.microsoft.com/office/powerpoint/2010/main" val="15206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BC368FF3-E727-44C6-AB8A-D461C251C2F6}" type="slidenum">
              <a:rPr lang="en-US" altLang="en-US"/>
              <a:pPr/>
              <a:t>24</a:t>
            </a:fld>
            <a:endParaRPr lang="en-US" altLang="en-US"/>
          </a:p>
        </p:txBody>
      </p:sp>
      <p:sp>
        <p:nvSpPr>
          <p:cNvPr id="1642498"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42499"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a:p>
            <a:endParaRPr lang="en-US" altLang="en-US"/>
          </a:p>
        </p:txBody>
      </p:sp>
    </p:spTree>
    <p:extLst>
      <p:ext uri="{BB962C8B-B14F-4D97-AF65-F5344CB8AC3E}">
        <p14:creationId xmlns="" xmlns:p14="http://schemas.microsoft.com/office/powerpoint/2010/main" val="2461061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1345E73F-8F70-4EB2-A44F-E602B0832492}" type="slidenum">
              <a:rPr lang="en-US" altLang="en-US"/>
              <a:pPr/>
              <a:t>25</a:t>
            </a:fld>
            <a:endParaRPr lang="en-US" altLang="en-US"/>
          </a:p>
        </p:txBody>
      </p:sp>
      <p:sp>
        <p:nvSpPr>
          <p:cNvPr id="1644546"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44547"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a:p>
            <a:endParaRPr lang="en-US" altLang="en-US"/>
          </a:p>
        </p:txBody>
      </p:sp>
    </p:spTree>
    <p:extLst>
      <p:ext uri="{BB962C8B-B14F-4D97-AF65-F5344CB8AC3E}">
        <p14:creationId xmlns="" xmlns:p14="http://schemas.microsoft.com/office/powerpoint/2010/main" val="153426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2357858E-C5BA-4452-9553-D2B3B2F9235F}" type="slidenum">
              <a:rPr lang="en-US" altLang="en-US"/>
              <a:pPr/>
              <a:t>26</a:t>
            </a:fld>
            <a:endParaRPr lang="en-US" altLang="en-US"/>
          </a:p>
        </p:txBody>
      </p:sp>
      <p:sp>
        <p:nvSpPr>
          <p:cNvPr id="1646594"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46595"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Refer to Figure 15-10 in the text for a more readable version.</a:t>
            </a:r>
          </a:p>
          <a:p>
            <a:endParaRPr lang="en-US" altLang="en-US"/>
          </a:p>
        </p:txBody>
      </p:sp>
    </p:spTree>
    <p:extLst>
      <p:ext uri="{BB962C8B-B14F-4D97-AF65-F5344CB8AC3E}">
        <p14:creationId xmlns="" xmlns:p14="http://schemas.microsoft.com/office/powerpoint/2010/main" val="4112887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BAFC0B0D-E800-4515-AE4E-43EEFB8FCB72}" type="slidenum">
              <a:rPr lang="en-US" altLang="en-US"/>
              <a:pPr/>
              <a:t>27</a:t>
            </a:fld>
            <a:endParaRPr lang="en-US" altLang="en-US"/>
          </a:p>
        </p:txBody>
      </p:sp>
      <p:sp>
        <p:nvSpPr>
          <p:cNvPr id="1650690"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50691"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Adding a user dialogue to a report is a powerful way to give users the ability to customize a report for various kinds of detail, exceptions, and summarization (see Slide 4).</a:t>
            </a:r>
          </a:p>
          <a:p>
            <a:pPr>
              <a:buFontTx/>
              <a:buChar char="•"/>
            </a:pPr>
            <a:r>
              <a:rPr lang="en-US" altLang="en-US"/>
              <a:t>These screens must be prototyped and approved by users as well as the reports.</a:t>
            </a:r>
          </a:p>
          <a:p>
            <a:pPr>
              <a:buFontTx/>
              <a:buChar char="•"/>
            </a:pPr>
            <a:r>
              <a:rPr lang="en-US" altLang="en-US"/>
              <a:t>Ask students what types of things would be asked of users as they review this output customization dialgoue prototype.</a:t>
            </a:r>
          </a:p>
          <a:p>
            <a:endParaRPr lang="en-US" altLang="en-US"/>
          </a:p>
        </p:txBody>
      </p:sp>
    </p:spTree>
    <p:extLst>
      <p:ext uri="{BB962C8B-B14F-4D97-AF65-F5344CB8AC3E}">
        <p14:creationId xmlns="" xmlns:p14="http://schemas.microsoft.com/office/powerpoint/2010/main" val="4161741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0AFB86E2-F6B4-4C3B-9E67-CBF7DE51A5CE}" type="slidenum">
              <a:rPr lang="en-US" altLang="en-US"/>
              <a:pPr/>
              <a:t>28</a:t>
            </a:fld>
            <a:endParaRPr lang="en-US" altLang="en-US"/>
          </a:p>
        </p:txBody>
      </p:sp>
      <p:sp>
        <p:nvSpPr>
          <p:cNvPr id="1652738"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52739"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Ask students what types of things would be asked of users as they review this output prototype.</a:t>
            </a:r>
          </a:p>
          <a:p>
            <a:endParaRPr lang="en-US" altLang="en-US"/>
          </a:p>
        </p:txBody>
      </p:sp>
    </p:spTree>
    <p:extLst>
      <p:ext uri="{BB962C8B-B14F-4D97-AF65-F5344CB8AC3E}">
        <p14:creationId xmlns="" xmlns:p14="http://schemas.microsoft.com/office/powerpoint/2010/main" val="1552694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E303F63C-1AE7-49C5-A719-F4B741AB0031}" type="slidenum">
              <a:rPr lang="en-US" altLang="en-US"/>
              <a:pPr/>
              <a:t>29</a:t>
            </a:fld>
            <a:endParaRPr lang="en-US" altLang="en-US"/>
          </a:p>
        </p:txBody>
      </p:sp>
      <p:sp>
        <p:nvSpPr>
          <p:cNvPr id="1654786"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54787"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a:p>
            <a:endParaRPr lang="en-US" altLang="en-US"/>
          </a:p>
        </p:txBody>
      </p:sp>
    </p:spTree>
    <p:extLst>
      <p:ext uri="{BB962C8B-B14F-4D97-AF65-F5344CB8AC3E}">
        <p14:creationId xmlns="" xmlns:p14="http://schemas.microsoft.com/office/powerpoint/2010/main" val="519453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38C30706-8DD0-47BB-9A65-C2A34104EA70}" type="slidenum">
              <a:rPr lang="en-US" altLang="en-US"/>
              <a:pPr/>
              <a:t>30</a:t>
            </a:fld>
            <a:endParaRPr lang="en-US" altLang="en-US"/>
          </a:p>
        </p:txBody>
      </p:sp>
      <p:sp>
        <p:nvSpPr>
          <p:cNvPr id="1656834"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56835"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This kind of output is useful for on-screen browsing and can eliminate a lot of printing costs</a:t>
            </a:r>
          </a:p>
          <a:p>
            <a:endParaRPr lang="en-US" altLang="en-US"/>
          </a:p>
        </p:txBody>
      </p:sp>
    </p:spTree>
    <p:extLst>
      <p:ext uri="{BB962C8B-B14F-4D97-AF65-F5344CB8AC3E}">
        <p14:creationId xmlns="" xmlns:p14="http://schemas.microsoft.com/office/powerpoint/2010/main" val="386026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32276376-DAA0-4982-8BC0-E832CB1825B2}" type="slidenum">
              <a:rPr lang="en-US" altLang="en-US"/>
              <a:pPr/>
              <a:t>4</a:t>
            </a:fld>
            <a:endParaRPr lang="en-US" altLang="en-US"/>
          </a:p>
        </p:txBody>
      </p:sp>
      <p:sp>
        <p:nvSpPr>
          <p:cNvPr id="1607682"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07683"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3785149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0FEAF33-BDEA-464A-8F5C-18E02E1715A5}" type="slidenum">
              <a:rPr lang="en-US" altLang="en-US"/>
              <a:pPr/>
              <a:t>31</a:t>
            </a:fld>
            <a:endParaRPr lang="en-US" altLang="en-US"/>
          </a:p>
        </p:txBody>
      </p:sp>
      <p:sp>
        <p:nvSpPr>
          <p:cNvPr id="1658882"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58883"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b="1"/>
              <a:t>Teaching Notes</a:t>
            </a:r>
          </a:p>
          <a:p>
            <a:pPr>
              <a:buFontTx/>
              <a:buChar char="•"/>
            </a:pPr>
            <a:r>
              <a:rPr lang="en-US" altLang="en-US"/>
              <a:t>Ask students how they would verify this prototype. Who would they ask? What would they ask them?</a:t>
            </a:r>
          </a:p>
          <a:p>
            <a:pPr>
              <a:buFontTx/>
              <a:buChar char="•"/>
            </a:pPr>
            <a:r>
              <a:rPr lang="en-US" altLang="en-US"/>
              <a:t>How are web outputs different than other outputs?</a:t>
            </a:r>
          </a:p>
          <a:p>
            <a:endParaRPr lang="en-US" altLang="en-US"/>
          </a:p>
        </p:txBody>
      </p:sp>
    </p:spTree>
    <p:extLst>
      <p:ext uri="{BB962C8B-B14F-4D97-AF65-F5344CB8AC3E}">
        <p14:creationId xmlns="" xmlns:p14="http://schemas.microsoft.com/office/powerpoint/2010/main" val="2749430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EE1F1BF9-9367-40A3-BDF9-CF1020EBF4B6}" type="slidenum">
              <a:rPr lang="en-US" altLang="en-US"/>
              <a:pPr/>
              <a:t>32</a:t>
            </a:fld>
            <a:endParaRPr lang="en-US" altLang="en-US"/>
          </a:p>
        </p:txBody>
      </p:sp>
      <p:sp>
        <p:nvSpPr>
          <p:cNvPr id="1660930"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60931"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a:p>
            <a:endParaRPr lang="en-US" altLang="en-US"/>
          </a:p>
        </p:txBody>
      </p:sp>
    </p:spTree>
    <p:extLst>
      <p:ext uri="{BB962C8B-B14F-4D97-AF65-F5344CB8AC3E}">
        <p14:creationId xmlns="" xmlns:p14="http://schemas.microsoft.com/office/powerpoint/2010/main" val="99205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78AE2221-72D1-4123-9129-1DA678D19D1E}" type="slidenum">
              <a:rPr lang="en-US" altLang="en-US"/>
              <a:pPr/>
              <a:t>5</a:t>
            </a:fld>
            <a:endParaRPr lang="en-US" altLang="en-US"/>
          </a:p>
        </p:txBody>
      </p:sp>
      <p:sp>
        <p:nvSpPr>
          <p:cNvPr id="1609730"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09731"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165465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B3036E7-7008-4385-A406-E9D9CA2B3077}" type="slidenum">
              <a:rPr lang="en-US" altLang="en-US"/>
              <a:pPr/>
              <a:t>6</a:t>
            </a:fld>
            <a:endParaRPr lang="en-US" altLang="en-US"/>
          </a:p>
        </p:txBody>
      </p:sp>
      <p:sp>
        <p:nvSpPr>
          <p:cNvPr id="1611778"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11779"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417669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FC5DD9EA-CE76-4C7B-879D-17C6734AABED}" type="slidenum">
              <a:rPr lang="en-US" altLang="en-US"/>
              <a:pPr/>
              <a:t>7</a:t>
            </a:fld>
            <a:endParaRPr lang="en-US" altLang="en-US"/>
          </a:p>
        </p:txBody>
      </p:sp>
      <p:sp>
        <p:nvSpPr>
          <p:cNvPr id="1613826"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13827"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59170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048E6123-6A35-46FA-8D42-F7C45394242C}" type="slidenum">
              <a:rPr lang="en-US" altLang="en-US"/>
              <a:pPr/>
              <a:t>8</a:t>
            </a:fld>
            <a:endParaRPr lang="en-US" altLang="en-US"/>
          </a:p>
        </p:txBody>
      </p:sp>
      <p:sp>
        <p:nvSpPr>
          <p:cNvPr id="1615874"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15875"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356872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9F96FAE5-3FBE-4CE9-89D4-0F6678F790B0}" type="slidenum">
              <a:rPr lang="en-US" altLang="en-US"/>
              <a:pPr/>
              <a:t>9</a:t>
            </a:fld>
            <a:endParaRPr lang="en-US" altLang="en-US"/>
          </a:p>
        </p:txBody>
      </p:sp>
      <p:sp>
        <p:nvSpPr>
          <p:cNvPr id="1617922" name="Rectangle 1026"/>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17923" name="Rectangle 1027"/>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2848265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15 – Output Design and Prototyping</a:t>
            </a:r>
          </a:p>
        </p:txBody>
      </p:sp>
      <p:sp>
        <p:nvSpPr>
          <p:cNvPr id="5" name="Rectangle 9"/>
          <p:cNvSpPr>
            <a:spLocks noGrp="1" noChangeArrowheads="1"/>
          </p:cNvSpPr>
          <p:nvPr>
            <p:ph type="sldNum" sz="quarter" idx="5"/>
          </p:nvPr>
        </p:nvSpPr>
        <p:spPr>
          <a:ln/>
        </p:spPr>
        <p:txBody>
          <a:bodyPr/>
          <a:lstStyle/>
          <a:p>
            <a:fld id="{97DC1F64-775E-4607-B93E-A45672A3FA90}" type="slidenum">
              <a:rPr lang="en-US" altLang="en-US"/>
              <a:pPr/>
              <a:t>10</a:t>
            </a:fld>
            <a:endParaRPr lang="en-US" altLang="en-US"/>
          </a:p>
        </p:txBody>
      </p:sp>
      <p:sp>
        <p:nvSpPr>
          <p:cNvPr id="1619970" name="Rectangle 2"/>
          <p:cNvSpPr>
            <a:spLocks noGrp="1" noRot="1" noChangeAspect="1" noChangeArrowheads="1"/>
          </p:cNvSpPr>
          <p:nvPr>
            <p:ph type="sldImg"/>
          </p:nvPr>
        </p:nvSpPr>
        <p:spPr bwMode="auto">
          <a:xfrm>
            <a:off x="1168400" y="685800"/>
            <a:ext cx="4673600" cy="3505200"/>
          </a:xfrm>
          <a:prstGeom prst="rect">
            <a:avLst/>
          </a:prstGeom>
          <a:solidFill>
            <a:srgbClr val="FFFFFF"/>
          </a:solidFill>
          <a:ln>
            <a:solidFill>
              <a:srgbClr val="000000"/>
            </a:solidFill>
            <a:miter lim="800000"/>
            <a:headEnd/>
            <a:tailEnd/>
          </a:ln>
        </p:spPr>
      </p:sp>
      <p:sp>
        <p:nvSpPr>
          <p:cNvPr id="1619971" name="Rectangle 3"/>
          <p:cNvSpPr>
            <a:spLocks noGrp="1" noChangeArrowheads="1"/>
          </p:cNvSpPr>
          <p:nvPr>
            <p:ph type="body" idx="1"/>
          </p:nvPr>
        </p:nvSpPr>
        <p:spPr bwMode="auto">
          <a:xfrm>
            <a:off x="914400" y="4419600"/>
            <a:ext cx="5181600" cy="4191000"/>
          </a:xfrm>
          <a:prstGeom prst="rect">
            <a:avLst/>
          </a:prstGeom>
          <a:solidFill>
            <a:srgbClr val="FFFFFF"/>
          </a:solidFill>
          <a:ln>
            <a:solidFill>
              <a:srgbClr val="000000"/>
            </a:solidFill>
            <a:miter lim="800000"/>
            <a:headEnd/>
            <a:tailEnd/>
          </a:ln>
        </p:spPr>
        <p:txBody>
          <a:bodyPr/>
          <a:lstStyle/>
          <a:p>
            <a:r>
              <a:rPr lang="en-US" altLang="en-US"/>
              <a:t>No additional notes</a:t>
            </a:r>
          </a:p>
        </p:txBody>
      </p:sp>
    </p:spTree>
    <p:extLst>
      <p:ext uri="{BB962C8B-B14F-4D97-AF65-F5344CB8AC3E}">
        <p14:creationId xmlns="" xmlns:p14="http://schemas.microsoft.com/office/powerpoint/2010/main" val="208992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
        <p:nvSpPr>
          <p:cNvPr id="13" name="Rectangle 12"/>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bg1"/>
                </a:solidFill>
              </a:defRPr>
            </a:lvl1pPr>
          </a:lstStyle>
          <a:p>
            <a:r>
              <a:rPr kumimoji="0" lang="en-US" dirty="0" smtClean="0"/>
              <a:t>Click to edit Master title style</a:t>
            </a:r>
            <a:endParaRPr kumimoji="0" lang="en-US" dirty="0"/>
          </a:p>
        </p:txBody>
      </p:sp>
      <p:sp>
        <p:nvSpPr>
          <p:cNvPr id="5" name="Footer Placeholder 4"/>
          <p:cNvSpPr>
            <a:spLocks noGrp="1"/>
          </p:cNvSpPr>
          <p:nvPr>
            <p:ph type="ftr" sz="quarter" idx="11"/>
          </p:nvPr>
        </p:nvSpPr>
        <p:spPr>
          <a:xfrm>
            <a:off x="2971800" y="6488805"/>
            <a:ext cx="3200400" cy="304800"/>
          </a:xfrm>
          <a:prstGeom prst="rect">
            <a:avLst/>
          </a:prstGeom>
        </p:spPr>
        <p:txBody>
          <a:bodyPr/>
          <a:lstStyle>
            <a:lvl1pPr algn="ctr">
              <a:defRPr sz="1200" b="0"/>
            </a:lvl1pPr>
          </a:lstStyle>
          <a:p>
            <a:r>
              <a:rPr lang="en-US" dirty="0" smtClean="0"/>
              <a:t>CSC 401: database Management System</a:t>
            </a:r>
            <a:endParaRPr lang="en-US" dirty="0"/>
          </a:p>
        </p:txBody>
      </p:sp>
      <p:sp>
        <p:nvSpPr>
          <p:cNvPr id="8" name="Content Placeholder 7"/>
          <p:cNvSpPr>
            <a:spLocks noGrp="1"/>
          </p:cNvSpPr>
          <p:nvPr>
            <p:ph sz="quarter" idx="1"/>
          </p:nvPr>
        </p:nvSpPr>
        <p:spPr>
          <a:xfrm>
            <a:off x="0" y="1219200"/>
            <a:ext cx="9144000" cy="51054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r>
              <a:rPr lang="en-US" dirty="0" smtClean="0"/>
              <a:t>CSC 401: database Management System</a:t>
            </a:r>
            <a:endParaRPr lang="en-US" dirty="0"/>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Footer Placeholder 5"/>
          <p:cNvSpPr>
            <a:spLocks noGrp="1"/>
          </p:cNvSpPr>
          <p:nvPr>
            <p:ph type="ftr" sz="quarter" idx="11"/>
          </p:nvPr>
        </p:nvSpPr>
        <p:spPr>
          <a:xfrm>
            <a:off x="2514600" y="6477000"/>
            <a:ext cx="3962400" cy="381000"/>
          </a:xfrm>
          <a:prstGeom prst="rect">
            <a:avLst/>
          </a:prstGeom>
        </p:spPr>
        <p:txBody>
          <a:bodyPr/>
          <a:lstStyle/>
          <a:p>
            <a:r>
              <a:rPr lang="en-US" dirty="0" smtClean="0"/>
              <a:t>CSC 401: database Management System</a:t>
            </a:r>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b" anchorCtr="0"/>
          <a:lstStyle>
            <a:lvl1pPr>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9144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52578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8" name="Footer Placeholder 7"/>
          <p:cNvSpPr>
            <a:spLocks noGrp="1"/>
          </p:cNvSpPr>
          <p:nvPr>
            <p:ph type="ftr" sz="quarter" idx="11"/>
          </p:nvPr>
        </p:nvSpPr>
        <p:spPr>
          <a:xfrm>
            <a:off x="2514600" y="6400800"/>
            <a:ext cx="3962400" cy="457200"/>
          </a:xfrm>
          <a:prstGeom prst="rect">
            <a:avLst/>
          </a:prstGeom>
        </p:spPr>
        <p:txBody>
          <a:bodyPr/>
          <a:lstStyle/>
          <a:p>
            <a:r>
              <a:rPr lang="en-US" dirty="0" smtClean="0"/>
              <a:t>CSC 401: database Management System</a:t>
            </a:r>
            <a:endParaRPr lang="en-US" dirty="0"/>
          </a:p>
        </p:txBody>
      </p:sp>
      <p:sp>
        <p:nvSpPr>
          <p:cNvPr id="11" name="Content Placeholder 10"/>
          <p:cNvSpPr>
            <a:spLocks noGrp="1"/>
          </p:cNvSpPr>
          <p:nvPr>
            <p:ph sz="half" idx="2"/>
          </p:nvPr>
        </p:nvSpPr>
        <p:spPr>
          <a:xfrm>
            <a:off x="914400" y="1905000"/>
            <a:ext cx="3886200" cy="38862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half" idx="4"/>
          </p:nvPr>
        </p:nvSpPr>
        <p:spPr>
          <a:xfrm>
            <a:off x="5257800" y="1905000"/>
            <a:ext cx="38862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2667000" y="6400800"/>
            <a:ext cx="3962400" cy="457200"/>
          </a:xfrm>
          <a:prstGeom prst="rect">
            <a:avLst/>
          </a:prstGeom>
        </p:spPr>
        <p:txBody>
          <a:bodyPr/>
          <a:lstStyle/>
          <a:p>
            <a:r>
              <a:rPr lang="en-US" dirty="0" smtClean="0"/>
              <a:t>CSC 401: database Management System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819400" y="6400800"/>
            <a:ext cx="3048000" cy="457200"/>
          </a:xfrm>
          <a:prstGeom prst="rect">
            <a:avLst/>
          </a:prstGeom>
        </p:spPr>
        <p:txBody>
          <a:bodyPr/>
          <a:lstStyle/>
          <a:p>
            <a:r>
              <a:rPr lang="en-US" dirty="0" smtClean="0"/>
              <a:t>CSC 401: database Management System</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0" y="0"/>
            <a:ext cx="91440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143000"/>
            <a:ext cx="1905000" cy="4876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r>
              <a:rPr lang="en-US" dirty="0" smtClean="0"/>
              <a:t>CSC 401: database Management System</a:t>
            </a:r>
            <a:endParaRPr lang="en-US" dirty="0"/>
          </a:p>
        </p:txBody>
      </p:sp>
      <p:sp>
        <p:nvSpPr>
          <p:cNvPr id="11" name="Content Placeholder 10"/>
          <p:cNvSpPr>
            <a:spLocks noGrp="1"/>
          </p:cNvSpPr>
          <p:nvPr>
            <p:ph sz="quarter" idx="1"/>
          </p:nvPr>
        </p:nvSpPr>
        <p:spPr>
          <a:xfrm>
            <a:off x="2895600" y="1143000"/>
            <a:ext cx="6248400" cy="4876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3" name="Text Placeholder 12"/>
          <p:cNvSpPr>
            <a:spLocks noGrp="1"/>
          </p:cNvSpPr>
          <p:nvPr>
            <p:ph type="body" idx="1"/>
          </p:nvPr>
        </p:nvSpPr>
        <p:spPr>
          <a:xfrm>
            <a:off x="0" y="1143000"/>
            <a:ext cx="9144000" cy="5181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Rectangle 9"/>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Placeholder 21"/>
          <p:cNvSpPr>
            <a:spLocks noGrp="1"/>
          </p:cNvSpPr>
          <p:nvPr>
            <p:ph type="title"/>
          </p:nvPr>
        </p:nvSpPr>
        <p:spPr>
          <a:xfrm>
            <a:off x="0" y="0"/>
            <a:ext cx="9144000" cy="914400"/>
          </a:xfrm>
          <a:prstGeom prst="rect">
            <a:avLst/>
          </a:prstGeom>
          <a:noFill/>
        </p:spPr>
        <p:txBody>
          <a:bodyPr bIns="91440" anchor="b" anchorCtr="0">
            <a:normAutofit/>
          </a:bodyPr>
          <a:lstStyle/>
          <a:p>
            <a:r>
              <a:rPr kumimoji="0" lang="en-US" dirty="0" smtClean="0"/>
              <a:t>Click to edit Master title style</a:t>
            </a:r>
            <a:endParaRPr kumimoji="0" lang="en-US" dirty="0"/>
          </a:p>
        </p:txBody>
      </p:sp>
      <p:pic>
        <p:nvPicPr>
          <p:cNvPr id="11" name="Picture 2" descr="C:\Users\Mahady\Desktop\download (1).jpg"/>
          <p:cNvPicPr>
            <a:picLocks noChangeAspect="1" noChangeArrowheads="1"/>
          </p:cNvPicPr>
          <p:nvPr userDrawn="1"/>
        </p:nvPicPr>
        <p:blipFill>
          <a:blip r:embed="rId10"/>
          <a:srcRect l="38000" t="12217" r="38000" b="31586"/>
          <a:stretch>
            <a:fillRect/>
          </a:stretch>
        </p:blipFill>
        <p:spPr bwMode="auto">
          <a:xfrm>
            <a:off x="8666922" y="0"/>
            <a:ext cx="477078" cy="914400"/>
          </a:xfrm>
          <a:prstGeom prst="rect">
            <a:avLst/>
          </a:prstGeom>
          <a:noFill/>
        </p:spPr>
      </p:pic>
      <p:sp>
        <p:nvSpPr>
          <p:cNvPr id="12" name="Rectangle 11"/>
          <p:cNvSpPr/>
          <p:nvPr userDrawn="1"/>
        </p:nvSpPr>
        <p:spPr>
          <a:xfrm>
            <a:off x="0" y="6324600"/>
            <a:ext cx="9144000" cy="533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p:cNvGrpSpPr>
          <p:nvPr userDrawn="1"/>
        </p:nvGrpSpPr>
        <p:grpSpPr bwMode="auto">
          <a:xfrm>
            <a:off x="0" y="6324600"/>
            <a:ext cx="2584450" cy="495300"/>
            <a:chOff x="4030" y="1710"/>
            <a:chExt cx="4070" cy="780"/>
          </a:xfrm>
        </p:grpSpPr>
        <p:sp>
          <p:nvSpPr>
            <p:cNvPr id="16"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smtClean="0">
                  <a:ln>
                    <a:noFill/>
                  </a:ln>
                  <a:solidFill>
                    <a:schemeClr val="bg1"/>
                  </a:solidFill>
                  <a:effectLst/>
                  <a:latin typeface="Brush Script MT" pitchFamily="66" charset="0"/>
                  <a:cs typeface="Arial" pitchFamily="34" charset="0"/>
                </a:rPr>
                <a:t>Department of</a:t>
              </a:r>
              <a:r>
                <a:rPr kumimoji="0" lang="en-US" sz="1300" b="0" i="0" u="none" strike="noStrike" cap="none" normalizeH="0" baseline="0" dirty="0" smtClean="0">
                  <a:ln>
                    <a:noFill/>
                  </a:ln>
                  <a:solidFill>
                    <a:schemeClr val="bg1"/>
                  </a:solidFill>
                  <a:effectLst/>
                  <a:latin typeface="Calibri" pitchFamily="34" charset="0"/>
                  <a:cs typeface="Arial" pitchFamily="34" charset="0"/>
                </a:rPr>
                <a:t> </a:t>
              </a:r>
              <a:r>
                <a:rPr kumimoji="0" lang="en-US" sz="1100" b="0" i="0" u="none" strike="noStrike" cap="none" normalizeH="0" baseline="0" dirty="0" smtClean="0">
                  <a:ln>
                    <a:noFill/>
                  </a:ln>
                  <a:solidFill>
                    <a:schemeClr val="bg1"/>
                  </a:solidFill>
                  <a:effectLst/>
                  <a:latin typeface="Calibri" pitchFamily="34" charset="0"/>
                  <a:cs typeface="Arial" pitchFamily="34" charset="0"/>
                </a:rPr>
                <a:t> </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17"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bg1"/>
                  </a:solidFill>
                  <a:effectLst/>
                  <a:latin typeface="Calibri" pitchFamily="34" charset="0"/>
                  <a:cs typeface="Arial" pitchFamily="34" charset="0"/>
                </a:rPr>
                <a:t>Computer</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18"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bg1"/>
                  </a:solidFill>
                  <a:effectLst/>
                  <a:latin typeface="Calibri" pitchFamily="34" charset="0"/>
                  <a:cs typeface="Arial" pitchFamily="34" charset="0"/>
                </a:rPr>
                <a:t>Science</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19"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bg1"/>
                  </a:solidFill>
                  <a:effectLst/>
                  <a:latin typeface="Calibri" pitchFamily="34" charset="0"/>
                  <a:cs typeface="Arial" pitchFamily="34" charset="0"/>
                </a:rPr>
                <a:t>&amp;</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20"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bg1"/>
                  </a:solidFill>
                  <a:effectLst/>
                  <a:latin typeface="Calibri" pitchFamily="34" charset="0"/>
                  <a:cs typeface="Arial" pitchFamily="34" charset="0"/>
                </a:rPr>
                <a:t>Engineering</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21"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smtClean="0">
                  <a:ln>
                    <a:noFill/>
                  </a:ln>
                  <a:solidFill>
                    <a:schemeClr val="bg1"/>
                  </a:solidFill>
                  <a:effectLst/>
                  <a:latin typeface="Bell MT" pitchFamily="18" charset="0"/>
                  <a:cs typeface="Arial" pitchFamily="34" charset="0"/>
                </a:rPr>
                <a:t>CSE</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24" name="TextBox 23"/>
          <p:cNvSpPr txBox="1"/>
          <p:nvPr userDrawn="1"/>
        </p:nvSpPr>
        <p:spPr>
          <a:xfrm>
            <a:off x="7010400" y="6488668"/>
            <a:ext cx="2133600" cy="261610"/>
          </a:xfrm>
          <a:prstGeom prst="rect">
            <a:avLst/>
          </a:prstGeom>
          <a:noFill/>
        </p:spPr>
        <p:txBody>
          <a:bodyPr wrap="square" rtlCol="0">
            <a:spAutoFit/>
          </a:bodyPr>
          <a:lstStyle/>
          <a:p>
            <a:r>
              <a:rPr lang="en-US" sz="1100" b="1" dirty="0" smtClean="0">
                <a:solidFill>
                  <a:schemeClr val="bg1"/>
                </a:solidFill>
              </a:rPr>
              <a:t>Software Engineering </a:t>
            </a:r>
            <a:r>
              <a:rPr lang="en-US" sz="1100" b="1" baseline="0" dirty="0" smtClean="0">
                <a:solidFill>
                  <a:schemeClr val="bg1"/>
                </a:solidFill>
              </a:rPr>
              <a:t>Group</a:t>
            </a:r>
            <a:endParaRPr lang="en-US" sz="1100" b="1" dirty="0">
              <a:solidFill>
                <a:schemeClr val="bg1"/>
              </a:solidFill>
            </a:endParaRPr>
          </a:p>
        </p:txBody>
      </p:sp>
      <p:sp>
        <p:nvSpPr>
          <p:cNvPr id="25" name="Footer Placeholder 4"/>
          <p:cNvSpPr>
            <a:spLocks noGrp="1"/>
          </p:cNvSpPr>
          <p:nvPr>
            <p:ph type="ftr" sz="quarter" idx="3"/>
          </p:nvPr>
        </p:nvSpPr>
        <p:spPr>
          <a:xfrm>
            <a:off x="2971800" y="6553200"/>
            <a:ext cx="3200400" cy="304800"/>
          </a:xfrm>
          <a:prstGeom prst="rect">
            <a:avLst/>
          </a:prstGeom>
        </p:spPr>
        <p:txBody>
          <a:bodyPr/>
          <a:lstStyle>
            <a:lvl1pPr algn="ctr">
              <a:defRPr sz="1100" b="0">
                <a:solidFill>
                  <a:schemeClr val="bg1"/>
                </a:solidFill>
              </a:defRPr>
            </a:lvl1pPr>
          </a:lstStyle>
          <a:p>
            <a:r>
              <a:rPr lang="en-US" smtClean="0"/>
              <a:t>CSC 401: database Management System</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Lst>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274320" indent="-274320" algn="l" rtl="0" eaLnBrk="1" latinLnBrk="0" hangingPunct="1">
        <a:lnSpc>
          <a:spcPct val="150000"/>
        </a:lnSpc>
        <a:spcBef>
          <a:spcPts val="30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20000"/>
        </a:lnSpc>
        <a:spcBef>
          <a:spcPts val="30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20000"/>
        </a:lnSpc>
        <a:spcBef>
          <a:spcPts val="30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20000"/>
        </a:lnSpc>
        <a:spcBef>
          <a:spcPts val="30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20000"/>
        </a:lnSpc>
        <a:spcBef>
          <a:spcPts val="30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5" name="Title 4"/>
          <p:cNvSpPr>
            <a:spLocks noGrp="1"/>
          </p:cNvSpPr>
          <p:nvPr>
            <p:ph type="ctrTitle"/>
          </p:nvPr>
        </p:nvSpPr>
        <p:spPr>
          <a:xfrm>
            <a:off x="0" y="1505930"/>
            <a:ext cx="9144000" cy="1470025"/>
          </a:xfrm>
          <a:solidFill>
            <a:srgbClr val="A71515"/>
          </a:solidFill>
        </p:spPr>
        <p:txBody>
          <a:bodyPr/>
          <a:lstStyle/>
          <a:p>
            <a:r>
              <a:rPr smtClean="0"/>
              <a:t>Output reports</a:t>
            </a:r>
            <a:endParaRPr lang="en-US" dirty="0"/>
          </a:p>
        </p:txBody>
      </p:sp>
      <p:grpSp>
        <p:nvGrpSpPr>
          <p:cNvPr id="4" name="Group 3"/>
          <p:cNvGrpSpPr>
            <a:grpSpLocks/>
          </p:cNvGrpSpPr>
          <p:nvPr/>
        </p:nvGrpSpPr>
        <p:grpSpPr bwMode="auto">
          <a:xfrm>
            <a:off x="6483350" y="76200"/>
            <a:ext cx="2584450" cy="495300"/>
            <a:chOff x="4030" y="1710"/>
            <a:chExt cx="4070" cy="780"/>
          </a:xfrm>
        </p:grpSpPr>
        <p:sp>
          <p:nvSpPr>
            <p:cNvPr id="7"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smtClean="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smtClean="0">
                  <a:ln>
                    <a:noFill/>
                  </a:ln>
                  <a:solidFill>
                    <a:schemeClr val="tx1"/>
                  </a:solidFill>
                  <a:effectLst/>
                  <a:latin typeface="Calibri" pitchFamily="34" charset="0"/>
                  <a:cs typeface="Arial" pitchFamily="34" charset="0"/>
                </a:rPr>
                <a:t> </a:t>
              </a:r>
              <a:r>
                <a:rPr kumimoji="0" lang="en-US" sz="11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Arial" pitchFamily="34" charset="0"/>
                </a:rPr>
                <a:t>Computer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cs typeface="Arial" pitchFamily="34" charset="0"/>
                </a:rPr>
                <a:t>Science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Arial" pitchFamily="34" charset="0"/>
                </a:rPr>
                <a:t>&amp;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smtClean="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smtClean="0">
                  <a:ln>
                    <a:noFill/>
                  </a:ln>
                  <a:solidFill>
                    <a:schemeClr val="tx1"/>
                  </a:solidFill>
                  <a:effectLst/>
                  <a:latin typeface="Bell MT" pitchFamily="18" charset="0"/>
                  <a:cs typeface="Arial" pitchFamily="34" charset="0"/>
                </a:rPr>
                <a:t>CSE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6" name="Rectangle 2"/>
          <p:cNvSpPr>
            <a:spLocks noGrp="1" noChangeArrowheads="1"/>
          </p:cNvSpPr>
          <p:nvPr>
            <p:ph type="title"/>
          </p:nvPr>
        </p:nvSpPr>
        <p:spPr/>
        <p:txBody>
          <a:bodyPr/>
          <a:lstStyle/>
          <a:p>
            <a:r>
              <a:rPr lang="en-US" altLang="en-US"/>
              <a:t>Implementation Methods for Outputs</a:t>
            </a:r>
          </a:p>
        </p:txBody>
      </p:sp>
      <p:sp>
        <p:nvSpPr>
          <p:cNvPr id="1618947" name="Rectangle 3"/>
          <p:cNvSpPr>
            <a:spLocks noGrp="1" noChangeArrowheads="1"/>
          </p:cNvSpPr>
          <p:nvPr>
            <p:ph type="body" idx="1"/>
          </p:nvPr>
        </p:nvSpPr>
        <p:spPr>
          <a:xfrm>
            <a:off x="0" y="914400"/>
            <a:ext cx="9144000" cy="5410200"/>
          </a:xfrm>
        </p:spPr>
        <p:txBody>
          <a:bodyPr/>
          <a:lstStyle/>
          <a:p>
            <a:pPr>
              <a:lnSpc>
                <a:spcPct val="85000"/>
              </a:lnSpc>
              <a:spcBef>
                <a:spcPct val="15000"/>
              </a:spcBef>
            </a:pPr>
            <a:r>
              <a:rPr lang="en-US" altLang="en-US" dirty="0"/>
              <a:t>Printed output</a:t>
            </a:r>
          </a:p>
          <a:p>
            <a:pPr lvl="1">
              <a:lnSpc>
                <a:spcPct val="85000"/>
              </a:lnSpc>
              <a:spcBef>
                <a:spcPct val="15000"/>
              </a:spcBef>
            </a:pPr>
            <a:r>
              <a:rPr lang="en-US" altLang="en-US" dirty="0"/>
              <a:t>Tabular output presents information in columns.</a:t>
            </a:r>
          </a:p>
          <a:p>
            <a:pPr lvl="1">
              <a:lnSpc>
                <a:spcPct val="85000"/>
              </a:lnSpc>
              <a:spcBef>
                <a:spcPct val="15000"/>
              </a:spcBef>
            </a:pPr>
            <a:r>
              <a:rPr lang="en-US" altLang="en-US" dirty="0"/>
              <a:t>Zoned output places text and numbers into designated areas</a:t>
            </a:r>
          </a:p>
          <a:p>
            <a:pPr>
              <a:lnSpc>
                <a:spcPct val="85000"/>
              </a:lnSpc>
            </a:pPr>
            <a:r>
              <a:rPr lang="en-US" altLang="en-US" dirty="0"/>
              <a:t>Screen output</a:t>
            </a:r>
          </a:p>
          <a:p>
            <a:pPr lvl="1">
              <a:lnSpc>
                <a:spcPct val="85000"/>
              </a:lnSpc>
              <a:spcBef>
                <a:spcPct val="15000"/>
              </a:spcBef>
            </a:pPr>
            <a:r>
              <a:rPr lang="en-US" altLang="en-US" dirty="0"/>
              <a:t>Graphic output is the use of pictorial charts to convey information and demonstrate trends and relationships that cannot be easily seen in tabular formats.</a:t>
            </a:r>
          </a:p>
          <a:p>
            <a:pPr>
              <a:lnSpc>
                <a:spcPct val="85000"/>
              </a:lnSpc>
            </a:pPr>
            <a:r>
              <a:rPr lang="en-US" altLang="en-US" dirty="0"/>
              <a:t>Point-of-sale terminals</a:t>
            </a:r>
          </a:p>
          <a:p>
            <a:pPr>
              <a:lnSpc>
                <a:spcPct val="85000"/>
              </a:lnSpc>
            </a:pPr>
            <a:r>
              <a:rPr lang="en-US" altLang="en-US" dirty="0"/>
              <a:t>Multimedia</a:t>
            </a:r>
          </a:p>
          <a:p>
            <a:pPr>
              <a:lnSpc>
                <a:spcPct val="85000"/>
              </a:lnSpc>
            </a:pPr>
            <a:r>
              <a:rPr lang="en-US" altLang="en-US" dirty="0"/>
              <a:t>E-mail</a:t>
            </a:r>
          </a:p>
          <a:p>
            <a:pPr>
              <a:lnSpc>
                <a:spcPct val="85000"/>
              </a:lnSpc>
            </a:pPr>
            <a:r>
              <a:rPr lang="en-US" altLang="en-US" dirty="0"/>
              <a:t>Hyperlinks</a:t>
            </a:r>
          </a:p>
          <a:p>
            <a:pPr>
              <a:lnSpc>
                <a:spcPct val="85000"/>
              </a:lnSpc>
            </a:pPr>
            <a:r>
              <a:rPr lang="en-US" altLang="en-US" dirty="0"/>
              <a:t>Microfilm or microfiche</a:t>
            </a:r>
          </a:p>
        </p:txBody>
      </p:sp>
    </p:spTree>
    <p:extLst>
      <p:ext uri="{BB962C8B-B14F-4D97-AF65-F5344CB8AC3E}">
        <p14:creationId xmlns="" xmlns:p14="http://schemas.microsoft.com/office/powerpoint/2010/main" val="94944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5" name="Rectangle 3"/>
          <p:cNvSpPr>
            <a:spLocks noGrp="1" noChangeArrowheads="1"/>
          </p:cNvSpPr>
          <p:nvPr>
            <p:ph type="title"/>
          </p:nvPr>
        </p:nvSpPr>
        <p:spPr/>
        <p:txBody>
          <a:bodyPr>
            <a:normAutofit fontScale="90000"/>
          </a:bodyPr>
          <a:lstStyle/>
          <a:p>
            <a:r>
              <a:rPr lang="en-US" altLang="en-US"/>
              <a:t>Taxonomy for Computer-Generated Outputs</a:t>
            </a:r>
          </a:p>
        </p:txBody>
      </p:sp>
      <p:graphicFrame>
        <p:nvGraphicFramePr>
          <p:cNvPr id="1600864" name="Group 352"/>
          <p:cNvGraphicFramePr>
            <a:graphicFrameLocks noGrp="1"/>
          </p:cNvGraphicFramePr>
          <p:nvPr>
            <p:extLst>
              <p:ext uri="{D42A27DB-BD31-4B8C-83A1-F6EECF244321}">
                <p14:modId xmlns="" xmlns:p14="http://schemas.microsoft.com/office/powerpoint/2010/main" val="1028680337"/>
              </p:ext>
            </p:extLst>
          </p:nvPr>
        </p:nvGraphicFramePr>
        <p:xfrm>
          <a:off x="1" y="914401"/>
          <a:ext cx="9143999" cy="5460977"/>
        </p:xfrm>
        <a:graphic>
          <a:graphicData uri="http://schemas.openxmlformats.org/drawingml/2006/table">
            <a:tbl>
              <a:tblPr/>
              <a:tblGrid>
                <a:gridCol w="1699327"/>
                <a:gridCol w="2491672"/>
                <a:gridCol w="2819400"/>
                <a:gridCol w="2133600"/>
              </a:tblGrid>
              <a:tr h="678592">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Narrow" panose="020B0606020202030204" pitchFamily="34" charset="0"/>
                        </a:rPr>
                        <a:t>  Distribution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Narrow" panose="020B0606020202030204" pitchFamily="34" charset="0"/>
                        </a:rPr>
                        <a:t>Delivery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Internal Output (reporting)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Turnaround Output (external; then internal)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External Output (transactions)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428614">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Printer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Detailed, summary, or exception information printed on hard-copy reports for internal business 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Business transactions printed on business forms that will eventually be returned as input business transactions.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Business transactions printed on business forms that conclude the business transactions.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606514">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Screen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Detailed, summary, or exception information displayed on monitors for internal business use.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Business transactions displayed on monitors in forms or windows that will also be used to input other data to initiate a related transaction.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Business transactions displayed on business forms that conclude the business transactions.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696479">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Point-of-Sale Terminals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Information printed or displayed on special-purpose terminals dedicated to specific internal business functions.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Information printed or displayed on a special-purpose terminal for the purpose of initiating a follow-up business transaction.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Information printed or displayed on special-purpose terminals dedicated to customers.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600858" name="Line 346"/>
          <p:cNvSpPr>
            <a:spLocks noChangeShapeType="1"/>
          </p:cNvSpPr>
          <p:nvPr/>
        </p:nvSpPr>
        <p:spPr bwMode="auto">
          <a:xfrm>
            <a:off x="-2" y="914400"/>
            <a:ext cx="1676401" cy="685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341724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p:txBody>
          <a:bodyPr>
            <a:normAutofit fontScale="90000"/>
          </a:bodyPr>
          <a:lstStyle/>
          <a:p>
            <a:r>
              <a:rPr lang="en-US" altLang="en-US" dirty="0"/>
              <a:t>Taxonomy for Computer-Generated </a:t>
            </a:r>
            <a:r>
              <a:rPr lang="en-US" altLang="en-US" dirty="0" smtClean="0"/>
              <a:t>Outputs</a:t>
            </a:r>
            <a:endParaRPr lang="en-US" altLang="en-US" dirty="0"/>
          </a:p>
        </p:txBody>
      </p:sp>
      <p:graphicFrame>
        <p:nvGraphicFramePr>
          <p:cNvPr id="1602797" name="Group 237"/>
          <p:cNvGraphicFramePr>
            <a:graphicFrameLocks noGrp="1"/>
          </p:cNvGraphicFramePr>
          <p:nvPr>
            <p:extLst>
              <p:ext uri="{D42A27DB-BD31-4B8C-83A1-F6EECF244321}">
                <p14:modId xmlns="" xmlns:p14="http://schemas.microsoft.com/office/powerpoint/2010/main" val="3448100912"/>
              </p:ext>
            </p:extLst>
          </p:nvPr>
        </p:nvGraphicFramePr>
        <p:xfrm>
          <a:off x="-1" y="914400"/>
          <a:ext cx="9144001" cy="5577459"/>
        </p:xfrm>
        <a:graphic>
          <a:graphicData uri="http://schemas.openxmlformats.org/drawingml/2006/table">
            <a:tbl>
              <a:tblPr/>
              <a:tblGrid>
                <a:gridCol w="1627554"/>
                <a:gridCol w="2465551"/>
                <a:gridCol w="2804624"/>
                <a:gridCol w="2246272"/>
              </a:tblGrid>
              <a:tr h="609600">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Narrow" panose="020B0606020202030204" pitchFamily="34" charset="0"/>
                        </a:rPr>
                        <a:t>Distribution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Narrow" panose="020B0606020202030204" pitchFamily="34" charset="0"/>
                        </a:rPr>
                        <a:t>Delivery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Internal Output (reporting)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Turnaround Output (external; then internal)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External Output (transactions)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2477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Multimedia</a:t>
                      </a:r>
                      <a:br>
                        <a:rPr kumimoji="0" lang="en-US" altLang="en-US" sz="1800" b="1" i="0" u="none" strike="noStrike" cap="none" normalizeH="0" baseline="0" smtClean="0">
                          <a:ln>
                            <a:noFill/>
                          </a:ln>
                          <a:solidFill>
                            <a:schemeClr val="tx1"/>
                          </a:solidFill>
                          <a:effectLst/>
                          <a:latin typeface="Arial Narrow" panose="020B0606020202030204" pitchFamily="34" charset="0"/>
                        </a:rPr>
                      </a:br>
                      <a:r>
                        <a:rPr kumimoji="0" lang="en-US" altLang="en-US" sz="1800" b="1" i="0" u="none" strike="noStrike" cap="none" normalizeH="0" baseline="0" smtClean="0">
                          <a:ln>
                            <a:noFill/>
                          </a:ln>
                          <a:solidFill>
                            <a:schemeClr val="tx1"/>
                          </a:solidFill>
                          <a:effectLst/>
                          <a:latin typeface="Arial Narrow" panose="020B0606020202030204" pitchFamily="34" charset="0"/>
                        </a:rPr>
                        <a:t>(audio or video)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Information transformed into speech for internal users.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Information transformed into speech for external users who respond with speech or tone input data.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Information transformed into speech for external users.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952500">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E-mail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Displayed messages related to internal business information.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Displayed messages intended to initiate business transactions.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Displayed messages related to business transactions.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219200">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Hyperlinks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Web-based links to internal information that is enabled via HTML or XML formats.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Web-based links incorporated into Web-based input pages to provide users with access to additional information.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Web-based links incorporated into Web-based transactions.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2477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Microfiche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Archival of internal management reports to microfilm that requires minimal physical storage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Not applicable unless there is an internal need to archive turnaround documents.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Not applicable unless there is an internal need for copies of external reports.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602773" name="Line 213"/>
          <p:cNvSpPr>
            <a:spLocks noChangeShapeType="1"/>
          </p:cNvSpPr>
          <p:nvPr/>
        </p:nvSpPr>
        <p:spPr bwMode="auto">
          <a:xfrm>
            <a:off x="-2148" y="933718"/>
            <a:ext cx="1602348" cy="66648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21313780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1026"/>
          <p:cNvSpPr>
            <a:spLocks noGrp="1" noChangeArrowheads="1"/>
          </p:cNvSpPr>
          <p:nvPr>
            <p:ph type="title"/>
          </p:nvPr>
        </p:nvSpPr>
        <p:spPr/>
        <p:txBody>
          <a:bodyPr/>
          <a:lstStyle/>
          <a:p>
            <a:r>
              <a:rPr lang="en-US" altLang="en-US"/>
              <a:t>Chart Types</a:t>
            </a:r>
          </a:p>
        </p:txBody>
      </p:sp>
      <p:sp>
        <p:nvSpPr>
          <p:cNvPr id="1661955" name="Text Box 1027"/>
          <p:cNvSpPr txBox="1">
            <a:spLocks noChangeArrowheads="1"/>
          </p:cNvSpPr>
          <p:nvPr/>
        </p:nvSpPr>
        <p:spPr bwMode="auto">
          <a:xfrm>
            <a:off x="1889125" y="1260475"/>
            <a:ext cx="184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pic>
        <p:nvPicPr>
          <p:cNvPr id="1661956" name="Picture 102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86600" y="1071563"/>
            <a:ext cx="1320800" cy="1144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1957" name="Text Box 1029"/>
          <p:cNvSpPr txBox="1">
            <a:spLocks noChangeArrowheads="1"/>
          </p:cNvSpPr>
          <p:nvPr/>
        </p:nvSpPr>
        <p:spPr bwMode="auto">
          <a:xfrm>
            <a:off x="0" y="968375"/>
            <a:ext cx="6934200" cy="5078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800" dirty="0">
                <a:latin typeface="Arial" panose="020B0604020202020204" pitchFamily="34" charset="0"/>
              </a:rPr>
              <a:t>Line charts </a:t>
            </a:r>
            <a:r>
              <a:rPr lang="en-US" altLang="en-US" sz="1800" b="0" dirty="0">
                <a:latin typeface="Arial" panose="020B0604020202020204" pitchFamily="34" charset="0"/>
              </a:rPr>
              <a:t>show one or more series of data over a period of time. They are useful for summarizing and showing data at regular intervals. Each line represents one series or category of data. </a:t>
            </a:r>
          </a:p>
          <a:p>
            <a:pPr algn="l"/>
            <a:endParaRPr lang="en-US" altLang="en-US" sz="1800" b="0" dirty="0">
              <a:latin typeface="Arial" panose="020B0604020202020204" pitchFamily="34" charset="0"/>
            </a:endParaRPr>
          </a:p>
          <a:p>
            <a:pPr algn="l"/>
            <a:r>
              <a:rPr lang="en-US" altLang="en-US" sz="1800" dirty="0">
                <a:latin typeface="Arial" panose="020B0604020202020204" pitchFamily="34" charset="0"/>
              </a:rPr>
              <a:t>Area charts</a:t>
            </a:r>
            <a:r>
              <a:rPr lang="en-US" altLang="en-US" sz="1800" b="0" dirty="0">
                <a:latin typeface="Arial" panose="020B0604020202020204" pitchFamily="34" charset="0"/>
              </a:rPr>
              <a:t> are similar to line charts except that the focus is on the area under the line. That area is useful for summarizing and showing the change in data over time. Each line represents one series or category of data.</a:t>
            </a:r>
          </a:p>
          <a:p>
            <a:pPr algn="l"/>
            <a:endParaRPr lang="en-US" altLang="en-US" sz="1800" b="0" dirty="0">
              <a:latin typeface="Arial" panose="020B0604020202020204" pitchFamily="34" charset="0"/>
            </a:endParaRPr>
          </a:p>
          <a:p>
            <a:pPr algn="l"/>
            <a:endParaRPr lang="en-US" altLang="en-US" sz="1800" b="0" dirty="0">
              <a:latin typeface="Arial" panose="020B0604020202020204" pitchFamily="34" charset="0"/>
            </a:endParaRPr>
          </a:p>
          <a:p>
            <a:pPr algn="l"/>
            <a:r>
              <a:rPr lang="en-US" altLang="en-US" sz="1800" dirty="0">
                <a:latin typeface="Arial" panose="020B0604020202020204" pitchFamily="34" charset="0"/>
              </a:rPr>
              <a:t>Bar charts</a:t>
            </a:r>
            <a:r>
              <a:rPr lang="en-US" altLang="en-US" sz="1800" b="0" dirty="0">
                <a:latin typeface="Arial" panose="020B0604020202020204" pitchFamily="34" charset="0"/>
              </a:rPr>
              <a:t> are useful for comparing series or categories of data. Each bar represents on series or category of data.</a:t>
            </a:r>
          </a:p>
          <a:p>
            <a:pPr algn="l"/>
            <a:endParaRPr lang="en-US" altLang="en-US" sz="1800" b="0" dirty="0">
              <a:latin typeface="Arial" panose="020B0604020202020204" pitchFamily="34" charset="0"/>
            </a:endParaRPr>
          </a:p>
          <a:p>
            <a:pPr algn="l"/>
            <a:endParaRPr lang="en-US" altLang="en-US" sz="1800" b="0" dirty="0">
              <a:latin typeface="Arial" panose="020B0604020202020204" pitchFamily="34" charset="0"/>
            </a:endParaRPr>
          </a:p>
          <a:p>
            <a:pPr algn="l"/>
            <a:r>
              <a:rPr lang="en-US" altLang="en-US" sz="1800" dirty="0">
                <a:latin typeface="Arial" panose="020B0604020202020204" pitchFamily="34" charset="0"/>
              </a:rPr>
              <a:t>Column charts</a:t>
            </a:r>
            <a:r>
              <a:rPr lang="en-US" altLang="en-US" sz="1800" b="0" dirty="0">
                <a:latin typeface="Arial" panose="020B0604020202020204" pitchFamily="34" charset="0"/>
              </a:rPr>
              <a:t> are similar to bar charts except that the bars are vertical. Also, a series of column charts may be used to compare the same categories at different times or time intervals. Each bar represents one series or category of data.</a:t>
            </a:r>
          </a:p>
        </p:txBody>
      </p:sp>
      <p:pic>
        <p:nvPicPr>
          <p:cNvPr id="1661958" name="Picture 1030"/>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138988" y="2514600"/>
            <a:ext cx="1243012" cy="109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1959" name="Picture 1031"/>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086600" y="3840163"/>
            <a:ext cx="1408113" cy="1228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1960" name="Picture 103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162800" y="5294313"/>
            <a:ext cx="1287463" cy="1046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22022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en-US" altLang="en-US"/>
              <a:t>Chart Types (concluded)</a:t>
            </a:r>
          </a:p>
        </p:txBody>
      </p:sp>
      <p:pic>
        <p:nvPicPr>
          <p:cNvPr id="166400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594600" y="990600"/>
            <a:ext cx="1320800" cy="1212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4004"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20000" y="2393950"/>
            <a:ext cx="1201738"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4005"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594600" y="3722688"/>
            <a:ext cx="1320800" cy="113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4006" name="Picture 6"/>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594600" y="5133975"/>
            <a:ext cx="1320800" cy="1065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4007" name="Text Box 7"/>
          <p:cNvSpPr txBox="1">
            <a:spLocks noChangeArrowheads="1"/>
          </p:cNvSpPr>
          <p:nvPr/>
        </p:nvSpPr>
        <p:spPr bwMode="auto">
          <a:xfrm>
            <a:off x="460375" y="1031875"/>
            <a:ext cx="6905625" cy="5310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latin typeface="Arial" panose="020B0604020202020204" pitchFamily="34" charset="0"/>
              </a:rPr>
              <a:t>Pie charts</a:t>
            </a:r>
            <a:r>
              <a:rPr lang="en-US" altLang="en-US" sz="1800" b="0">
                <a:latin typeface="Arial" panose="020B0604020202020204" pitchFamily="34" charset="0"/>
              </a:rPr>
              <a:t> show the relationship of parts to a whole. They are useful for summarizing percentages of a whole within a single series of data. Each slice represents one item in that series of data.</a:t>
            </a:r>
          </a:p>
          <a:p>
            <a:pPr algn="l"/>
            <a:endParaRPr lang="en-US" altLang="en-US" sz="1800" b="0">
              <a:latin typeface="Arial" panose="020B0604020202020204" pitchFamily="34" charset="0"/>
            </a:endParaRPr>
          </a:p>
          <a:p>
            <a:pPr algn="l"/>
            <a:r>
              <a:rPr lang="en-US" altLang="en-US" sz="1800">
                <a:latin typeface="Arial" panose="020B0604020202020204" pitchFamily="34" charset="0"/>
              </a:rPr>
              <a:t>Donut charts</a:t>
            </a:r>
            <a:r>
              <a:rPr lang="en-US" altLang="en-US" sz="1800" b="0">
                <a:latin typeface="Arial" panose="020B0604020202020204" pitchFamily="34" charset="0"/>
              </a:rPr>
              <a:t> are similar to pie charts except that they can show multiple series or categories of data, each as its own concentric ring. Within each ring, a slice of that ring represents one item in that series of data.</a:t>
            </a:r>
          </a:p>
          <a:p>
            <a:pPr algn="l"/>
            <a:endParaRPr lang="en-US" altLang="en-US" sz="1800" b="0">
              <a:latin typeface="Arial" panose="020B0604020202020204" pitchFamily="34" charset="0"/>
            </a:endParaRPr>
          </a:p>
          <a:p>
            <a:pPr algn="l"/>
            <a:r>
              <a:rPr lang="en-US" altLang="en-US" sz="1800">
                <a:latin typeface="Arial" panose="020B0604020202020204" pitchFamily="34" charset="0"/>
              </a:rPr>
              <a:t>Radar charts</a:t>
            </a:r>
            <a:r>
              <a:rPr lang="en-US" altLang="en-US" sz="1800" b="0">
                <a:latin typeface="Arial" panose="020B0604020202020204" pitchFamily="34" charset="0"/>
              </a:rPr>
              <a:t> are useful for comparing different aspects of more than one series or category of data. Each data series is represented as a geometric shape around a central point. Multiple series are overlaid so they can be compared.</a:t>
            </a:r>
          </a:p>
          <a:p>
            <a:pPr algn="l"/>
            <a:endParaRPr lang="en-US" altLang="en-US" sz="1800" b="0">
              <a:latin typeface="Arial" panose="020B0604020202020204" pitchFamily="34" charset="0"/>
            </a:endParaRPr>
          </a:p>
          <a:p>
            <a:pPr algn="l"/>
            <a:r>
              <a:rPr lang="en-US" altLang="en-US" sz="1800">
                <a:latin typeface="Arial" panose="020B0604020202020204" pitchFamily="34" charset="0"/>
              </a:rPr>
              <a:t>Scatter charts</a:t>
            </a:r>
            <a:r>
              <a:rPr lang="en-US" altLang="en-US" sz="1800" b="0">
                <a:latin typeface="Arial" panose="020B0604020202020204" pitchFamily="34" charset="0"/>
              </a:rPr>
              <a:t> are useful for showing the relationship between two or more series or categories of data measured at uneven intervals of time. Each series is represented by data points using either different colors or bullets.</a:t>
            </a:r>
            <a:endParaRPr lang="en-US" altLang="en-US" sz="1800">
              <a:latin typeface="Arial" panose="020B0604020202020204" pitchFamily="34" charset="0"/>
            </a:endParaRPr>
          </a:p>
        </p:txBody>
      </p:sp>
    </p:spTree>
    <p:extLst>
      <p:ext uri="{BB962C8B-B14F-4D97-AF65-F5344CB8AC3E}">
        <p14:creationId xmlns="" xmlns:p14="http://schemas.microsoft.com/office/powerpoint/2010/main" val="20706539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5090" name="Rectangle 2"/>
          <p:cNvSpPr>
            <a:spLocks noGrp="1" noChangeArrowheads="1"/>
          </p:cNvSpPr>
          <p:nvPr>
            <p:ph type="title"/>
          </p:nvPr>
        </p:nvSpPr>
        <p:spPr>
          <a:xfrm>
            <a:off x="0" y="0"/>
            <a:ext cx="9144000" cy="533400"/>
          </a:xfrm>
        </p:spPr>
        <p:txBody>
          <a:bodyPr>
            <a:noAutofit/>
          </a:bodyPr>
          <a:lstStyle/>
          <a:p>
            <a:pPr algn="ctr"/>
            <a:r>
              <a:rPr lang="en-US" altLang="en-US" sz="2400" dirty="0"/>
              <a:t>Output Design with an Old Style Printer Spacing Chart</a:t>
            </a:r>
          </a:p>
        </p:txBody>
      </p:sp>
      <p:pic>
        <p:nvPicPr>
          <p:cNvPr id="1625093" name="Picture 5" descr="C:\Documents and Settings\gbrandolph\Desktop\Whitten JPEGs for PPT\ch15\whi74173_1506.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609600"/>
            <a:ext cx="9144000" cy="6248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4198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p:txBody>
          <a:bodyPr>
            <a:normAutofit/>
          </a:bodyPr>
          <a:lstStyle/>
          <a:p>
            <a:r>
              <a:rPr lang="en-US" altLang="en-US" sz="3600" dirty="0"/>
              <a:t>Output Design with a Modern CASE Tool</a:t>
            </a:r>
          </a:p>
        </p:txBody>
      </p:sp>
      <p:pic>
        <p:nvPicPr>
          <p:cNvPr id="1627141" name="Picture 5" descr="C:\Documents and Settings\gbrandolph\Desktop\Whitten JPEGs for PPT\ch15\whi74173_1507.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1066800"/>
            <a:ext cx="6934200" cy="5226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9439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186" name="Rectangle 2"/>
          <p:cNvSpPr>
            <a:spLocks noGrp="1" noChangeArrowheads="1"/>
          </p:cNvSpPr>
          <p:nvPr>
            <p:ph type="title"/>
          </p:nvPr>
        </p:nvSpPr>
        <p:spPr/>
        <p:txBody>
          <a:bodyPr/>
          <a:lstStyle/>
          <a:p>
            <a:r>
              <a:rPr lang="en-US" altLang="en-US"/>
              <a:t>Output Design with a Report Writer Tool</a:t>
            </a:r>
          </a:p>
        </p:txBody>
      </p:sp>
      <p:pic>
        <p:nvPicPr>
          <p:cNvPr id="1629189" name="Picture 5" descr="C:\Documents and Settings\gbrandolph\Desktop\Whitten JPEGs for PPT\ch15\whi74173_1508a.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66800" y="1317625"/>
            <a:ext cx="7010400" cy="4321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1853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p:txBody>
          <a:bodyPr>
            <a:normAutofit/>
          </a:bodyPr>
          <a:lstStyle/>
          <a:p>
            <a:r>
              <a:rPr lang="en-US" altLang="en-US" dirty="0"/>
              <a:t>Output Design with a Report Writer </a:t>
            </a:r>
            <a:r>
              <a:rPr lang="en-US" altLang="en-US" dirty="0" smtClean="0"/>
              <a:t>Tool</a:t>
            </a:r>
            <a:endParaRPr lang="en-US" altLang="en-US" dirty="0"/>
          </a:p>
        </p:txBody>
      </p:sp>
      <p:pic>
        <p:nvPicPr>
          <p:cNvPr id="1631237" name="Picture 5" descr="C:\Documents and Settings\gbrandolph\Desktop\Whitten JPEGs for PPT\ch15\whi74173_1508b.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93888" y="990600"/>
            <a:ext cx="5056187" cy="533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103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title"/>
          </p:nvPr>
        </p:nvSpPr>
        <p:spPr/>
        <p:txBody>
          <a:bodyPr/>
          <a:lstStyle/>
          <a:p>
            <a:r>
              <a:rPr lang="en-US" altLang="en-US"/>
              <a:t>Output Design Guidelines</a:t>
            </a:r>
          </a:p>
        </p:txBody>
      </p:sp>
      <p:sp>
        <p:nvSpPr>
          <p:cNvPr id="1633283" name="Rectangle 3"/>
          <p:cNvSpPr>
            <a:spLocks noGrp="1" noChangeArrowheads="1"/>
          </p:cNvSpPr>
          <p:nvPr>
            <p:ph type="body" idx="1"/>
          </p:nvPr>
        </p:nvSpPr>
        <p:spPr>
          <a:xfrm>
            <a:off x="0" y="914400"/>
            <a:ext cx="9144000" cy="5410200"/>
          </a:xfrm>
        </p:spPr>
        <p:txBody>
          <a:bodyPr/>
          <a:lstStyle/>
          <a:p>
            <a:pPr marL="533400" indent="-533400">
              <a:lnSpc>
                <a:spcPct val="90000"/>
              </a:lnSpc>
              <a:spcBef>
                <a:spcPct val="10000"/>
              </a:spcBef>
              <a:buFontTx/>
              <a:buAutoNum type="arabicPeriod"/>
            </a:pPr>
            <a:r>
              <a:rPr lang="en-US" altLang="en-US" sz="2600" dirty="0"/>
              <a:t>Outputs should be simple to read and interpret.</a:t>
            </a:r>
            <a:endParaRPr lang="en-US" altLang="en-US" dirty="0"/>
          </a:p>
          <a:p>
            <a:pPr marL="914400" lvl="1" indent="-457200">
              <a:lnSpc>
                <a:spcPct val="90000"/>
              </a:lnSpc>
              <a:spcAft>
                <a:spcPct val="20000"/>
              </a:spcAft>
            </a:pPr>
            <a:r>
              <a:rPr lang="en-US" altLang="en-US" sz="2200" dirty="0"/>
              <a:t>Include a title.</a:t>
            </a:r>
          </a:p>
          <a:p>
            <a:pPr marL="914400" lvl="1" indent="-457200">
              <a:lnSpc>
                <a:spcPct val="90000"/>
              </a:lnSpc>
              <a:spcAft>
                <a:spcPct val="20000"/>
              </a:spcAft>
            </a:pPr>
            <a:r>
              <a:rPr lang="en-US" altLang="en-US" sz="2200" dirty="0"/>
              <a:t>Date and time stamp.</a:t>
            </a:r>
          </a:p>
          <a:p>
            <a:pPr marL="914400" lvl="1" indent="-457200">
              <a:lnSpc>
                <a:spcPct val="90000"/>
              </a:lnSpc>
              <a:spcAft>
                <a:spcPct val="20000"/>
              </a:spcAft>
            </a:pPr>
            <a:r>
              <a:rPr lang="en-US" altLang="en-US" sz="2200" dirty="0"/>
              <a:t>Include sections and headings to segment information.</a:t>
            </a:r>
          </a:p>
          <a:p>
            <a:pPr marL="914400" lvl="1" indent="-457200">
              <a:lnSpc>
                <a:spcPct val="90000"/>
              </a:lnSpc>
              <a:spcAft>
                <a:spcPct val="20000"/>
              </a:spcAft>
            </a:pPr>
            <a:r>
              <a:rPr lang="en-US" altLang="en-US" sz="2200" dirty="0"/>
              <a:t>Clearly label all fields and columns.</a:t>
            </a:r>
          </a:p>
          <a:p>
            <a:pPr marL="914400" lvl="1" indent="-457200">
              <a:lnSpc>
                <a:spcPct val="90000"/>
              </a:lnSpc>
              <a:spcAft>
                <a:spcPct val="20000"/>
              </a:spcAft>
            </a:pPr>
            <a:r>
              <a:rPr lang="en-US" altLang="en-US" sz="2200" dirty="0"/>
              <a:t>Include legends for all abbreviations.</a:t>
            </a:r>
          </a:p>
          <a:p>
            <a:pPr marL="914400" lvl="1" indent="-457200">
              <a:lnSpc>
                <a:spcPct val="90000"/>
              </a:lnSpc>
              <a:spcAft>
                <a:spcPct val="20000"/>
              </a:spcAft>
            </a:pPr>
            <a:r>
              <a:rPr lang="en-US" altLang="en-US" sz="2200" dirty="0"/>
              <a:t>Include only required information. Online provide methods to expand and contract information.</a:t>
            </a:r>
          </a:p>
          <a:p>
            <a:pPr marL="914400" lvl="1" indent="-457200">
              <a:lnSpc>
                <a:spcPct val="90000"/>
              </a:lnSpc>
              <a:spcAft>
                <a:spcPct val="20000"/>
              </a:spcAft>
            </a:pPr>
            <a:r>
              <a:rPr lang="en-US" altLang="en-US" sz="2200" dirty="0"/>
              <a:t>Report information in format that does not have to be manually edited.</a:t>
            </a:r>
          </a:p>
          <a:p>
            <a:pPr marL="914400" lvl="1" indent="-457200">
              <a:lnSpc>
                <a:spcPct val="90000"/>
              </a:lnSpc>
              <a:spcAft>
                <a:spcPct val="20000"/>
              </a:spcAft>
            </a:pPr>
            <a:r>
              <a:rPr lang="en-US" altLang="en-US" sz="2200" dirty="0"/>
              <a:t>Information should be balanced across the page or screen.</a:t>
            </a:r>
          </a:p>
          <a:p>
            <a:pPr marL="914400" lvl="1" indent="-457200">
              <a:lnSpc>
                <a:spcPct val="90000"/>
              </a:lnSpc>
              <a:spcAft>
                <a:spcPct val="20000"/>
              </a:spcAft>
            </a:pPr>
            <a:r>
              <a:rPr lang="en-US" altLang="en-US" sz="2200" dirty="0"/>
              <a:t>Provide for easy navigation.</a:t>
            </a:r>
          </a:p>
          <a:p>
            <a:pPr marL="914400" lvl="1" indent="-457200">
              <a:lnSpc>
                <a:spcPct val="90000"/>
              </a:lnSpc>
              <a:spcAft>
                <a:spcPct val="20000"/>
              </a:spcAft>
            </a:pPr>
            <a:r>
              <a:rPr lang="en-US" altLang="en-US" sz="2200" dirty="0"/>
              <a:t>Avoid computer jargon and error messages.</a:t>
            </a:r>
          </a:p>
        </p:txBody>
      </p:sp>
    </p:spTree>
    <p:extLst>
      <p:ext uri="{BB962C8B-B14F-4D97-AF65-F5344CB8AC3E}">
        <p14:creationId xmlns="" xmlns:p14="http://schemas.microsoft.com/office/powerpoint/2010/main" val="2865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a:bodyPr>
          <a:lstStyle/>
          <a:p>
            <a:r>
              <a:rPr lang="en-US" altLang="en-US" dirty="0" smtClean="0"/>
              <a:t>Output </a:t>
            </a:r>
            <a:r>
              <a:rPr lang="en-US" altLang="en-US" dirty="0"/>
              <a:t>Design and Prototyping</a:t>
            </a:r>
          </a:p>
        </p:txBody>
      </p:sp>
      <p:sp>
        <p:nvSpPr>
          <p:cNvPr id="1596419" name="Rectangle 3"/>
          <p:cNvSpPr>
            <a:spLocks noGrp="1" noChangeArrowheads="1"/>
          </p:cNvSpPr>
          <p:nvPr>
            <p:ph type="body" idx="1"/>
          </p:nvPr>
        </p:nvSpPr>
        <p:spPr/>
        <p:txBody>
          <a:bodyPr/>
          <a:lstStyle/>
          <a:p>
            <a:pPr>
              <a:lnSpc>
                <a:spcPct val="95000"/>
              </a:lnSpc>
            </a:pPr>
            <a:r>
              <a:rPr lang="en-US" altLang="en-US" dirty="0"/>
              <a:t>Distinguish between internal, external, and turnaround outputs.</a:t>
            </a:r>
          </a:p>
          <a:p>
            <a:pPr>
              <a:lnSpc>
                <a:spcPct val="95000"/>
              </a:lnSpc>
            </a:pPr>
            <a:r>
              <a:rPr lang="en-US" altLang="en-US" dirty="0"/>
              <a:t>Differentiate between detailed, summary, and exception reports.</a:t>
            </a:r>
          </a:p>
          <a:p>
            <a:pPr>
              <a:lnSpc>
                <a:spcPct val="95000"/>
              </a:lnSpc>
            </a:pPr>
            <a:r>
              <a:rPr lang="en-US" altLang="en-US" dirty="0"/>
              <a:t>Identify several output implementation methods.</a:t>
            </a:r>
          </a:p>
          <a:p>
            <a:pPr>
              <a:lnSpc>
                <a:spcPct val="95000"/>
              </a:lnSpc>
            </a:pPr>
            <a:r>
              <a:rPr lang="en-US" altLang="en-US" dirty="0"/>
              <a:t>Differentiate among tabular, zoned, and graphic formats for presenting information.</a:t>
            </a:r>
          </a:p>
          <a:p>
            <a:pPr>
              <a:lnSpc>
                <a:spcPct val="95000"/>
              </a:lnSpc>
            </a:pPr>
            <a:r>
              <a:rPr lang="en-US" altLang="en-US" dirty="0"/>
              <a:t>Distinguish among area, bar, column, pie, line, radar, donut, and scatter charts and their uses.</a:t>
            </a:r>
          </a:p>
          <a:p>
            <a:pPr>
              <a:lnSpc>
                <a:spcPct val="95000"/>
              </a:lnSpc>
            </a:pPr>
            <a:r>
              <a:rPr lang="en-US" altLang="en-US" dirty="0"/>
              <a:t>Describe several general principles that are important to output design.</a:t>
            </a:r>
          </a:p>
          <a:p>
            <a:pPr>
              <a:lnSpc>
                <a:spcPct val="95000"/>
              </a:lnSpc>
            </a:pPr>
            <a:r>
              <a:rPr lang="en-US" altLang="en-US" dirty="0"/>
              <a:t>Design and prototype computer outputs. 	</a:t>
            </a:r>
          </a:p>
        </p:txBody>
      </p:sp>
    </p:spTree>
    <p:extLst>
      <p:ext uri="{BB962C8B-B14F-4D97-AF65-F5344CB8AC3E}">
        <p14:creationId xmlns="" xmlns:p14="http://schemas.microsoft.com/office/powerpoint/2010/main" val="38796671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title"/>
          </p:nvPr>
        </p:nvSpPr>
        <p:spPr/>
        <p:txBody>
          <a:bodyPr/>
          <a:lstStyle/>
          <a:p>
            <a:r>
              <a:rPr lang="en-US" altLang="en-US"/>
              <a:t>Output Design Guidelines</a:t>
            </a:r>
          </a:p>
        </p:txBody>
      </p:sp>
      <p:sp>
        <p:nvSpPr>
          <p:cNvPr id="1668099" name="Rectangle 3"/>
          <p:cNvSpPr>
            <a:spLocks noGrp="1" noChangeArrowheads="1"/>
          </p:cNvSpPr>
          <p:nvPr>
            <p:ph type="body" idx="1"/>
          </p:nvPr>
        </p:nvSpPr>
        <p:spPr>
          <a:xfrm>
            <a:off x="0" y="914400"/>
            <a:ext cx="9144000" cy="5410200"/>
          </a:xfrm>
        </p:spPr>
        <p:txBody>
          <a:bodyPr/>
          <a:lstStyle/>
          <a:p>
            <a:pPr marL="533400" indent="-533400">
              <a:spcBef>
                <a:spcPct val="10000"/>
              </a:spcBef>
              <a:buFontTx/>
              <a:buAutoNum type="arabicPeriod" startAt="2"/>
            </a:pPr>
            <a:r>
              <a:rPr lang="en-US" altLang="en-US" sz="2600" dirty="0"/>
              <a:t>The timing of outputs is important.</a:t>
            </a:r>
          </a:p>
          <a:p>
            <a:pPr marL="914400" lvl="1" indent="-457200">
              <a:spcBef>
                <a:spcPct val="10000"/>
              </a:spcBef>
              <a:buFontTx/>
              <a:buChar char="•"/>
            </a:pPr>
            <a:r>
              <a:rPr lang="en-US" altLang="en-US" sz="2200" dirty="0"/>
              <a:t>This can affect how the output is designed an implemented</a:t>
            </a:r>
          </a:p>
          <a:p>
            <a:pPr marL="533400" indent="-533400">
              <a:spcBef>
                <a:spcPct val="10000"/>
              </a:spcBef>
              <a:buFontTx/>
              <a:buAutoNum type="arabicPeriod" startAt="2"/>
            </a:pPr>
            <a:r>
              <a:rPr lang="en-US" altLang="en-US" sz="2600" dirty="0"/>
              <a:t>The distribution of (or access to) outputs must be sufficient to assist all relevant users.</a:t>
            </a:r>
          </a:p>
          <a:p>
            <a:pPr marL="914400" lvl="1" indent="-457200">
              <a:spcBef>
                <a:spcPct val="10000"/>
              </a:spcBef>
              <a:buFontTx/>
              <a:buChar char="•"/>
            </a:pPr>
            <a:r>
              <a:rPr lang="en-US" altLang="en-US" sz="2200" dirty="0"/>
              <a:t>The choice of implementation method affects distribution</a:t>
            </a:r>
          </a:p>
          <a:p>
            <a:pPr marL="533400" indent="-533400">
              <a:spcBef>
                <a:spcPct val="10000"/>
              </a:spcBef>
              <a:buFontTx/>
              <a:buAutoNum type="arabicPeriod" startAt="2"/>
            </a:pPr>
            <a:r>
              <a:rPr lang="en-US" altLang="en-US" sz="2600" dirty="0"/>
              <a:t>Outputs must be acceptable to the system users who will receive them.</a:t>
            </a:r>
          </a:p>
          <a:p>
            <a:pPr marL="914400" lvl="1" indent="-457200">
              <a:spcBef>
                <a:spcPct val="10000"/>
              </a:spcBef>
              <a:buFontTx/>
              <a:buChar char="•"/>
            </a:pPr>
            <a:r>
              <a:rPr lang="en-US" altLang="en-US" sz="2200" dirty="0"/>
              <a:t>Systems analyst must understand how the recipient plans to use the output</a:t>
            </a:r>
          </a:p>
        </p:txBody>
      </p:sp>
    </p:spTree>
    <p:extLst>
      <p:ext uri="{BB962C8B-B14F-4D97-AF65-F5344CB8AC3E}">
        <p14:creationId xmlns="" xmlns:p14="http://schemas.microsoft.com/office/powerpoint/2010/main" val="108375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0" name="Rectangle 2"/>
          <p:cNvSpPr>
            <a:spLocks noGrp="1" noChangeArrowheads="1"/>
          </p:cNvSpPr>
          <p:nvPr>
            <p:ph type="title"/>
          </p:nvPr>
        </p:nvSpPr>
        <p:spPr/>
        <p:txBody>
          <a:bodyPr/>
          <a:lstStyle/>
          <a:p>
            <a:r>
              <a:rPr lang="en-US" altLang="en-US"/>
              <a:t>Output Design Process</a:t>
            </a:r>
          </a:p>
        </p:txBody>
      </p:sp>
      <p:sp>
        <p:nvSpPr>
          <p:cNvPr id="1635331" name="Rectangle 3"/>
          <p:cNvSpPr>
            <a:spLocks noGrp="1" noChangeArrowheads="1"/>
          </p:cNvSpPr>
          <p:nvPr>
            <p:ph type="body" idx="1"/>
          </p:nvPr>
        </p:nvSpPr>
        <p:spPr>
          <a:xfrm>
            <a:off x="0" y="914400"/>
            <a:ext cx="9144000" cy="5410200"/>
          </a:xfrm>
        </p:spPr>
        <p:txBody>
          <a:bodyPr/>
          <a:lstStyle/>
          <a:p>
            <a:pPr>
              <a:buFontTx/>
              <a:buAutoNum type="arabicPeriod"/>
            </a:pPr>
            <a:r>
              <a:rPr lang="en-US" altLang="en-US" dirty="0"/>
              <a:t>Identify system outputs and review logical requirements.</a:t>
            </a:r>
          </a:p>
          <a:p>
            <a:pPr>
              <a:buFontTx/>
              <a:buAutoNum type="arabicPeriod"/>
            </a:pPr>
            <a:r>
              <a:rPr lang="en-US" altLang="en-US" dirty="0"/>
              <a:t>Specify physical output requirements.</a:t>
            </a:r>
          </a:p>
          <a:p>
            <a:pPr>
              <a:buFontTx/>
              <a:buAutoNum type="arabicPeriod"/>
            </a:pPr>
            <a:r>
              <a:rPr lang="en-US" altLang="en-US" dirty="0"/>
              <a:t>As necessary, design any preprinted forms.</a:t>
            </a:r>
          </a:p>
          <a:p>
            <a:pPr>
              <a:buFontTx/>
              <a:buAutoNum type="arabicPeriod"/>
            </a:pPr>
            <a:r>
              <a:rPr lang="en-US" altLang="en-US" dirty="0"/>
              <a:t>Design, validate and test outputs using some combination of:</a:t>
            </a:r>
          </a:p>
          <a:p>
            <a:pPr lvl="1">
              <a:buFontTx/>
              <a:buAutoNum type="arabicPeriod"/>
            </a:pPr>
            <a:r>
              <a:rPr lang="en-US" altLang="en-US" dirty="0"/>
              <a:t>Layout tools (e.g., hand sketches, spacing charts, or CASE tools.</a:t>
            </a:r>
          </a:p>
          <a:p>
            <a:pPr lvl="1">
              <a:buFontTx/>
              <a:buAutoNum type="arabicPeriod"/>
            </a:pPr>
            <a:r>
              <a:rPr lang="en-US" altLang="en-US" dirty="0"/>
              <a:t>Prototyping tools (e.g., spreadsheet, PC DBMS, 4GL)</a:t>
            </a:r>
          </a:p>
          <a:p>
            <a:pPr lvl="1">
              <a:buFontTx/>
              <a:buAutoNum type="arabicPeriod"/>
            </a:pPr>
            <a:r>
              <a:rPr lang="en-US" altLang="en-US" dirty="0"/>
              <a:t>Code generating tools (e.g., report writer)</a:t>
            </a:r>
          </a:p>
        </p:txBody>
      </p:sp>
    </p:spTree>
    <p:extLst>
      <p:ext uri="{BB962C8B-B14F-4D97-AF65-F5344CB8AC3E}">
        <p14:creationId xmlns="" xmlns:p14="http://schemas.microsoft.com/office/powerpoint/2010/main" val="109552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p:txBody>
          <a:bodyPr>
            <a:normAutofit/>
          </a:bodyPr>
          <a:lstStyle/>
          <a:p>
            <a:r>
              <a:rPr lang="en-US" altLang="en-US" sz="3200" dirty="0"/>
              <a:t>A Logical Data Structure for Output Requirements</a:t>
            </a:r>
          </a:p>
        </p:txBody>
      </p:sp>
      <p:sp>
        <p:nvSpPr>
          <p:cNvPr id="1637379" name="Rectangle 3"/>
          <p:cNvSpPr>
            <a:spLocks noGrp="1" noChangeArrowheads="1"/>
          </p:cNvSpPr>
          <p:nvPr>
            <p:ph type="body" idx="1"/>
          </p:nvPr>
        </p:nvSpPr>
        <p:spPr>
          <a:xfrm>
            <a:off x="0" y="914400"/>
            <a:ext cx="9144000" cy="5410200"/>
          </a:xfrm>
        </p:spPr>
        <p:txBody>
          <a:bodyPr>
            <a:normAutofit lnSpcReduction="10000"/>
          </a:bodyPr>
          <a:lstStyle/>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INVOICE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INVOICE NUMBER</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INVOICE DATE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CUSTOMER NUMBER</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CUSTOMER NAME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CUSTOMER BILLING ADDRESS = ADDRESS &gt;</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a:t>
            </a:r>
            <a:r>
              <a:rPr lang="en-US" altLang="en-US" sz="1900" b="1" dirty="0">
                <a:solidFill>
                  <a:schemeClr val="accent2"/>
                </a:solidFill>
                <a:latin typeface="Arial" panose="020B0604020202020204" pitchFamily="34" charset="0"/>
              </a:rPr>
              <a:t>1  {</a:t>
            </a:r>
            <a:r>
              <a:rPr lang="en-US" altLang="en-US" sz="1900" dirty="0">
                <a:latin typeface="Arial" panose="020B0604020202020204" pitchFamily="34" charset="0"/>
              </a:rPr>
              <a:t>	SERVICE DATE +</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SERVICE PROVIDED +</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SERVICE CHARGE 	</a:t>
            </a:r>
            <a:r>
              <a:rPr lang="en-US" altLang="en-US" sz="1900" b="1" dirty="0">
                <a:solidFill>
                  <a:schemeClr val="accent2"/>
                </a:solidFill>
                <a:latin typeface="Arial" panose="020B0604020202020204" pitchFamily="34" charset="0"/>
              </a:rPr>
              <a:t>}  n</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PREVIOUS BALANCE DUE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PAYMENTS RECEIVED</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TOTAL NEW SERVICE CHARGES</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INTEREST CHARGES</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NEW BALANCE DUE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MINIMUM PAYMENT DUE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PAYMENT DUE DATE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b="1" dirty="0">
                <a:latin typeface="Arial" panose="020B0604020202020204" pitchFamily="34" charset="0"/>
              </a:rPr>
              <a:t>	</a:t>
            </a:r>
            <a:r>
              <a:rPr lang="en-US" altLang="en-US" sz="1900" b="1" dirty="0">
                <a:solidFill>
                  <a:srgbClr val="FF0000"/>
                </a:solidFill>
                <a:latin typeface="Arial" panose="020B0604020202020204" pitchFamily="34" charset="0"/>
              </a:rPr>
              <a:t>(  </a:t>
            </a:r>
            <a:r>
              <a:rPr lang="en-US" altLang="en-US" sz="1900" dirty="0">
                <a:latin typeface="Arial" panose="020B0604020202020204" pitchFamily="34" charset="0"/>
              </a:rPr>
              <a:t>DEFAULT CREDIT CARD NUMBER  </a:t>
            </a:r>
            <a:r>
              <a:rPr lang="en-US" altLang="en-US" sz="1900" b="1" dirty="0">
                <a:solidFill>
                  <a:srgbClr val="FF0000"/>
                </a:solidFill>
                <a:latin typeface="Arial" panose="020B0604020202020204" pitchFamily="34" charset="0"/>
              </a:rPr>
              <a:t>)</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b="1" dirty="0">
                <a:latin typeface="Arial" panose="020B0604020202020204" pitchFamily="34" charset="0"/>
              </a:rPr>
              <a:t>	</a:t>
            </a:r>
            <a:r>
              <a:rPr lang="en-US" altLang="en-US" sz="1900" b="1" dirty="0">
                <a:solidFill>
                  <a:srgbClr val="FF0000"/>
                </a:solidFill>
                <a:latin typeface="Arial" panose="020B0604020202020204" pitchFamily="34" charset="0"/>
              </a:rPr>
              <a:t>(   [</a:t>
            </a:r>
            <a:r>
              <a:rPr lang="en-US" altLang="en-US" sz="1900" dirty="0">
                <a:latin typeface="Arial" panose="020B0604020202020204" pitchFamily="34" charset="0"/>
              </a:rPr>
              <a:t>   CREDIT MESSAGE, PAYMENT MESSAGE   </a:t>
            </a:r>
            <a:r>
              <a:rPr lang="en-US" altLang="en-US" sz="1900" b="1" dirty="0">
                <a:solidFill>
                  <a:srgbClr val="FF0000"/>
                </a:solidFill>
                <a:latin typeface="Arial" panose="020B0604020202020204" pitchFamily="34" charset="0"/>
              </a:rPr>
              <a:t>]   )</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endParaRPr lang="en-US" altLang="en-US" sz="1900" dirty="0">
              <a:latin typeface="Arial" panose="020B0604020202020204" pitchFamily="34" charset="0"/>
            </a:endParaRP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ADDRESS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POST OFFICE BOX NUMBER  </a:t>
            </a:r>
            <a:r>
              <a:rPr lang="en-US" altLang="en-US" sz="1900" b="1" dirty="0">
                <a:solidFill>
                  <a:srgbClr val="FF0000"/>
                </a:solidFill>
                <a:latin typeface="Arial" panose="020B0604020202020204" pitchFamily="34" charset="0"/>
              </a:rPr>
              <a:t>)</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STREET ADDRESS</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CITY</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STATE</a:t>
            </a:r>
          </a:p>
          <a:p>
            <a:pPr>
              <a:lnSpc>
                <a:spcPct val="85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900" dirty="0">
                <a:latin typeface="Arial" panose="020B0604020202020204" pitchFamily="34" charset="0"/>
              </a:rPr>
              <a:t>			</a:t>
            </a:r>
            <a:r>
              <a:rPr lang="en-US" altLang="en-US" sz="1900" b="1" dirty="0">
                <a:solidFill>
                  <a:srgbClr val="FF0000"/>
                </a:solidFill>
                <a:latin typeface="Arial" panose="020B0604020202020204" pitchFamily="34" charset="0"/>
              </a:rPr>
              <a:t>+</a:t>
            </a:r>
            <a:r>
              <a:rPr lang="en-US" altLang="en-US" sz="1900" dirty="0">
                <a:latin typeface="Arial" panose="020B0604020202020204" pitchFamily="34" charset="0"/>
              </a:rPr>
              <a:t>	POSTAL ZONE</a:t>
            </a:r>
          </a:p>
        </p:txBody>
      </p:sp>
    </p:spTree>
    <p:extLst>
      <p:ext uri="{BB962C8B-B14F-4D97-AF65-F5344CB8AC3E}">
        <p14:creationId xmlns="" xmlns:p14="http://schemas.microsoft.com/office/powerpoint/2010/main" val="32393521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26" name="Rectangle 2"/>
          <p:cNvSpPr>
            <a:spLocks noGrp="1" noChangeArrowheads="1"/>
          </p:cNvSpPr>
          <p:nvPr>
            <p:ph type="title"/>
          </p:nvPr>
        </p:nvSpPr>
        <p:spPr/>
        <p:txBody>
          <a:bodyPr/>
          <a:lstStyle/>
          <a:p>
            <a:r>
              <a:rPr lang="en-US" altLang="en-US"/>
              <a:t>Tabular Report Design Principles</a:t>
            </a:r>
          </a:p>
        </p:txBody>
      </p:sp>
      <p:graphicFrame>
        <p:nvGraphicFramePr>
          <p:cNvPr id="1639711" name="Group 287"/>
          <p:cNvGraphicFramePr>
            <a:graphicFrameLocks noGrp="1"/>
          </p:cNvGraphicFramePr>
          <p:nvPr>
            <p:extLst>
              <p:ext uri="{D42A27DB-BD31-4B8C-83A1-F6EECF244321}">
                <p14:modId xmlns="" xmlns:p14="http://schemas.microsoft.com/office/powerpoint/2010/main" val="2688925578"/>
              </p:ext>
            </p:extLst>
          </p:nvPr>
        </p:nvGraphicFramePr>
        <p:xfrm>
          <a:off x="0" y="914400"/>
          <a:ext cx="9143999" cy="5258753"/>
        </p:xfrm>
        <a:graphic>
          <a:graphicData uri="http://schemas.openxmlformats.org/drawingml/2006/table">
            <a:tbl>
              <a:tblPr/>
              <a:tblGrid>
                <a:gridCol w="1861168"/>
                <a:gridCol w="4046017"/>
                <a:gridCol w="3236814"/>
              </a:tblGrid>
              <a:tr h="1809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Design Issue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Design Guideline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Examples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968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Page 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Today the page sizes of choice are standard (8½" x 11") and legal (8½" x 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Not applicable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05092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Page Orientation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Portrait orientation is often preferred because it is oriented the way we orient most books and reports; however, landscape is often necessitated for tabular reports because more columns can be printed.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052513">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Page Headings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At a minimum, page headers should include a recognizable report title, date and time, and page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05092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Report Legends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A legend is an explanation of abbreviations, colors, or codes used in a report. In a printed report, a legend can be printed on only the first or last page. On a display screen, a legend can be made available as a pop-up dialogue box.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639705" name="Rectangle 281"/>
          <p:cNvSpPr>
            <a:spLocks noChangeArrowheads="1"/>
          </p:cNvSpPr>
          <p:nvPr/>
        </p:nvSpPr>
        <p:spPr bwMode="auto">
          <a:xfrm>
            <a:off x="6400800" y="2057400"/>
            <a:ext cx="762000" cy="1143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latin typeface="Arial Narrow" panose="020B0606020202030204" pitchFamily="34" charset="0"/>
              </a:rPr>
              <a:t>portrait</a:t>
            </a:r>
          </a:p>
        </p:txBody>
      </p:sp>
      <p:sp>
        <p:nvSpPr>
          <p:cNvPr id="1639706" name="Rectangle 282"/>
          <p:cNvSpPr>
            <a:spLocks noChangeArrowheads="1"/>
          </p:cNvSpPr>
          <p:nvPr/>
        </p:nvSpPr>
        <p:spPr bwMode="auto">
          <a:xfrm>
            <a:off x="7467600" y="2362200"/>
            <a:ext cx="1143000" cy="838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latin typeface="Arial Narrow" panose="020B0606020202030204" pitchFamily="34" charset="0"/>
              </a:rPr>
              <a:t>landscape</a:t>
            </a:r>
          </a:p>
        </p:txBody>
      </p:sp>
      <p:sp>
        <p:nvSpPr>
          <p:cNvPr id="1639707" name="Text Box 283"/>
          <p:cNvSpPr txBox="1">
            <a:spLocks noChangeArrowheads="1"/>
          </p:cNvSpPr>
          <p:nvPr/>
        </p:nvSpPr>
        <p:spPr bwMode="auto">
          <a:xfrm>
            <a:off x="6172200" y="3889375"/>
            <a:ext cx="2590800" cy="53022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a:tabLst>
                <a:tab pos="2857500" algn="r"/>
              </a:tabLst>
              <a:defRPr sz="2400">
                <a:solidFill>
                  <a:schemeClr val="tx1"/>
                </a:solidFill>
                <a:latin typeface="Times New Roman" panose="02020603050405020304" pitchFamily="18" charset="0"/>
              </a:defRPr>
            </a:lvl1pPr>
            <a:lvl2pPr algn="l">
              <a:tabLst>
                <a:tab pos="2857500" algn="r"/>
              </a:tabLst>
              <a:defRPr sz="2400">
                <a:solidFill>
                  <a:schemeClr val="tx1"/>
                </a:solidFill>
                <a:latin typeface="Times New Roman" panose="02020603050405020304" pitchFamily="18" charset="0"/>
              </a:defRPr>
            </a:lvl2pPr>
            <a:lvl3pPr algn="l">
              <a:tabLst>
                <a:tab pos="2857500" algn="r"/>
              </a:tabLst>
              <a:defRPr sz="2400">
                <a:solidFill>
                  <a:schemeClr val="tx1"/>
                </a:solidFill>
                <a:latin typeface="Times New Roman" panose="02020603050405020304" pitchFamily="18" charset="0"/>
              </a:defRPr>
            </a:lvl3pPr>
            <a:lvl4pPr algn="l">
              <a:tabLst>
                <a:tab pos="2857500" algn="r"/>
              </a:tabLst>
              <a:defRPr sz="2400">
                <a:solidFill>
                  <a:schemeClr val="tx1"/>
                </a:solidFill>
                <a:latin typeface="Times New Roman" panose="02020603050405020304" pitchFamily="18" charset="0"/>
              </a:defRPr>
            </a:lvl4pPr>
            <a:lvl5pPr algn="l">
              <a:tabLst>
                <a:tab pos="2857500"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57500"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57500"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57500"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57500" algn="r"/>
              </a:tabLst>
              <a:defRPr sz="2400">
                <a:solidFill>
                  <a:schemeClr val="tx1"/>
                </a:solidFill>
                <a:latin typeface="Times New Roman" panose="02020603050405020304" pitchFamily="18" charset="0"/>
              </a:defRPr>
            </a:lvl9pPr>
          </a:lstStyle>
          <a:p>
            <a:r>
              <a:rPr lang="en-US" altLang="en-US" sz="1400" b="0">
                <a:latin typeface="Arial Narrow" panose="020B0606020202030204" pitchFamily="34" charset="0"/>
              </a:rPr>
              <a:t>JAN 4, 2004	Page 4 of 8</a:t>
            </a:r>
          </a:p>
          <a:p>
            <a:pPr algn="ctr"/>
            <a:r>
              <a:rPr lang="en-US" altLang="en-US" sz="1400" b="0">
                <a:latin typeface="Arial Narrow" panose="020B0606020202030204" pitchFamily="34" charset="0"/>
              </a:rPr>
              <a:t>Oversubscriptions By Course</a:t>
            </a:r>
          </a:p>
        </p:txBody>
      </p:sp>
      <p:sp>
        <p:nvSpPr>
          <p:cNvPr id="1639712" name="Text Box 288"/>
          <p:cNvSpPr txBox="1">
            <a:spLocks noChangeArrowheads="1"/>
          </p:cNvSpPr>
          <p:nvPr/>
        </p:nvSpPr>
        <p:spPr bwMode="auto">
          <a:xfrm>
            <a:off x="6019800" y="5191125"/>
            <a:ext cx="2770188" cy="8286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en-US" altLang="en-US" sz="1400" b="0">
                <a:latin typeface="Arial Narrow" panose="020B0606020202030204" pitchFamily="34" charset="0"/>
              </a:rPr>
              <a:t>REPORT LEGEND</a:t>
            </a:r>
          </a:p>
          <a:p>
            <a:pPr algn="l">
              <a:spcBef>
                <a:spcPct val="20000"/>
              </a:spcBef>
            </a:pPr>
            <a:r>
              <a:rPr lang="en-US" altLang="en-US" sz="1400" b="0">
                <a:latin typeface="Arial Narrow" panose="020B0606020202030204" pitchFamily="34" charset="0"/>
              </a:rPr>
              <a:t>SEATS – Number of seats in classroom</a:t>
            </a:r>
          </a:p>
          <a:p>
            <a:pPr algn="l">
              <a:spcBef>
                <a:spcPct val="20000"/>
              </a:spcBef>
            </a:pPr>
            <a:r>
              <a:rPr lang="en-US" altLang="en-US" sz="1400" b="0">
                <a:latin typeface="Arial Narrow" panose="020B0606020202030204" pitchFamily="34" charset="0"/>
              </a:rPr>
              <a:t>LIM – Course Enrollment Limit</a:t>
            </a:r>
            <a:endParaRPr lang="en-US" altLang="en-US" sz="1400">
              <a:latin typeface="Arial Narrow" panose="020B0606020202030204" pitchFamily="34" charset="0"/>
            </a:endParaRPr>
          </a:p>
        </p:txBody>
      </p:sp>
    </p:spTree>
    <p:extLst>
      <p:ext uri="{BB962C8B-B14F-4D97-AF65-F5344CB8AC3E}">
        <p14:creationId xmlns="" xmlns:p14="http://schemas.microsoft.com/office/powerpoint/2010/main" val="426720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normAutofit fontScale="90000"/>
          </a:bodyPr>
          <a:lstStyle/>
          <a:p>
            <a:r>
              <a:rPr lang="en-US" altLang="en-US"/>
              <a:t>Tabular Report Design Principles (cont.)</a:t>
            </a:r>
          </a:p>
        </p:txBody>
      </p:sp>
      <p:graphicFrame>
        <p:nvGraphicFramePr>
          <p:cNvPr id="1641636" name="Group 164"/>
          <p:cNvGraphicFramePr>
            <a:graphicFrameLocks noGrp="1"/>
          </p:cNvGraphicFramePr>
          <p:nvPr>
            <p:extLst>
              <p:ext uri="{D42A27DB-BD31-4B8C-83A1-F6EECF244321}">
                <p14:modId xmlns="" xmlns:p14="http://schemas.microsoft.com/office/powerpoint/2010/main" val="3007968763"/>
              </p:ext>
            </p:extLst>
          </p:nvPr>
        </p:nvGraphicFramePr>
        <p:xfrm>
          <a:off x="0" y="857250"/>
          <a:ext cx="9143999" cy="5535168"/>
        </p:xfrm>
        <a:graphic>
          <a:graphicData uri="http://schemas.openxmlformats.org/drawingml/2006/table">
            <a:tbl>
              <a:tblPr/>
              <a:tblGrid>
                <a:gridCol w="1780248"/>
                <a:gridCol w="4046017"/>
                <a:gridCol w="3317734"/>
              </a:tblGrid>
              <a:tr h="1809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Design Issue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Design Guideline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Examples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968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Column Headings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Column headings should be short and descriptive. Avoid abbreviations or include a Report Legend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Self-explanatory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9302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Heading Alignments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Alignment should be tested with users for preferences with a special emphasis on the risk of misinterpretation of the information.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052513">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Column Spacing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If columns are too close, users may not properly differentiate between the columns. If they are too far apart, the user may have difficulty following a single row. Rule of thumb is to use 3-5 spaces between each.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Self explanatory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05092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Row Headings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The first one or two columns should identify data that differentiates each row. Rows should be sequenced in a fashion that supports their use. Frequently rows are sorted on a numerical key or alphabetically.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300" b="0" i="0" u="none" strike="noStrike" cap="none" normalizeH="0" baseline="0" dirty="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641630" name="Text Box 158"/>
          <p:cNvSpPr txBox="1">
            <a:spLocks noChangeArrowheads="1"/>
          </p:cNvSpPr>
          <p:nvPr/>
        </p:nvSpPr>
        <p:spPr bwMode="auto">
          <a:xfrm>
            <a:off x="5943600" y="2192338"/>
            <a:ext cx="1497013" cy="57308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en-US" altLang="en-US" sz="1400" b="0">
                <a:latin typeface="Arial Narrow" panose="020B0606020202030204" pitchFamily="34" charset="0"/>
              </a:rPr>
              <a:t>NAME</a:t>
            </a:r>
          </a:p>
          <a:p>
            <a:pPr algn="l">
              <a:spcBef>
                <a:spcPct val="20000"/>
              </a:spcBef>
            </a:pPr>
            <a:r>
              <a:rPr lang="en-US" altLang="en-US" sz="1400" b="0">
                <a:latin typeface="Arial Narrow" panose="020B0606020202030204" pitchFamily="34" charset="0"/>
              </a:rPr>
              <a:t>XXXXXXX XXXXXX</a:t>
            </a:r>
          </a:p>
        </p:txBody>
      </p:sp>
      <p:sp>
        <p:nvSpPr>
          <p:cNvPr id="1641631" name="Text Box 159"/>
          <p:cNvSpPr txBox="1">
            <a:spLocks noChangeArrowheads="1"/>
          </p:cNvSpPr>
          <p:nvPr/>
        </p:nvSpPr>
        <p:spPr bwMode="auto">
          <a:xfrm>
            <a:off x="8008938" y="2830513"/>
            <a:ext cx="827087" cy="57308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pPr>
            <a:r>
              <a:rPr lang="en-US" altLang="en-US" sz="1400" b="0">
                <a:latin typeface="Arial Narrow" panose="020B0606020202030204" pitchFamily="34" charset="0"/>
              </a:rPr>
              <a:t>AMOUNT</a:t>
            </a:r>
          </a:p>
          <a:p>
            <a:pPr algn="r">
              <a:spcBef>
                <a:spcPct val="20000"/>
              </a:spcBef>
            </a:pPr>
            <a:r>
              <a:rPr lang="en-US" altLang="en-US" sz="1400" b="0">
                <a:latin typeface="Arial Narrow" panose="020B0606020202030204" pitchFamily="34" charset="0"/>
              </a:rPr>
              <a:t>$X.XX</a:t>
            </a:r>
          </a:p>
        </p:txBody>
      </p:sp>
      <p:sp>
        <p:nvSpPr>
          <p:cNvPr id="1641632" name="Text Box 160"/>
          <p:cNvSpPr txBox="1">
            <a:spLocks noChangeArrowheads="1"/>
          </p:cNvSpPr>
          <p:nvPr/>
        </p:nvSpPr>
        <p:spPr bwMode="auto">
          <a:xfrm>
            <a:off x="6889750" y="2855913"/>
            <a:ext cx="769938" cy="573087"/>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1400" b="0">
                <a:latin typeface="Arial Narrow" panose="020B0606020202030204" pitchFamily="34" charset="0"/>
              </a:rPr>
              <a:t>STATUS</a:t>
            </a:r>
          </a:p>
          <a:p>
            <a:pPr>
              <a:spcBef>
                <a:spcPct val="20000"/>
              </a:spcBef>
            </a:pPr>
            <a:r>
              <a:rPr lang="en-US" altLang="en-US" sz="1400" b="0">
                <a:latin typeface="Arial Narrow" panose="020B0606020202030204" pitchFamily="34" charset="0"/>
              </a:rPr>
              <a:t>X</a:t>
            </a:r>
            <a:endParaRPr lang="en-US" altLang="en-US" sz="1400">
              <a:latin typeface="Arial Narrow" panose="020B0606020202030204" pitchFamily="34" charset="0"/>
            </a:endParaRPr>
          </a:p>
        </p:txBody>
      </p:sp>
      <p:sp>
        <p:nvSpPr>
          <p:cNvPr id="1641637" name="Text Box 165"/>
          <p:cNvSpPr txBox="1">
            <a:spLocks noChangeArrowheads="1"/>
          </p:cNvSpPr>
          <p:nvPr/>
        </p:nvSpPr>
        <p:spPr bwMode="auto">
          <a:xfrm>
            <a:off x="6172200" y="5267325"/>
            <a:ext cx="2446338" cy="8286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1082675" algn="l"/>
              </a:tabLst>
              <a:defRPr sz="2400">
                <a:solidFill>
                  <a:schemeClr val="tx1"/>
                </a:solidFill>
                <a:latin typeface="Times New Roman" panose="02020603050405020304" pitchFamily="18" charset="0"/>
              </a:defRPr>
            </a:lvl1pPr>
            <a:lvl2pPr algn="l">
              <a:tabLst>
                <a:tab pos="1082675" algn="l"/>
              </a:tabLst>
              <a:defRPr sz="2400">
                <a:solidFill>
                  <a:schemeClr val="tx1"/>
                </a:solidFill>
                <a:latin typeface="Times New Roman" panose="02020603050405020304" pitchFamily="18" charset="0"/>
              </a:defRPr>
            </a:lvl2pPr>
            <a:lvl3pPr algn="l">
              <a:tabLst>
                <a:tab pos="1082675" algn="l"/>
              </a:tabLst>
              <a:defRPr sz="2400">
                <a:solidFill>
                  <a:schemeClr val="tx1"/>
                </a:solidFill>
                <a:latin typeface="Times New Roman" panose="02020603050405020304" pitchFamily="18" charset="0"/>
              </a:defRPr>
            </a:lvl3pPr>
            <a:lvl4pPr algn="l">
              <a:tabLst>
                <a:tab pos="1082675" algn="l"/>
              </a:tabLst>
              <a:defRPr sz="2400">
                <a:solidFill>
                  <a:schemeClr val="tx1"/>
                </a:solidFill>
                <a:latin typeface="Times New Roman" panose="02020603050405020304" pitchFamily="18" charset="0"/>
              </a:defRPr>
            </a:lvl4pPr>
            <a:lvl5pPr algn="l">
              <a:tabLst>
                <a:tab pos="1082675"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082675"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082675"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082675"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082675" algn="l"/>
              </a:tabLst>
              <a:defRPr sz="2400">
                <a:solidFill>
                  <a:schemeClr val="tx1"/>
                </a:solidFill>
                <a:latin typeface="Times New Roman" panose="02020603050405020304" pitchFamily="18" charset="0"/>
              </a:defRPr>
            </a:lvl9pPr>
          </a:lstStyle>
          <a:p>
            <a:pPr>
              <a:spcBef>
                <a:spcPct val="20000"/>
              </a:spcBef>
            </a:pPr>
            <a:r>
              <a:rPr lang="en-US" altLang="en-US" sz="1400" b="0" u="sng">
                <a:latin typeface="Arial Narrow" panose="020B0606020202030204" pitchFamily="34" charset="0"/>
              </a:rPr>
              <a:t>STUDENT ID	STUDENT NAME</a:t>
            </a:r>
          </a:p>
          <a:p>
            <a:pPr>
              <a:spcBef>
                <a:spcPct val="20000"/>
              </a:spcBef>
            </a:pPr>
            <a:r>
              <a:rPr lang="en-US" altLang="en-US" sz="1400" b="0">
                <a:latin typeface="Arial Narrow" panose="020B0606020202030204" pitchFamily="34" charset="0"/>
              </a:rPr>
              <a:t>999-38-8476	Mary Ellen Kukow</a:t>
            </a:r>
          </a:p>
          <a:p>
            <a:pPr>
              <a:spcBef>
                <a:spcPct val="20000"/>
              </a:spcBef>
            </a:pPr>
            <a:r>
              <a:rPr lang="en-US" altLang="en-US" sz="1400" b="0">
                <a:latin typeface="Arial Narrow" panose="020B0606020202030204" pitchFamily="34" charset="0"/>
              </a:rPr>
              <a:t>999-39-5857	Robert Flynn</a:t>
            </a:r>
            <a:endParaRPr lang="en-US" altLang="en-US" sz="1400">
              <a:latin typeface="Arial Narrow" panose="020B0606020202030204" pitchFamily="34" charset="0"/>
            </a:endParaRPr>
          </a:p>
        </p:txBody>
      </p:sp>
    </p:spTree>
    <p:extLst>
      <p:ext uri="{BB962C8B-B14F-4D97-AF65-F5344CB8AC3E}">
        <p14:creationId xmlns="" xmlns:p14="http://schemas.microsoft.com/office/powerpoint/2010/main" val="187608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22" name="Rectangle 2"/>
          <p:cNvSpPr>
            <a:spLocks noGrp="1" noChangeArrowheads="1"/>
          </p:cNvSpPr>
          <p:nvPr>
            <p:ph type="title"/>
          </p:nvPr>
        </p:nvSpPr>
        <p:spPr/>
        <p:txBody>
          <a:bodyPr>
            <a:normAutofit/>
          </a:bodyPr>
          <a:lstStyle/>
          <a:p>
            <a:r>
              <a:rPr lang="en-US" altLang="en-US" sz="3200" dirty="0"/>
              <a:t>Tabular Report Design Principles (concluded)</a:t>
            </a:r>
          </a:p>
        </p:txBody>
      </p:sp>
      <p:graphicFrame>
        <p:nvGraphicFramePr>
          <p:cNvPr id="1643805" name="Group 285"/>
          <p:cNvGraphicFramePr>
            <a:graphicFrameLocks noGrp="1"/>
          </p:cNvGraphicFramePr>
          <p:nvPr>
            <p:extLst>
              <p:ext uri="{D42A27DB-BD31-4B8C-83A1-F6EECF244321}">
                <p14:modId xmlns="" xmlns:p14="http://schemas.microsoft.com/office/powerpoint/2010/main" val="2435809715"/>
              </p:ext>
            </p:extLst>
          </p:nvPr>
        </p:nvGraphicFramePr>
        <p:xfrm>
          <a:off x="0" y="935038"/>
          <a:ext cx="9143999" cy="5472113"/>
        </p:xfrm>
        <a:graphic>
          <a:graphicData uri="http://schemas.openxmlformats.org/drawingml/2006/table">
            <a:tbl>
              <a:tblPr/>
              <a:tblGrid>
                <a:gridCol w="1780248"/>
                <a:gridCol w="3803256"/>
                <a:gridCol w="3560495"/>
              </a:tblGrid>
              <a:tr h="1809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Narrow" panose="020B0606020202030204" pitchFamily="34" charset="0"/>
                        </a:rPr>
                        <a:t>Design Issue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Design Guideline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Examples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968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Formatting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Data is often stored without formatting characters to save storage space. Outputs should reformat data to match the users’ norms.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930275">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Narrow" panose="020B0606020202030204" pitchFamily="34" charset="0"/>
                        </a:rPr>
                        <a:t>Control Breaks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Groups of rows should be logically grouped in the report. The transition from one group to the next is called a control break and is frequently followed by subtotals for the group.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1052513">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End of Report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The end of a report should be clearly indicated to ensure that users have the entire report.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643793" name="Text Box 273"/>
          <p:cNvSpPr txBox="1">
            <a:spLocks noChangeArrowheads="1"/>
          </p:cNvSpPr>
          <p:nvPr/>
        </p:nvSpPr>
        <p:spPr bwMode="auto">
          <a:xfrm>
            <a:off x="6019800" y="1347788"/>
            <a:ext cx="2701925" cy="10826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1371600" algn="l"/>
              </a:tabLst>
              <a:defRPr sz="2400">
                <a:solidFill>
                  <a:schemeClr val="tx1"/>
                </a:solidFill>
                <a:latin typeface="Times New Roman" panose="02020603050405020304" pitchFamily="18" charset="0"/>
              </a:defRPr>
            </a:lvl1pPr>
            <a:lvl2pPr algn="l">
              <a:tabLst>
                <a:tab pos="1371600" algn="l"/>
              </a:tabLst>
              <a:defRPr sz="2400">
                <a:solidFill>
                  <a:schemeClr val="tx1"/>
                </a:solidFill>
                <a:latin typeface="Times New Roman" panose="02020603050405020304" pitchFamily="18" charset="0"/>
              </a:defRPr>
            </a:lvl2pPr>
            <a:lvl3pPr algn="l">
              <a:tabLst>
                <a:tab pos="1371600" algn="l"/>
              </a:tabLst>
              <a:defRPr sz="2400">
                <a:solidFill>
                  <a:schemeClr val="tx1"/>
                </a:solidFill>
                <a:latin typeface="Times New Roman" panose="02020603050405020304" pitchFamily="18" charset="0"/>
              </a:defRPr>
            </a:lvl3pPr>
            <a:lvl4pPr algn="l">
              <a:tabLst>
                <a:tab pos="1371600" algn="l"/>
              </a:tabLst>
              <a:defRPr sz="2400">
                <a:solidFill>
                  <a:schemeClr val="tx1"/>
                </a:solidFill>
                <a:latin typeface="Times New Roman" panose="02020603050405020304" pitchFamily="18" charset="0"/>
              </a:defRPr>
            </a:lvl4pPr>
            <a:lvl5pPr algn="l">
              <a:tabLst>
                <a:tab pos="1371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371600" algn="l"/>
              </a:tabLst>
              <a:defRPr sz="2400">
                <a:solidFill>
                  <a:schemeClr val="tx1"/>
                </a:solidFill>
                <a:latin typeface="Times New Roman" panose="02020603050405020304" pitchFamily="18" charset="0"/>
              </a:defRPr>
            </a:lvl9pPr>
          </a:lstStyle>
          <a:p>
            <a:r>
              <a:rPr lang="en-US" altLang="en-US" sz="1600" b="0">
                <a:latin typeface="Arial Narrow" panose="020B0606020202030204" pitchFamily="34" charset="0"/>
              </a:rPr>
              <a:t>As stored:	As output:</a:t>
            </a:r>
          </a:p>
          <a:p>
            <a:r>
              <a:rPr lang="en-US" altLang="en-US" sz="1600" b="0">
                <a:latin typeface="Arial Narrow" panose="020B0606020202030204" pitchFamily="34" charset="0"/>
              </a:rPr>
              <a:t>307877262	307-87-7262</a:t>
            </a:r>
          </a:p>
          <a:p>
            <a:r>
              <a:rPr lang="en-US" altLang="en-US" sz="1600" b="0">
                <a:latin typeface="Arial Narrow" panose="020B0606020202030204" pitchFamily="34" charset="0"/>
              </a:rPr>
              <a:t>8004445454	(800) 444-5454</a:t>
            </a:r>
          </a:p>
          <a:p>
            <a:r>
              <a:rPr lang="en-US" altLang="en-US" sz="1600" b="0">
                <a:latin typeface="Arial Narrow" panose="020B0606020202030204" pitchFamily="34" charset="0"/>
              </a:rPr>
              <a:t>02272004	Feb 27, 2004</a:t>
            </a:r>
          </a:p>
        </p:txBody>
      </p:sp>
      <p:sp>
        <p:nvSpPr>
          <p:cNvPr id="1643799" name="Text Box 279"/>
          <p:cNvSpPr txBox="1">
            <a:spLocks noChangeArrowheads="1"/>
          </p:cNvSpPr>
          <p:nvPr/>
        </p:nvSpPr>
        <p:spPr bwMode="auto">
          <a:xfrm>
            <a:off x="6324600" y="5614988"/>
            <a:ext cx="2051050" cy="34925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Arial Narrow" panose="020B0606020202030204" pitchFamily="34" charset="0"/>
              </a:rPr>
              <a:t>*** END OF REPORT ***</a:t>
            </a:r>
          </a:p>
        </p:txBody>
      </p:sp>
      <p:sp>
        <p:nvSpPr>
          <p:cNvPr id="1643800" name="Text Box 280"/>
          <p:cNvSpPr txBox="1">
            <a:spLocks noChangeArrowheads="1"/>
          </p:cNvSpPr>
          <p:nvPr/>
        </p:nvSpPr>
        <p:spPr bwMode="auto">
          <a:xfrm>
            <a:off x="5791200" y="2589213"/>
            <a:ext cx="3052763" cy="26574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a:tabLst>
                <a:tab pos="692150" algn="l"/>
                <a:tab pos="3030538" algn="r"/>
              </a:tabLst>
              <a:defRPr sz="2400">
                <a:solidFill>
                  <a:schemeClr val="tx1"/>
                </a:solidFill>
                <a:latin typeface="Times New Roman" panose="02020603050405020304" pitchFamily="18" charset="0"/>
              </a:defRPr>
            </a:lvl1pPr>
            <a:lvl2pPr algn="l">
              <a:tabLst>
                <a:tab pos="692150" algn="l"/>
                <a:tab pos="3030538" algn="r"/>
              </a:tabLst>
              <a:defRPr sz="2400">
                <a:solidFill>
                  <a:schemeClr val="tx1"/>
                </a:solidFill>
                <a:latin typeface="Times New Roman" panose="02020603050405020304" pitchFamily="18" charset="0"/>
              </a:defRPr>
            </a:lvl2pPr>
            <a:lvl3pPr algn="l">
              <a:tabLst>
                <a:tab pos="692150" algn="l"/>
                <a:tab pos="3030538" algn="r"/>
              </a:tabLst>
              <a:defRPr sz="2400">
                <a:solidFill>
                  <a:schemeClr val="tx1"/>
                </a:solidFill>
                <a:latin typeface="Times New Roman" panose="02020603050405020304" pitchFamily="18" charset="0"/>
              </a:defRPr>
            </a:lvl3pPr>
            <a:lvl4pPr algn="l">
              <a:tabLst>
                <a:tab pos="692150" algn="l"/>
                <a:tab pos="3030538" algn="r"/>
              </a:tabLst>
              <a:defRPr sz="2400">
                <a:solidFill>
                  <a:schemeClr val="tx1"/>
                </a:solidFill>
                <a:latin typeface="Times New Roman" panose="02020603050405020304" pitchFamily="18" charset="0"/>
              </a:defRPr>
            </a:lvl4pPr>
            <a:lvl5pPr algn="l">
              <a:tabLst>
                <a:tab pos="692150" algn="l"/>
                <a:tab pos="3030538"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692150" algn="l"/>
                <a:tab pos="3030538"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692150" algn="l"/>
                <a:tab pos="3030538"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692150" algn="l"/>
                <a:tab pos="3030538"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692150" algn="l"/>
                <a:tab pos="3030538" algn="r"/>
              </a:tabLst>
              <a:defRPr sz="2400">
                <a:solidFill>
                  <a:schemeClr val="tx1"/>
                </a:solidFill>
                <a:latin typeface="Times New Roman" panose="02020603050405020304" pitchFamily="18" charset="0"/>
              </a:defRPr>
            </a:lvl9pPr>
          </a:lstStyle>
          <a:p>
            <a:r>
              <a:rPr lang="en-US" altLang="en-US" sz="1400" b="0">
                <a:latin typeface="Arial Narrow" panose="020B0606020202030204" pitchFamily="34" charset="0"/>
              </a:rPr>
              <a:t>RANK	NAME	SALARY</a:t>
            </a:r>
          </a:p>
          <a:p>
            <a:r>
              <a:rPr lang="en-US" altLang="en-US" sz="1400" b="0">
                <a:latin typeface="Arial Narrow" panose="020B0606020202030204" pitchFamily="34" charset="0"/>
              </a:rPr>
              <a:t>CPT	JANEWAY, K	175,000</a:t>
            </a:r>
          </a:p>
          <a:p>
            <a:r>
              <a:rPr lang="en-US" altLang="en-US" sz="1400" b="0">
                <a:latin typeface="Arial Narrow" panose="020B0606020202030204" pitchFamily="34" charset="0"/>
              </a:rPr>
              <a:t>CPT	KIRK, J	225,000</a:t>
            </a:r>
          </a:p>
          <a:p>
            <a:r>
              <a:rPr lang="en-US" altLang="en-US" sz="1400" b="0">
                <a:latin typeface="Arial Narrow" panose="020B0606020202030204" pitchFamily="34" charset="0"/>
              </a:rPr>
              <a:t>CPT	PICARD, J	200,000</a:t>
            </a:r>
          </a:p>
          <a:p>
            <a:r>
              <a:rPr lang="en-US" altLang="en-US" sz="1400" b="0">
                <a:latin typeface="Arial Narrow" panose="020B0606020202030204" pitchFamily="34" charset="0"/>
              </a:rPr>
              <a:t>CPT	SISKO, B	</a:t>
            </a:r>
            <a:r>
              <a:rPr lang="en-US" altLang="en-US" sz="1400" b="0" u="sng">
                <a:latin typeface="Arial Narrow" panose="020B0606020202030204" pitchFamily="34" charset="0"/>
              </a:rPr>
              <a:t>165,000</a:t>
            </a:r>
          </a:p>
          <a:p>
            <a:r>
              <a:rPr lang="en-US" altLang="en-US" sz="1400" b="0">
                <a:latin typeface="Arial Narrow" panose="020B0606020202030204" pitchFamily="34" charset="0"/>
              </a:rPr>
              <a:t>	CAPTAINS TOTAL	765,000</a:t>
            </a:r>
          </a:p>
          <a:p>
            <a:endParaRPr lang="en-US" altLang="en-US" sz="1400" b="0">
              <a:latin typeface="Arial Narrow" panose="020B0606020202030204" pitchFamily="34" charset="0"/>
            </a:endParaRPr>
          </a:p>
          <a:p>
            <a:r>
              <a:rPr lang="en-US" altLang="en-US" sz="1400" b="0">
                <a:latin typeface="Arial Narrow" panose="020B0606020202030204" pitchFamily="34" charset="0"/>
              </a:rPr>
              <a:t>LTC	CHAKOTAY	110,000</a:t>
            </a:r>
          </a:p>
          <a:p>
            <a:r>
              <a:rPr lang="en-US" altLang="en-US" sz="1400" b="0">
                <a:latin typeface="Arial Narrow" panose="020B0606020202030204" pitchFamily="34" charset="0"/>
              </a:rPr>
              <a:t>OTC	DATA	125,000</a:t>
            </a:r>
          </a:p>
          <a:p>
            <a:r>
              <a:rPr lang="en-US" altLang="en-US" sz="1400" b="0">
                <a:latin typeface="Arial Narrow" panose="020B0606020202030204" pitchFamily="34" charset="0"/>
              </a:rPr>
              <a:t>LTC	RICKER, W	140,000</a:t>
            </a:r>
          </a:p>
          <a:p>
            <a:r>
              <a:rPr lang="en-US" altLang="en-US" sz="1400" b="0">
                <a:latin typeface="Arial Narrow" panose="020B0606020202030204" pitchFamily="34" charset="0"/>
              </a:rPr>
              <a:t>LTC	SPOCK, S	</a:t>
            </a:r>
            <a:r>
              <a:rPr lang="en-US" altLang="en-US" sz="1400" b="0" u="sng">
                <a:latin typeface="Arial Narrow" panose="020B0606020202030204" pitchFamily="34" charset="0"/>
              </a:rPr>
              <a:t>155,000</a:t>
            </a:r>
          </a:p>
          <a:p>
            <a:r>
              <a:rPr lang="en-US" altLang="en-US" sz="1400" b="0">
                <a:latin typeface="Arial Narrow" panose="020B0606020202030204" pitchFamily="34" charset="0"/>
              </a:rPr>
              <a:t>	EXEC OFFCR TOTAL	530,000</a:t>
            </a:r>
          </a:p>
        </p:txBody>
      </p:sp>
    </p:spTree>
    <p:extLst>
      <p:ext uri="{BB962C8B-B14F-4D97-AF65-F5344CB8AC3E}">
        <p14:creationId xmlns="" xmlns:p14="http://schemas.microsoft.com/office/powerpoint/2010/main" val="3279571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0" name="Rectangle 2"/>
          <p:cNvSpPr>
            <a:spLocks noGrp="1" noChangeArrowheads="1"/>
          </p:cNvSpPr>
          <p:nvPr>
            <p:ph type="title"/>
          </p:nvPr>
        </p:nvSpPr>
        <p:spPr/>
        <p:txBody>
          <a:bodyPr/>
          <a:lstStyle/>
          <a:p>
            <a:r>
              <a:rPr lang="en-US" altLang="en-US"/>
              <a:t>Screen Output Design Principles</a:t>
            </a:r>
          </a:p>
        </p:txBody>
      </p:sp>
      <p:graphicFrame>
        <p:nvGraphicFramePr>
          <p:cNvPr id="1645683" name="Group 115"/>
          <p:cNvGraphicFramePr>
            <a:graphicFrameLocks noGrp="1"/>
          </p:cNvGraphicFramePr>
          <p:nvPr>
            <p:extLst>
              <p:ext uri="{D42A27DB-BD31-4B8C-83A1-F6EECF244321}">
                <p14:modId xmlns="" xmlns:p14="http://schemas.microsoft.com/office/powerpoint/2010/main" val="4071168366"/>
              </p:ext>
            </p:extLst>
          </p:nvPr>
        </p:nvGraphicFramePr>
        <p:xfrm>
          <a:off x="0" y="914398"/>
          <a:ext cx="9144000" cy="5410204"/>
        </p:xfrm>
        <a:graphic>
          <a:graphicData uri="http://schemas.openxmlformats.org/drawingml/2006/table">
            <a:tbl>
              <a:tblPr/>
              <a:tblGrid>
                <a:gridCol w="1608483"/>
                <a:gridCol w="7535517"/>
              </a:tblGrid>
              <a:tr h="670291">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Screen Design Consideration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Design Guidelines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18168">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The designer should consider the “lowest common denominator.” The default window size should be less than or equal to the worst resolution display in the user community.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957558">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Scrolling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On-line outputs have the advantage of not being limited by the physical page. This can also be a disadvantage if important information such as column headings scrolls off the screen. If possible, freeze important headings at the top of a screen.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70291">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Navigation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Users should always have a sense of where they are in a network of on-line screens. Users also require the ability to navigate between screens.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70291">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Partitioning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In Windows, zones are forms within forms. On the Internet, frames are pages within pages.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70291">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Information Hiding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On-line applications offer capabilities to hide information until it is either needed or becomes important. Techniques include drill-down and pop-up dialogue boxes.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70291">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Highlighting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Highlighting can call users’ attention to erroneous data, exception data, or specific problems. Highlighting can also be a distraction if misused.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83023">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Narrow" panose="020B0606020202030204" pitchFamily="34" charset="0"/>
                        </a:rPr>
                        <a:t>Printing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ct val="20000"/>
                        </a:spcBef>
                        <a:defRPr sz="2400">
                          <a:solidFill>
                            <a:schemeClr val="tx1"/>
                          </a:solidFill>
                          <a:latin typeface="Times New Roman" panose="02020603050405020304" pitchFamily="18"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eaLnBrk="0" fontAlgn="base" hangingPunct="0">
                        <a:spcBef>
                          <a:spcPct val="20000"/>
                        </a:spcBef>
                        <a:spcAft>
                          <a:spcPct val="0"/>
                        </a:spcAft>
                        <a:defRPr sz="1600">
                          <a:solidFill>
                            <a:schemeClr val="tx1"/>
                          </a:solidFill>
                          <a:latin typeface="Arial" panose="020B0604020202020204" pitchFamily="34" charset="0"/>
                        </a:defRPr>
                      </a:lvl6pPr>
                      <a:lvl7pPr eaLnBrk="0" fontAlgn="base" hangingPunct="0">
                        <a:spcBef>
                          <a:spcPct val="20000"/>
                        </a:spcBef>
                        <a:spcAft>
                          <a:spcPct val="0"/>
                        </a:spcAft>
                        <a:defRPr sz="1600">
                          <a:solidFill>
                            <a:schemeClr val="tx1"/>
                          </a:solidFill>
                          <a:latin typeface="Arial" panose="020B0604020202020204" pitchFamily="34" charset="0"/>
                        </a:defRPr>
                      </a:lvl7pPr>
                      <a:lvl8pPr eaLnBrk="0" fontAlgn="base" hangingPunct="0">
                        <a:spcBef>
                          <a:spcPct val="20000"/>
                        </a:spcBef>
                        <a:spcAft>
                          <a:spcPct val="0"/>
                        </a:spcAft>
                        <a:defRPr sz="1600">
                          <a:solidFill>
                            <a:schemeClr val="tx1"/>
                          </a:solidFill>
                          <a:latin typeface="Arial" panose="020B0604020202020204" pitchFamily="34" charset="0"/>
                        </a:defRPr>
                      </a:lvl8pPr>
                      <a:lvl9pPr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Narrow" panose="020B0606020202030204" pitchFamily="34" charset="0"/>
                        </a:rPr>
                        <a:t>Always provide users the option to print a permanent copy of the report.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extLst>
      <p:ext uri="{BB962C8B-B14F-4D97-AF65-F5344CB8AC3E}">
        <p14:creationId xmlns="" xmlns:p14="http://schemas.microsoft.com/office/powerpoint/2010/main" val="146154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p:txBody>
          <a:bodyPr/>
          <a:lstStyle/>
          <a:p>
            <a:r>
              <a:rPr lang="en-US" altLang="en-US"/>
              <a:t>Report Customization</a:t>
            </a:r>
          </a:p>
        </p:txBody>
      </p:sp>
      <p:pic>
        <p:nvPicPr>
          <p:cNvPr id="1649670" name="Picture 6" descr="D:\Sadm\Systems Analysis and Design Methods\Fifth Edition\Chapter 13 Output Design\Chapter 13 Replacement Screen Captures\Figure 13-11a.bmp"/>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73200" y="1295400"/>
            <a:ext cx="6203950" cy="47355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4476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lstStyle/>
          <a:p>
            <a:r>
              <a:rPr lang="en-US" altLang="en-US"/>
              <a:t>Tabular Report Prototype</a:t>
            </a:r>
          </a:p>
        </p:txBody>
      </p:sp>
      <p:pic>
        <p:nvPicPr>
          <p:cNvPr id="1651717" name="Picture 5" descr="C:\Documents and Settings\gbrandolph\Desktop\Whitten JPEGs for PPT\ch15\whi74173_1511b.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13896"/>
          <a:stretch/>
        </p:blipFill>
        <p:spPr bwMode="auto">
          <a:xfrm>
            <a:off x="1447800" y="1219200"/>
            <a:ext cx="5929312" cy="4800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06906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ltLang="en-US"/>
              <a:t>Graphical Report Prototype</a:t>
            </a:r>
          </a:p>
        </p:txBody>
      </p:sp>
      <p:pic>
        <p:nvPicPr>
          <p:cNvPr id="1653764" name="Picture 4" descr="C:\Documents and Settings\gbrandolph\Desktop\Whitten JPEGs for PPT\ch15\whi74173_151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1295400"/>
            <a:ext cx="6767513" cy="47196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317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p:txBody>
          <a:bodyPr/>
          <a:lstStyle/>
          <a:p>
            <a:r>
              <a:rPr lang="en-US" altLang="en-US"/>
              <a:t>Internal Outputs</a:t>
            </a:r>
          </a:p>
        </p:txBody>
      </p:sp>
      <p:sp>
        <p:nvSpPr>
          <p:cNvPr id="1604611" name="Rectangle 3"/>
          <p:cNvSpPr>
            <a:spLocks noGrp="1" noChangeArrowheads="1"/>
          </p:cNvSpPr>
          <p:nvPr>
            <p:ph type="body" idx="1"/>
          </p:nvPr>
        </p:nvSpPr>
        <p:spPr>
          <a:xfrm>
            <a:off x="0" y="914400"/>
            <a:ext cx="9144000" cy="5410200"/>
          </a:xfrm>
        </p:spPr>
        <p:txBody>
          <a:bodyPr/>
          <a:lstStyle/>
          <a:p>
            <a:pPr>
              <a:lnSpc>
                <a:spcPct val="90000"/>
              </a:lnSpc>
              <a:spcBef>
                <a:spcPct val="5000"/>
              </a:spcBef>
              <a:buFontTx/>
              <a:buNone/>
            </a:pPr>
            <a:r>
              <a:rPr lang="en-US" altLang="en-US" dirty="0"/>
              <a:t>	</a:t>
            </a:r>
            <a:r>
              <a:rPr lang="en-US" altLang="en-US" b="1" dirty="0"/>
              <a:t>Internal output</a:t>
            </a:r>
            <a:r>
              <a:rPr lang="en-US" altLang="en-US" dirty="0"/>
              <a:t> – an output intended for system owners and system users within an organization.</a:t>
            </a:r>
            <a:br>
              <a:rPr lang="en-US" altLang="en-US" dirty="0"/>
            </a:br>
            <a:endParaRPr lang="en-US" altLang="en-US" dirty="0"/>
          </a:p>
          <a:p>
            <a:pPr lvl="1">
              <a:lnSpc>
                <a:spcPct val="90000"/>
              </a:lnSpc>
              <a:buFontTx/>
              <a:buNone/>
            </a:pPr>
            <a:r>
              <a:rPr lang="en-US" altLang="en-US" b="1" dirty="0"/>
              <a:t>	Detailed report</a:t>
            </a:r>
            <a:r>
              <a:rPr lang="en-US" altLang="en-US" dirty="0"/>
              <a:t> – an internal output that presents information with little or no filtering</a:t>
            </a:r>
          </a:p>
          <a:p>
            <a:pPr lvl="2">
              <a:lnSpc>
                <a:spcPct val="90000"/>
              </a:lnSpc>
            </a:pPr>
            <a:r>
              <a:rPr lang="en-US" altLang="en-US" dirty="0"/>
              <a:t>Example: A listing of all customers</a:t>
            </a:r>
            <a:br>
              <a:rPr lang="en-US" altLang="en-US" dirty="0"/>
            </a:br>
            <a:endParaRPr lang="en-US" altLang="en-US" dirty="0"/>
          </a:p>
          <a:p>
            <a:pPr lvl="1">
              <a:lnSpc>
                <a:spcPct val="90000"/>
              </a:lnSpc>
              <a:buFontTx/>
              <a:buNone/>
            </a:pPr>
            <a:r>
              <a:rPr lang="en-US" altLang="en-US" dirty="0"/>
              <a:t>	</a:t>
            </a:r>
            <a:r>
              <a:rPr lang="en-US" altLang="en-US" b="1" dirty="0"/>
              <a:t>Summary report</a:t>
            </a:r>
            <a:r>
              <a:rPr lang="en-US" altLang="en-US" dirty="0"/>
              <a:t> – an internal output that categorizes information for managers</a:t>
            </a:r>
          </a:p>
          <a:p>
            <a:pPr lvl="2">
              <a:lnSpc>
                <a:spcPct val="90000"/>
              </a:lnSpc>
            </a:pPr>
            <a:r>
              <a:rPr lang="en-US" altLang="en-US" dirty="0"/>
              <a:t>Do not have to wade through details.</a:t>
            </a:r>
          </a:p>
          <a:p>
            <a:pPr lvl="2">
              <a:lnSpc>
                <a:spcPct val="90000"/>
              </a:lnSpc>
            </a:pPr>
            <a:r>
              <a:rPr lang="en-US" altLang="en-US" dirty="0"/>
              <a:t>Increasingly presented in graphical formats using charts</a:t>
            </a:r>
          </a:p>
          <a:p>
            <a:pPr lvl="2">
              <a:lnSpc>
                <a:spcPct val="90000"/>
              </a:lnSpc>
            </a:pPr>
            <a:r>
              <a:rPr lang="en-US" altLang="en-US" dirty="0"/>
              <a:t>Example: A count of customers by region</a:t>
            </a:r>
          </a:p>
          <a:p>
            <a:pPr lvl="2">
              <a:lnSpc>
                <a:spcPct val="90000"/>
              </a:lnSpc>
              <a:buFontTx/>
              <a:buNone/>
            </a:pPr>
            <a:endParaRPr lang="en-US" altLang="en-US" dirty="0"/>
          </a:p>
          <a:p>
            <a:pPr lvl="1">
              <a:lnSpc>
                <a:spcPct val="90000"/>
              </a:lnSpc>
              <a:buFontTx/>
              <a:buNone/>
            </a:pPr>
            <a:r>
              <a:rPr lang="en-US" altLang="en-US" dirty="0"/>
              <a:t>	</a:t>
            </a:r>
            <a:r>
              <a:rPr lang="en-US" altLang="en-US" b="1" dirty="0"/>
              <a:t>Exception report</a:t>
            </a:r>
            <a:r>
              <a:rPr lang="en-US" altLang="en-US" dirty="0"/>
              <a:t> – An internal output that filters data to report exceptions to some condition or standard.</a:t>
            </a:r>
          </a:p>
          <a:p>
            <a:pPr lvl="2">
              <a:lnSpc>
                <a:spcPct val="90000"/>
              </a:lnSpc>
            </a:pPr>
            <a:r>
              <a:rPr lang="en-US" altLang="en-US" dirty="0"/>
              <a:t>Example: A listing of customers with past due accounts </a:t>
            </a:r>
          </a:p>
        </p:txBody>
      </p:sp>
    </p:spTree>
    <p:extLst>
      <p:ext uri="{BB962C8B-B14F-4D97-AF65-F5344CB8AC3E}">
        <p14:creationId xmlns="" xmlns:p14="http://schemas.microsoft.com/office/powerpoint/2010/main" val="679199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a:xfrm>
            <a:off x="0" y="0"/>
            <a:ext cx="9144000" cy="457200"/>
          </a:xfrm>
        </p:spPr>
        <p:txBody>
          <a:bodyPr>
            <a:noAutofit/>
          </a:bodyPr>
          <a:lstStyle/>
          <a:p>
            <a:pPr algn="ctr"/>
            <a:r>
              <a:rPr lang="en-US" altLang="en-US" sz="2800" dirty="0"/>
              <a:t>Record-at-a-Time Output Prototype</a:t>
            </a:r>
          </a:p>
        </p:txBody>
      </p:sp>
      <p:pic>
        <p:nvPicPr>
          <p:cNvPr id="1655813" name="Picture 5" descr="C:\Documents and Settings\gbrandolph\Desktop\Whitten JPEGs for PPT\ch15\whi74173_1513L.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85950" y="609600"/>
            <a:ext cx="5370513" cy="5883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1491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7858" name="Rectangle 2"/>
          <p:cNvSpPr>
            <a:spLocks noGrp="1" noChangeArrowheads="1"/>
          </p:cNvSpPr>
          <p:nvPr>
            <p:ph type="title"/>
          </p:nvPr>
        </p:nvSpPr>
        <p:spPr/>
        <p:txBody>
          <a:bodyPr>
            <a:normAutofit/>
          </a:bodyPr>
          <a:lstStyle/>
          <a:p>
            <a:pPr algn="ctr"/>
            <a:r>
              <a:rPr lang="en-US" altLang="en-US" sz="3200" dirty="0"/>
              <a:t>Web Database Output Prototype</a:t>
            </a:r>
          </a:p>
        </p:txBody>
      </p:sp>
      <p:pic>
        <p:nvPicPr>
          <p:cNvPr id="1657862" name="Picture 6" descr="D:\Sadm\Systems Analysis and Design Methods\Fifth Edition\Chapter 13 Output Design\Chapter 13 Replacement Screen Captures\Figure 13-14.bmp"/>
          <p:cNvPicPr>
            <a:picLocks noChangeAspect="1" noChangeArrowheads="1"/>
          </p:cNvPicPr>
          <p:nvPr/>
        </p:nvPicPr>
        <p:blipFill>
          <a:blip r:embed="rId3">
            <a:extLst>
              <a:ext uri="{28A0092B-C50C-407E-A947-70E740481C1C}">
                <a14:useLocalDpi xmlns="" xmlns:a14="http://schemas.microsoft.com/office/drawing/2010/main" val="0"/>
              </a:ext>
            </a:extLst>
          </a:blip>
          <a:srcRect b="25000"/>
          <a:stretch>
            <a:fillRect/>
          </a:stretch>
        </p:blipFill>
        <p:spPr bwMode="auto">
          <a:xfrm>
            <a:off x="1066800" y="819150"/>
            <a:ext cx="6981825" cy="58054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19947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9906" name="Rectangle 2"/>
          <p:cNvSpPr>
            <a:spLocks noGrp="1" noChangeArrowheads="1"/>
          </p:cNvSpPr>
          <p:nvPr>
            <p:ph type="title"/>
          </p:nvPr>
        </p:nvSpPr>
        <p:spPr/>
        <p:txBody>
          <a:bodyPr>
            <a:normAutofit/>
          </a:bodyPr>
          <a:lstStyle/>
          <a:p>
            <a:pPr algn="ctr"/>
            <a:r>
              <a:rPr lang="en-US" altLang="en-US" sz="3200" dirty="0"/>
              <a:t>Windows/Web Media Player Output Prototype</a:t>
            </a:r>
          </a:p>
        </p:txBody>
      </p:sp>
      <p:pic>
        <p:nvPicPr>
          <p:cNvPr id="1659910" name="Picture 6" descr="D:\Sadm\Systems Analysis and Design Methods\Fifth Edition\Chapter 13 Output Design\Chapter 13 Replacement Screen Captures\Figure 13-15.bmp"/>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54213" y="781050"/>
            <a:ext cx="5227637" cy="5803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56114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895600"/>
            <a:ext cx="8229600" cy="1139825"/>
          </a:xfrm>
        </p:spPr>
        <p:txBody>
          <a:bodyPr/>
          <a:lstStyle/>
          <a:p>
            <a:pPr algn="ctr" eaLnBrk="1" hangingPunct="1"/>
            <a:r>
              <a:rPr lang="en-US" dirty="0" smtClean="0"/>
              <a:t>Thank You </a:t>
            </a:r>
          </a:p>
        </p:txBody>
      </p:sp>
      <p:sp>
        <p:nvSpPr>
          <p:cNvPr id="3" name="Footer Placeholder 2"/>
          <p:cNvSpPr>
            <a:spLocks noGrp="1"/>
          </p:cNvSpPr>
          <p:nvPr>
            <p:ph type="ftr" sz="quarter" idx="11"/>
          </p:nvPr>
        </p:nvSpPr>
        <p:spPr/>
        <p:txBody>
          <a:bodyPr/>
          <a:lstStyle/>
          <a:p>
            <a:r>
              <a:rPr lang="en-US" smtClean="0"/>
              <a:t>CSC 401: database Management System</a:t>
            </a:r>
            <a:endParaRPr lang="en-US" dirty="0"/>
          </a:p>
        </p:txBody>
      </p:sp>
    </p:spTree>
    <p:extLst>
      <p:ext uri="{BB962C8B-B14F-4D97-AF65-F5344CB8AC3E}">
        <p14:creationId xmlns="" xmlns:p14="http://schemas.microsoft.com/office/powerpoint/2010/main" val="3884255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2"/>
          <p:cNvSpPr>
            <a:spLocks noGrp="1" noChangeArrowheads="1"/>
          </p:cNvSpPr>
          <p:nvPr>
            <p:ph type="title"/>
          </p:nvPr>
        </p:nvSpPr>
        <p:spPr/>
        <p:txBody>
          <a:bodyPr/>
          <a:lstStyle/>
          <a:p>
            <a:r>
              <a:rPr lang="en-US" altLang="en-US"/>
              <a:t>Detailed Report</a:t>
            </a:r>
          </a:p>
        </p:txBody>
      </p:sp>
      <p:pic>
        <p:nvPicPr>
          <p:cNvPr id="1606661" name="Picture 5" descr="C:\Documents and Settings\gbrandolph\Desktop\Whitten JPEGs for PPT\ch15\whi74173_1502a.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76400" y="1316038"/>
            <a:ext cx="5715000" cy="48561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495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p:txBody>
          <a:bodyPr/>
          <a:lstStyle/>
          <a:p>
            <a:r>
              <a:rPr lang="en-US" altLang="en-US"/>
              <a:t>Summary Report</a:t>
            </a:r>
          </a:p>
        </p:txBody>
      </p:sp>
      <p:pic>
        <p:nvPicPr>
          <p:cNvPr id="1608709" name="Picture 5" descr="C:\Documents and Settings\gbrandolph\Desktop\Whitten JPEGs for PPT\ch15\whi74173_1502b.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76400" y="1295400"/>
            <a:ext cx="5791200" cy="49212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0129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Rectangle 2"/>
          <p:cNvSpPr>
            <a:spLocks noGrp="1" noChangeArrowheads="1"/>
          </p:cNvSpPr>
          <p:nvPr>
            <p:ph type="title"/>
          </p:nvPr>
        </p:nvSpPr>
        <p:spPr/>
        <p:txBody>
          <a:bodyPr/>
          <a:lstStyle/>
          <a:p>
            <a:r>
              <a:rPr lang="en-US" altLang="en-US"/>
              <a:t>Exception Report</a:t>
            </a:r>
          </a:p>
        </p:txBody>
      </p:sp>
      <p:pic>
        <p:nvPicPr>
          <p:cNvPr id="1610757" name="Picture 5" descr="C:\Documents and Settings\gbrandolph\Desktop\Whitten JPEGs for PPT\ch15\whi74173_1502c.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28688" y="1644650"/>
            <a:ext cx="7300912" cy="42989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2182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ChangeArrowheads="1"/>
          </p:cNvSpPr>
          <p:nvPr>
            <p:ph type="title"/>
          </p:nvPr>
        </p:nvSpPr>
        <p:spPr/>
        <p:txBody>
          <a:bodyPr/>
          <a:lstStyle/>
          <a:p>
            <a:r>
              <a:rPr lang="en-US" altLang="en-US"/>
              <a:t>External Outputs</a:t>
            </a:r>
          </a:p>
        </p:txBody>
      </p:sp>
      <p:sp>
        <p:nvSpPr>
          <p:cNvPr id="1612803" name="Rectangle 3"/>
          <p:cNvSpPr>
            <a:spLocks noGrp="1" noChangeArrowheads="1"/>
          </p:cNvSpPr>
          <p:nvPr>
            <p:ph type="body" idx="1"/>
          </p:nvPr>
        </p:nvSpPr>
        <p:spPr/>
        <p:txBody>
          <a:bodyPr/>
          <a:lstStyle/>
          <a:p>
            <a:pPr>
              <a:buFontTx/>
              <a:buNone/>
            </a:pPr>
            <a:r>
              <a:rPr lang="en-US" altLang="en-US"/>
              <a:t>	</a:t>
            </a:r>
            <a:r>
              <a:rPr lang="en-US" altLang="en-US" b="1"/>
              <a:t>External outputs</a:t>
            </a:r>
            <a:r>
              <a:rPr lang="en-US" altLang="en-US"/>
              <a:t> – an output that leaves the organization organization.</a:t>
            </a:r>
          </a:p>
          <a:p>
            <a:pPr lvl="1"/>
            <a:r>
              <a:rPr lang="en-US" altLang="en-US"/>
              <a:t>Intended for customers, suppliers, partners, or regulatory agencies.</a:t>
            </a:r>
            <a:br>
              <a:rPr lang="en-US" altLang="en-US"/>
            </a:br>
            <a:endParaRPr lang="en-US" altLang="en-US"/>
          </a:p>
          <a:p>
            <a:pPr>
              <a:buFontTx/>
              <a:buNone/>
            </a:pPr>
            <a:r>
              <a:rPr lang="en-US" altLang="en-US"/>
              <a:t>	</a:t>
            </a:r>
            <a:r>
              <a:rPr lang="en-US" altLang="en-US" b="1"/>
              <a:t>Turnaround documents</a:t>
            </a:r>
            <a:r>
              <a:rPr lang="en-US" altLang="en-US"/>
              <a:t> – an external output that may re-enter the system as an input.</a:t>
            </a:r>
          </a:p>
          <a:p>
            <a:pPr lvl="1"/>
            <a:r>
              <a:rPr lang="en-US" altLang="en-US"/>
              <a:t>Most “bills” and invoices include a stub to be returned by the customer with payment.</a:t>
            </a:r>
          </a:p>
        </p:txBody>
      </p:sp>
    </p:spTree>
    <p:extLst>
      <p:ext uri="{BB962C8B-B14F-4D97-AF65-F5344CB8AC3E}">
        <p14:creationId xmlns="" xmlns:p14="http://schemas.microsoft.com/office/powerpoint/2010/main" val="129356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p:txBody>
          <a:bodyPr/>
          <a:lstStyle/>
          <a:p>
            <a:r>
              <a:rPr lang="en-US" altLang="en-US"/>
              <a:t>External Document</a:t>
            </a:r>
            <a:endParaRPr lang="en-US" altLang="en-US" sz="1500"/>
          </a:p>
        </p:txBody>
      </p:sp>
      <p:pic>
        <p:nvPicPr>
          <p:cNvPr id="1614853" name="Picture 5" descr="C:\Documents and Settings\gbrandolph\Desktop\Whitten JPEGs for PPT\ch15\whi74173_1503L.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914401"/>
            <a:ext cx="7086600" cy="5410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507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a:xfrm>
            <a:off x="0" y="0"/>
            <a:ext cx="9144000" cy="533400"/>
          </a:xfrm>
        </p:spPr>
        <p:txBody>
          <a:bodyPr>
            <a:normAutofit fontScale="90000"/>
          </a:bodyPr>
          <a:lstStyle/>
          <a:p>
            <a:pPr algn="ctr"/>
            <a:r>
              <a:rPr lang="en-US" altLang="en-US" dirty="0"/>
              <a:t>Turnaround Document</a:t>
            </a:r>
          </a:p>
        </p:txBody>
      </p:sp>
      <p:pic>
        <p:nvPicPr>
          <p:cNvPr id="1616901" name="Picture 5" descr="C:\Documents and Settings\gbrandolph\Desktop\Whitten JPEGs for PPT\ch15\whi74173_1504.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533401"/>
            <a:ext cx="7162800" cy="62513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97728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24983</TotalTime>
  <Words>2721</Words>
  <Application>Microsoft Office PowerPoint</Application>
  <PresentationFormat>On-screen Show (4:3)</PresentationFormat>
  <Paragraphs>395</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Output reports</vt:lpstr>
      <vt:lpstr>Output Design and Prototyping</vt:lpstr>
      <vt:lpstr>Internal Outputs</vt:lpstr>
      <vt:lpstr>Detailed Report</vt:lpstr>
      <vt:lpstr>Summary Report</vt:lpstr>
      <vt:lpstr>Exception Report</vt:lpstr>
      <vt:lpstr>External Outputs</vt:lpstr>
      <vt:lpstr>External Document</vt:lpstr>
      <vt:lpstr>Turnaround Document</vt:lpstr>
      <vt:lpstr>Implementation Methods for Outputs</vt:lpstr>
      <vt:lpstr>Taxonomy for Computer-Generated Outputs</vt:lpstr>
      <vt:lpstr>Taxonomy for Computer-Generated Outputs</vt:lpstr>
      <vt:lpstr>Chart Types</vt:lpstr>
      <vt:lpstr>Chart Types (concluded)</vt:lpstr>
      <vt:lpstr>Output Design with an Old Style Printer Spacing Chart</vt:lpstr>
      <vt:lpstr>Output Design with a Modern CASE Tool</vt:lpstr>
      <vt:lpstr>Output Design with a Report Writer Tool</vt:lpstr>
      <vt:lpstr>Output Design with a Report Writer Tool</vt:lpstr>
      <vt:lpstr>Output Design Guidelines</vt:lpstr>
      <vt:lpstr>Output Design Guidelines</vt:lpstr>
      <vt:lpstr>Output Design Process</vt:lpstr>
      <vt:lpstr>A Logical Data Structure for Output Requirements</vt:lpstr>
      <vt:lpstr>Tabular Report Design Principles</vt:lpstr>
      <vt:lpstr>Tabular Report Design Principles (cont.)</vt:lpstr>
      <vt:lpstr>Tabular Report Design Principles (concluded)</vt:lpstr>
      <vt:lpstr>Screen Output Design Principles</vt:lpstr>
      <vt:lpstr>Report Customization</vt:lpstr>
      <vt:lpstr>Tabular Report Prototype</vt:lpstr>
      <vt:lpstr>Graphical Report Prototype</vt:lpstr>
      <vt:lpstr>Record-at-a-Time Output Prototype</vt:lpstr>
      <vt:lpstr>Web Database Output Prototype</vt:lpstr>
      <vt:lpstr>Windows/Web Media Player Output Prototype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Nujhat Nahar  Grameenphone IT Ltd.</dc:creator>
  <cp:lastModifiedBy>Mahady</cp:lastModifiedBy>
  <cp:revision>152</cp:revision>
  <dcterms:created xsi:type="dcterms:W3CDTF">2006-08-16T00:00:00Z</dcterms:created>
  <dcterms:modified xsi:type="dcterms:W3CDTF">2018-01-16T14:17:14Z</dcterms:modified>
</cp:coreProperties>
</file>