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handoutMasterIdLst>
    <p:handoutMasterId r:id="rId33"/>
  </p:handout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ADBFC"/>
    <a:srgbClr val="CAE5F6"/>
    <a:srgbClr val="D8ECF8"/>
    <a:srgbClr val="E9F4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280702-C09F-445D-BA53-23D07B3C177F}" type="datetimeFigureOut">
              <a:rPr lang="en-US" smtClean="0"/>
              <a:pPr/>
              <a:t>1/16/2018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4AFE9-4143-4FDD-9C7E-A607021D0450}" type="slidenum">
              <a:rPr lang="en-US" smtClean="0"/>
              <a:pPr/>
              <a:t>‹#›</a:t>
            </a:fld>
            <a:endParaRPr lang="en-US"/>
          </a:p>
        </p:txBody>
      </p:sp>
    </p:spTree>
    <p:extLst>
      <p:ext uri="{BB962C8B-B14F-4D97-AF65-F5344CB8AC3E}">
        <p14:creationId xmlns="" xmlns:p14="http://schemas.microsoft.com/office/powerpoint/2010/main" val="1589882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FE411-9AE1-418A-BA91-16AE000A0824}" type="datetimeFigureOut">
              <a:rPr lang="en-US" smtClean="0"/>
              <a:pPr/>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EFC71-F654-483A-A235-1624CDB565A5}" type="slidenum">
              <a:rPr lang="en-US" smtClean="0"/>
              <a:pPr/>
              <a:t>‹#›</a:t>
            </a:fld>
            <a:endParaRPr lang="en-US"/>
          </a:p>
        </p:txBody>
      </p:sp>
    </p:spTree>
    <p:extLst>
      <p:ext uri="{BB962C8B-B14F-4D97-AF65-F5344CB8AC3E}">
        <p14:creationId xmlns="" xmlns:p14="http://schemas.microsoft.com/office/powerpoint/2010/main" val="29646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
        <p:nvSpPr>
          <p:cNvPr id="13" name="Rectangle 12"/>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tx1"/>
                </a:solidFill>
              </a:defRPr>
            </a:lvl1pPr>
          </a:lstStyle>
          <a:p>
            <a:r>
              <a:rPr kumimoji="0" lang="en-US" dirty="0" smtClean="0"/>
              <a:t>Click to edit Master title style</a:t>
            </a:r>
            <a:endParaRPr kumimoji="0" lang="en-US" dirty="0"/>
          </a:p>
        </p:txBody>
      </p:sp>
      <p:sp>
        <p:nvSpPr>
          <p:cNvPr id="5" name="Footer Placeholder 4"/>
          <p:cNvSpPr>
            <a:spLocks noGrp="1"/>
          </p:cNvSpPr>
          <p:nvPr>
            <p:ph type="ftr" sz="quarter" idx="11"/>
          </p:nvPr>
        </p:nvSpPr>
        <p:spPr>
          <a:xfrm>
            <a:off x="2971800" y="6488805"/>
            <a:ext cx="3200400" cy="304800"/>
          </a:xfrm>
          <a:prstGeom prst="rect">
            <a:avLst/>
          </a:prstGeom>
        </p:spPr>
        <p:txBody>
          <a:bodyPr/>
          <a:lstStyle>
            <a:lvl1pPr algn="ctr">
              <a:defRPr sz="1200" b="0"/>
            </a:lvl1pPr>
          </a:lstStyle>
          <a:p>
            <a:r>
              <a:rPr lang="en-US" dirty="0" smtClean="0"/>
              <a:t>CSC 401: database Management System</a:t>
            </a:r>
            <a:endParaRPr lang="en-US" dirty="0"/>
          </a:p>
        </p:txBody>
      </p:sp>
      <p:sp>
        <p:nvSpPr>
          <p:cNvPr id="8" name="Content Placeholder 7"/>
          <p:cNvSpPr>
            <a:spLocks noGrp="1"/>
          </p:cNvSpPr>
          <p:nvPr>
            <p:ph sz="quarter" idx="1"/>
          </p:nvPr>
        </p:nvSpPr>
        <p:spPr>
          <a:xfrm>
            <a:off x="0" y="1219200"/>
            <a:ext cx="9144000" cy="51054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r>
              <a:rPr lang="en-US" dirty="0" smtClean="0"/>
              <a:t>CSC 401: database Management System</a:t>
            </a:r>
            <a:endParaRPr lang="en-US" dirty="0"/>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Footer Placeholder 5"/>
          <p:cNvSpPr>
            <a:spLocks noGrp="1"/>
          </p:cNvSpPr>
          <p:nvPr>
            <p:ph type="ftr" sz="quarter" idx="11"/>
          </p:nvPr>
        </p:nvSpPr>
        <p:spPr>
          <a:xfrm>
            <a:off x="2514600" y="6477000"/>
            <a:ext cx="3962400" cy="381000"/>
          </a:xfrm>
          <a:prstGeom prst="rect">
            <a:avLst/>
          </a:prstGeom>
        </p:spPr>
        <p:txBody>
          <a:bodyPr/>
          <a:lstStyle/>
          <a:p>
            <a:r>
              <a:rPr lang="en-US" dirty="0" smtClean="0"/>
              <a:t>CSC 401: database Management System</a:t>
            </a:r>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b" anchorCtr="0"/>
          <a:lstStyle>
            <a:lvl1pPr>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9144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52578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8" name="Footer Placeholder 7"/>
          <p:cNvSpPr>
            <a:spLocks noGrp="1"/>
          </p:cNvSpPr>
          <p:nvPr>
            <p:ph type="ftr" sz="quarter" idx="11"/>
          </p:nvPr>
        </p:nvSpPr>
        <p:spPr>
          <a:xfrm>
            <a:off x="2514600" y="6400800"/>
            <a:ext cx="3962400" cy="457200"/>
          </a:xfrm>
          <a:prstGeom prst="rect">
            <a:avLst/>
          </a:prstGeom>
        </p:spPr>
        <p:txBody>
          <a:bodyPr/>
          <a:lstStyle/>
          <a:p>
            <a:r>
              <a:rPr lang="en-US" dirty="0" smtClean="0"/>
              <a:t>CSC 401: database Management System</a:t>
            </a:r>
            <a:endParaRPr lang="en-US" dirty="0"/>
          </a:p>
        </p:txBody>
      </p:sp>
      <p:sp>
        <p:nvSpPr>
          <p:cNvPr id="11" name="Content Placeholder 10"/>
          <p:cNvSpPr>
            <a:spLocks noGrp="1"/>
          </p:cNvSpPr>
          <p:nvPr>
            <p:ph sz="half" idx="2"/>
          </p:nvPr>
        </p:nvSpPr>
        <p:spPr>
          <a:xfrm>
            <a:off x="914400" y="1905000"/>
            <a:ext cx="3886200" cy="38862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half" idx="4"/>
          </p:nvPr>
        </p:nvSpPr>
        <p:spPr>
          <a:xfrm>
            <a:off x="5257800" y="1905000"/>
            <a:ext cx="38862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2667000" y="6400800"/>
            <a:ext cx="3962400" cy="457200"/>
          </a:xfrm>
          <a:prstGeom prst="rect">
            <a:avLst/>
          </a:prstGeom>
        </p:spPr>
        <p:txBody>
          <a:bodyPr/>
          <a:lstStyle/>
          <a:p>
            <a:r>
              <a:rPr lang="en-US" dirty="0" smtClean="0"/>
              <a:t>CSC 401: database Management System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819400" y="6400800"/>
            <a:ext cx="3048000" cy="457200"/>
          </a:xfrm>
          <a:prstGeom prst="rect">
            <a:avLst/>
          </a:prstGeom>
        </p:spPr>
        <p:txBody>
          <a:bodyPr/>
          <a:lstStyle/>
          <a:p>
            <a:r>
              <a:rPr lang="en-US" dirty="0" smtClean="0"/>
              <a:t>CSC 401: database Management System</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0" y="0"/>
            <a:ext cx="91440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143000"/>
            <a:ext cx="1905000" cy="4876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r>
              <a:rPr lang="en-US" dirty="0" smtClean="0"/>
              <a:t>CSC 401: database Management System</a:t>
            </a:r>
            <a:endParaRPr lang="en-US" dirty="0"/>
          </a:p>
        </p:txBody>
      </p:sp>
      <p:sp>
        <p:nvSpPr>
          <p:cNvPr id="11" name="Content Placeholder 10"/>
          <p:cNvSpPr>
            <a:spLocks noGrp="1"/>
          </p:cNvSpPr>
          <p:nvPr>
            <p:ph sz="quarter" idx="1"/>
          </p:nvPr>
        </p:nvSpPr>
        <p:spPr>
          <a:xfrm>
            <a:off x="2895600" y="1143000"/>
            <a:ext cx="6248400" cy="4876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3" name="Text Placeholder 12"/>
          <p:cNvSpPr>
            <a:spLocks noGrp="1"/>
          </p:cNvSpPr>
          <p:nvPr>
            <p:ph type="body" idx="1"/>
          </p:nvPr>
        </p:nvSpPr>
        <p:spPr>
          <a:xfrm>
            <a:off x="0" y="1143000"/>
            <a:ext cx="9144000" cy="5181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Rectangle 9"/>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Placeholder 21"/>
          <p:cNvSpPr>
            <a:spLocks noGrp="1"/>
          </p:cNvSpPr>
          <p:nvPr>
            <p:ph type="title"/>
          </p:nvPr>
        </p:nvSpPr>
        <p:spPr>
          <a:xfrm>
            <a:off x="0" y="0"/>
            <a:ext cx="9144000" cy="914400"/>
          </a:xfrm>
          <a:prstGeom prst="rect">
            <a:avLst/>
          </a:prstGeom>
          <a:noFill/>
        </p:spPr>
        <p:txBody>
          <a:bodyPr bIns="91440" anchor="b" anchorCtr="0">
            <a:normAutofit/>
          </a:bodyPr>
          <a:lstStyle/>
          <a:p>
            <a:r>
              <a:rPr kumimoji="0" lang="en-US" dirty="0" smtClean="0"/>
              <a:t>Click to edit Master title style</a:t>
            </a:r>
            <a:endParaRPr kumimoji="0" lang="en-US" dirty="0"/>
          </a:p>
        </p:txBody>
      </p:sp>
      <p:pic>
        <p:nvPicPr>
          <p:cNvPr id="11" name="Picture 2" descr="C:\Users\Mahady\Desktop\download (1).jpg"/>
          <p:cNvPicPr>
            <a:picLocks noChangeAspect="1" noChangeArrowheads="1"/>
          </p:cNvPicPr>
          <p:nvPr userDrawn="1"/>
        </p:nvPicPr>
        <p:blipFill>
          <a:blip r:embed="rId10"/>
          <a:srcRect l="38000" t="12217" r="38000" b="31586"/>
          <a:stretch>
            <a:fillRect/>
          </a:stretch>
        </p:blipFill>
        <p:spPr bwMode="auto">
          <a:xfrm>
            <a:off x="8666922" y="0"/>
            <a:ext cx="477078" cy="914400"/>
          </a:xfrm>
          <a:prstGeom prst="rect">
            <a:avLst/>
          </a:prstGeom>
          <a:noFill/>
        </p:spPr>
      </p:pic>
      <p:sp>
        <p:nvSpPr>
          <p:cNvPr id="12" name="Rectangle 11"/>
          <p:cNvSpPr/>
          <p:nvPr userDrawn="1"/>
        </p:nvSpPr>
        <p:spPr>
          <a:xfrm>
            <a:off x="0" y="6324600"/>
            <a:ext cx="9144000" cy="533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p:cNvGrpSpPr>
          <p:nvPr userDrawn="1"/>
        </p:nvGrpSpPr>
        <p:grpSpPr bwMode="auto">
          <a:xfrm>
            <a:off x="0" y="6324600"/>
            <a:ext cx="2584450" cy="495300"/>
            <a:chOff x="4030" y="1710"/>
            <a:chExt cx="4070" cy="780"/>
          </a:xfrm>
        </p:grpSpPr>
        <p:sp>
          <p:nvSpPr>
            <p:cNvPr id="16"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smtClean="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smtClean="0">
                  <a:ln>
                    <a:noFill/>
                  </a:ln>
                  <a:solidFill>
                    <a:schemeClr val="tx1"/>
                  </a:solidFill>
                  <a:effectLst/>
                  <a:latin typeface="Calibri" pitchFamily="34" charset="0"/>
                  <a:cs typeface="Arial" pitchFamily="34" charset="0"/>
                </a:rPr>
                <a:t> </a:t>
              </a:r>
              <a:r>
                <a:rPr kumimoji="0" lang="en-US" sz="11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Arial" pitchFamily="34" charset="0"/>
                </a:rPr>
                <a:t>Computer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cs typeface="Arial" pitchFamily="34" charset="0"/>
                </a:rPr>
                <a:t>Science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Arial" pitchFamily="34" charset="0"/>
                </a:rPr>
                <a:t>&amp;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smtClean="0">
                  <a:ln>
                    <a:noFill/>
                  </a:ln>
                  <a:solidFill>
                    <a:schemeClr val="tx1"/>
                  </a:solidFill>
                  <a:effectLst/>
                  <a:latin typeface="Bell MT" pitchFamily="18" charset="0"/>
                  <a:cs typeface="Arial" pitchFamily="34" charset="0"/>
                </a:rPr>
                <a:t>CSE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4" name="TextBox 23"/>
          <p:cNvSpPr txBox="1"/>
          <p:nvPr userDrawn="1"/>
        </p:nvSpPr>
        <p:spPr>
          <a:xfrm>
            <a:off x="7315200" y="6488668"/>
            <a:ext cx="1768433" cy="338554"/>
          </a:xfrm>
          <a:prstGeom prst="rect">
            <a:avLst/>
          </a:prstGeom>
          <a:noFill/>
        </p:spPr>
        <p:txBody>
          <a:bodyPr wrap="none" rtlCol="0">
            <a:spAutoFit/>
          </a:bodyPr>
          <a:lstStyle/>
          <a:p>
            <a:r>
              <a:rPr lang="en-US" sz="1600" b="1" dirty="0" smtClean="0"/>
              <a:t>Database</a:t>
            </a:r>
            <a:r>
              <a:rPr lang="en-US" sz="1600" b="1" baseline="0" dirty="0" smtClean="0"/>
              <a:t> Group</a:t>
            </a:r>
            <a:endParaRPr lang="en-US" sz="1600" b="1" dirty="0"/>
          </a:p>
        </p:txBody>
      </p:sp>
      <p:sp>
        <p:nvSpPr>
          <p:cNvPr id="25" name="Footer Placeholder 4"/>
          <p:cNvSpPr>
            <a:spLocks noGrp="1"/>
          </p:cNvSpPr>
          <p:nvPr>
            <p:ph type="ftr" sz="quarter" idx="3"/>
          </p:nvPr>
        </p:nvSpPr>
        <p:spPr>
          <a:xfrm>
            <a:off x="2971800" y="6553200"/>
            <a:ext cx="3200400" cy="304800"/>
          </a:xfrm>
          <a:prstGeom prst="rect">
            <a:avLst/>
          </a:prstGeom>
        </p:spPr>
        <p:txBody>
          <a:bodyPr/>
          <a:lstStyle>
            <a:lvl1pPr algn="ctr">
              <a:defRPr sz="1100" b="0"/>
            </a:lvl1pPr>
          </a:lstStyle>
          <a:p>
            <a:r>
              <a:rPr lang="en-US" dirty="0" smtClean="0"/>
              <a:t>CSC 401: database Management System</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Lst>
  <p:hf sldNum="0"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lnSpc>
          <a:spcPct val="150000"/>
        </a:lnSpc>
        <a:spcBef>
          <a:spcPts val="30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20000"/>
        </a:lnSpc>
        <a:spcBef>
          <a:spcPts val="30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20000"/>
        </a:lnSpc>
        <a:spcBef>
          <a:spcPts val="30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20000"/>
        </a:lnSpc>
        <a:spcBef>
          <a:spcPts val="30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20000"/>
        </a:lnSpc>
        <a:spcBef>
          <a:spcPts val="30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352800"/>
            <a:ext cx="6461760" cy="1524000"/>
          </a:xfrm>
        </p:spPr>
        <p:txBody>
          <a:bodyPr>
            <a:normAutofit fontScale="92500"/>
          </a:bodyPr>
          <a:lstStyle/>
          <a:p>
            <a:r>
              <a:rPr lang="en-US" b="1" smtClean="0"/>
              <a:t>Lecture 13</a:t>
            </a:r>
            <a:endParaRPr lang="en-US" b="1" dirty="0" smtClean="0"/>
          </a:p>
          <a:p>
            <a:r>
              <a:rPr lang="en-US" b="1" dirty="0" smtClean="0"/>
              <a:t>CSC 401: Database Management System</a:t>
            </a:r>
            <a:endParaRPr lang="en-US" b="1" dirty="0"/>
          </a:p>
        </p:txBody>
      </p:sp>
      <p:sp>
        <p:nvSpPr>
          <p:cNvPr id="2" name="Title 1"/>
          <p:cNvSpPr>
            <a:spLocks noGrp="1"/>
          </p:cNvSpPr>
          <p:nvPr>
            <p:ph type="ctrTitle"/>
          </p:nvPr>
        </p:nvSpPr>
        <p:spPr>
          <a:xfrm>
            <a:off x="0" y="1447800"/>
            <a:ext cx="9144000" cy="1679575"/>
          </a:xfrm>
          <a:solidFill>
            <a:srgbClr val="C00000"/>
          </a:solidFill>
        </p:spPr>
        <p:txBody>
          <a:bodyPr/>
          <a:lstStyle/>
          <a:p>
            <a:r>
              <a:rPr dirty="0" smtClean="0"/>
              <a:t>Relational Algebra</a:t>
            </a:r>
            <a:endParaRPr dirty="0">
              <a:solidFill>
                <a:schemeClr val="bg1"/>
              </a:solidFill>
            </a:endParaRPr>
          </a:p>
        </p:txBody>
      </p:sp>
      <p:grpSp>
        <p:nvGrpSpPr>
          <p:cNvPr id="4" name="Group 3"/>
          <p:cNvGrpSpPr>
            <a:grpSpLocks/>
          </p:cNvGrpSpPr>
          <p:nvPr/>
        </p:nvGrpSpPr>
        <p:grpSpPr bwMode="auto">
          <a:xfrm>
            <a:off x="6483350" y="76200"/>
            <a:ext cx="2584450" cy="495300"/>
            <a:chOff x="4030" y="1710"/>
            <a:chExt cx="4070" cy="780"/>
          </a:xfrm>
        </p:grpSpPr>
        <p:sp>
          <p:nvSpPr>
            <p:cNvPr id="5"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smtClean="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smtClean="0">
                  <a:ln>
                    <a:noFill/>
                  </a:ln>
                  <a:solidFill>
                    <a:schemeClr val="tx1"/>
                  </a:solidFill>
                  <a:effectLst/>
                  <a:latin typeface="Calibri" pitchFamily="34" charset="0"/>
                  <a:cs typeface="Arial" pitchFamily="34" charset="0"/>
                </a:rPr>
                <a:t> </a:t>
              </a:r>
              <a:r>
                <a:rPr kumimoji="0" lang="en-US" sz="11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Arial" pitchFamily="34" charset="0"/>
                </a:rPr>
                <a:t>Computer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cs typeface="Arial" pitchFamily="34" charset="0"/>
                </a:rPr>
                <a:t>Science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Arial" pitchFamily="34" charset="0"/>
                </a:rPr>
                <a:t>&amp;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smtClean="0">
                  <a:ln>
                    <a:noFill/>
                  </a:ln>
                  <a:solidFill>
                    <a:schemeClr val="tx1"/>
                  </a:solidFill>
                  <a:effectLst/>
                  <a:latin typeface="Bell MT" pitchFamily="18" charset="0"/>
                  <a:cs typeface="Arial" pitchFamily="34" charset="0"/>
                </a:rPr>
                <a:t>CSE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 xmlns:p14="http://schemas.microsoft.com/office/powerpoint/2010/main" val="3613155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GB" altLang="en-US"/>
              <a:t>SET Operations - requirements</a:t>
            </a:r>
          </a:p>
        </p:txBody>
      </p:sp>
      <p:sp>
        <p:nvSpPr>
          <p:cNvPr id="238595" name="Rectangle 3"/>
          <p:cNvSpPr>
            <a:spLocks noGrp="1" noChangeArrowheads="1"/>
          </p:cNvSpPr>
          <p:nvPr>
            <p:ph type="body" idx="1"/>
          </p:nvPr>
        </p:nvSpPr>
        <p:spPr/>
        <p:txBody>
          <a:bodyPr/>
          <a:lstStyle/>
          <a:p>
            <a:pPr marL="0" indent="0">
              <a:spcBef>
                <a:spcPct val="50000"/>
              </a:spcBef>
              <a:buFontTx/>
              <a:buNone/>
            </a:pPr>
            <a:r>
              <a:rPr lang="en-GB" altLang="en-US"/>
              <a:t>For set operations to function correctly the relations R and S must be union compatible. </a:t>
            </a:r>
          </a:p>
          <a:p>
            <a:pPr marL="0" indent="0">
              <a:spcBef>
                <a:spcPct val="50000"/>
              </a:spcBef>
              <a:buFontTx/>
              <a:buNone/>
            </a:pPr>
            <a:r>
              <a:rPr lang="en-GB" altLang="en-US"/>
              <a:t>Two relations are union compatible if</a:t>
            </a:r>
          </a:p>
          <a:p>
            <a:pPr marL="446088" lvl="1" indent="-266700">
              <a:spcBef>
                <a:spcPct val="50000"/>
              </a:spcBef>
            </a:pPr>
            <a:r>
              <a:rPr lang="en-GB" altLang="en-US"/>
              <a:t>they have the same number of attributes</a:t>
            </a:r>
          </a:p>
          <a:p>
            <a:pPr marL="446088" lvl="1" indent="-266700">
              <a:spcBef>
                <a:spcPct val="50000"/>
              </a:spcBef>
            </a:pPr>
            <a:r>
              <a:rPr lang="en-GB" altLang="en-US"/>
              <a:t>the domain of each attribute in column order is the same in both R and S.</a:t>
            </a:r>
          </a:p>
          <a:p>
            <a:pPr marL="0" indent="0"/>
            <a:endParaRPr lang="en-GB" altLang="en-US"/>
          </a:p>
        </p:txBody>
      </p:sp>
    </p:spTree>
    <p:extLst>
      <p:ext uri="{BB962C8B-B14F-4D97-AF65-F5344CB8AC3E}">
        <p14:creationId xmlns="" xmlns:p14="http://schemas.microsoft.com/office/powerpoint/2010/main" val="390570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GB" altLang="en-US"/>
              <a:t>UNION Example</a:t>
            </a:r>
          </a:p>
        </p:txBody>
      </p:sp>
      <p:pic>
        <p:nvPicPr>
          <p:cNvPr id="239619" name="Picture 3" descr="union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600200" y="1600200"/>
            <a:ext cx="6597650" cy="40370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2404612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GB" altLang="en-US"/>
              <a:t>INTERSECTION Example</a:t>
            </a:r>
          </a:p>
        </p:txBody>
      </p:sp>
      <p:pic>
        <p:nvPicPr>
          <p:cNvPr id="240643" name="Picture 3" descr="inter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217613" y="1314450"/>
            <a:ext cx="6372225" cy="44608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168434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GB" altLang="en-US"/>
              <a:t>DIFFERENCE Example</a:t>
            </a:r>
          </a:p>
        </p:txBody>
      </p:sp>
      <p:pic>
        <p:nvPicPr>
          <p:cNvPr id="241667" name="Picture 3" descr="diff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752600" y="1384300"/>
            <a:ext cx="5976938" cy="4125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2649047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GB" altLang="en-US"/>
              <a:t>CARTESIAN PRODUCT</a:t>
            </a:r>
          </a:p>
        </p:txBody>
      </p:sp>
      <p:sp>
        <p:nvSpPr>
          <p:cNvPr id="242691" name="Rectangle 3"/>
          <p:cNvSpPr>
            <a:spLocks noGrp="1" noChangeArrowheads="1"/>
          </p:cNvSpPr>
          <p:nvPr>
            <p:ph type="body" idx="1"/>
          </p:nvPr>
        </p:nvSpPr>
        <p:spPr/>
        <p:txBody>
          <a:bodyPr/>
          <a:lstStyle/>
          <a:p>
            <a:pPr marL="0" indent="0">
              <a:buFontTx/>
              <a:buNone/>
            </a:pPr>
            <a:r>
              <a:rPr lang="en-GB" altLang="en-US"/>
              <a:t>The Cartesian Product is also an operator which works on two sets. It is sometimes called the CROSS PRODUCT or CROSS JOIN.</a:t>
            </a:r>
          </a:p>
          <a:p>
            <a:pPr marL="0" indent="0">
              <a:buFontTx/>
              <a:buNone/>
            </a:pPr>
            <a:endParaRPr lang="en-GB" altLang="en-US"/>
          </a:p>
          <a:p>
            <a:pPr marL="0" indent="0">
              <a:buFontTx/>
              <a:buNone/>
            </a:pPr>
            <a:r>
              <a:rPr lang="en-GB" altLang="en-US"/>
              <a:t>It combines the tuples of one relation with all the tuples of the other relation.</a:t>
            </a:r>
          </a:p>
          <a:p>
            <a:pPr marL="0" indent="0"/>
            <a:endParaRPr lang="en-GB" altLang="en-US"/>
          </a:p>
        </p:txBody>
      </p:sp>
    </p:spTree>
    <p:extLst>
      <p:ext uri="{BB962C8B-B14F-4D97-AF65-F5344CB8AC3E}">
        <p14:creationId xmlns="" xmlns:p14="http://schemas.microsoft.com/office/powerpoint/2010/main" val="393245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GB" altLang="en-US"/>
              <a:t>CARTESIAN PRODUCT Example</a:t>
            </a:r>
          </a:p>
        </p:txBody>
      </p:sp>
      <p:pic>
        <p:nvPicPr>
          <p:cNvPr id="243715" name="Picture 3" descr="cross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838200" y="1676400"/>
            <a:ext cx="7856538" cy="35766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2178610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GB" altLang="en-US"/>
              <a:t>JOIN Operator</a:t>
            </a:r>
          </a:p>
        </p:txBody>
      </p:sp>
      <p:sp>
        <p:nvSpPr>
          <p:cNvPr id="244739" name="Rectangle 3"/>
          <p:cNvSpPr>
            <a:spLocks noGrp="1" noChangeArrowheads="1"/>
          </p:cNvSpPr>
          <p:nvPr>
            <p:ph type="body" idx="1"/>
          </p:nvPr>
        </p:nvSpPr>
        <p:spPr/>
        <p:txBody>
          <a:bodyPr/>
          <a:lstStyle/>
          <a:p>
            <a:pPr>
              <a:lnSpc>
                <a:spcPct val="90000"/>
              </a:lnSpc>
              <a:buFontTx/>
              <a:buNone/>
            </a:pPr>
            <a:r>
              <a:rPr lang="en-GB" altLang="en-US" sz="2400"/>
              <a:t>JOIN is used to combine related tuples from two relations:</a:t>
            </a:r>
          </a:p>
          <a:p>
            <a:pPr>
              <a:lnSpc>
                <a:spcPct val="90000"/>
              </a:lnSpc>
            </a:pPr>
            <a:r>
              <a:rPr lang="en-GB" altLang="en-US" sz="2400"/>
              <a:t>In its simplest form the JOIN operator is just the cross product of the two relations.</a:t>
            </a:r>
          </a:p>
          <a:p>
            <a:pPr>
              <a:lnSpc>
                <a:spcPct val="90000"/>
              </a:lnSpc>
            </a:pPr>
            <a:r>
              <a:rPr lang="en-GB" altLang="en-US" sz="2400"/>
              <a:t>As the join becomes more complex, tuples are removed within the cross product to make the result of the join more meaningful.</a:t>
            </a:r>
          </a:p>
          <a:p>
            <a:pPr>
              <a:lnSpc>
                <a:spcPct val="90000"/>
              </a:lnSpc>
            </a:pPr>
            <a:r>
              <a:rPr lang="en-GB" altLang="en-US" sz="2400"/>
              <a:t>JOIN allows you to evaluate a join condition between the attributes of the relations on which the join is undertaken.</a:t>
            </a:r>
          </a:p>
          <a:p>
            <a:pPr>
              <a:lnSpc>
                <a:spcPct val="90000"/>
              </a:lnSpc>
              <a:buFontTx/>
              <a:buNone/>
            </a:pPr>
            <a:endParaRPr lang="en-GB" altLang="en-US" sz="2400"/>
          </a:p>
          <a:p>
            <a:pPr>
              <a:lnSpc>
                <a:spcPct val="90000"/>
              </a:lnSpc>
              <a:buFontTx/>
              <a:buNone/>
            </a:pPr>
            <a:r>
              <a:rPr lang="en-GB" altLang="en-US" sz="2400"/>
              <a:t>The notation used is</a:t>
            </a:r>
          </a:p>
          <a:p>
            <a:pPr>
              <a:lnSpc>
                <a:spcPct val="90000"/>
              </a:lnSpc>
              <a:spcBef>
                <a:spcPct val="0"/>
              </a:spcBef>
              <a:buFontTx/>
              <a:buNone/>
            </a:pPr>
            <a:r>
              <a:rPr lang="en-GB" altLang="en-US" sz="2400"/>
              <a:t>   R JOIN </a:t>
            </a:r>
            <a:r>
              <a:rPr lang="en-GB" altLang="en-US" sz="2400" baseline="-25000"/>
              <a:t>join condition</a:t>
            </a:r>
            <a:r>
              <a:rPr lang="en-GB" altLang="en-US" sz="2400"/>
              <a:t> S</a:t>
            </a:r>
          </a:p>
        </p:txBody>
      </p:sp>
    </p:spTree>
    <p:extLst>
      <p:ext uri="{BB962C8B-B14F-4D97-AF65-F5344CB8AC3E}">
        <p14:creationId xmlns="" xmlns:p14="http://schemas.microsoft.com/office/powerpoint/2010/main" val="2926376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GB" altLang="en-US"/>
              <a:t>JOIN Example</a:t>
            </a:r>
            <a:endParaRPr lang="en-GB" altLang="en-US" b="1"/>
          </a:p>
        </p:txBody>
      </p:sp>
      <p:pic>
        <p:nvPicPr>
          <p:cNvPr id="245763" name="Picture 3" descr="join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452563" y="1314450"/>
            <a:ext cx="6607175" cy="44481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527189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GB" altLang="en-US"/>
              <a:t>Natural Join</a:t>
            </a:r>
          </a:p>
        </p:txBody>
      </p:sp>
      <p:sp>
        <p:nvSpPr>
          <p:cNvPr id="246787" name="Rectangle 3"/>
          <p:cNvSpPr>
            <a:spLocks noGrp="1" noChangeArrowheads="1"/>
          </p:cNvSpPr>
          <p:nvPr>
            <p:ph type="body" idx="1"/>
          </p:nvPr>
        </p:nvSpPr>
        <p:spPr>
          <a:xfrm>
            <a:off x="0" y="914400"/>
            <a:ext cx="9144000" cy="5410200"/>
          </a:xfrm>
        </p:spPr>
        <p:txBody>
          <a:bodyPr>
            <a:normAutofit fontScale="92500"/>
          </a:bodyPr>
          <a:lstStyle/>
          <a:p>
            <a:pPr marL="0" indent="0">
              <a:spcBef>
                <a:spcPct val="40000"/>
              </a:spcBef>
              <a:buFontTx/>
              <a:buNone/>
            </a:pPr>
            <a:r>
              <a:rPr lang="en-GB" altLang="en-US" sz="2800" dirty="0"/>
              <a:t>Invariably the JOIN involves an equality test, and thus is often described as an </a:t>
            </a:r>
            <a:r>
              <a:rPr lang="en-GB" altLang="en-US" sz="2800" dirty="0" err="1"/>
              <a:t>equi</a:t>
            </a:r>
            <a:r>
              <a:rPr lang="en-GB" altLang="en-US" sz="2800" dirty="0"/>
              <a:t>-join. Such joins result in two attributes in the resulting relation having exactly the same value. A ‘natural join’ will remove the duplicate attribute(s).</a:t>
            </a:r>
          </a:p>
          <a:p>
            <a:pPr marL="446088" lvl="1" indent="-266700">
              <a:spcBef>
                <a:spcPct val="40000"/>
              </a:spcBef>
            </a:pPr>
            <a:r>
              <a:rPr lang="en-GB" altLang="en-US" sz="2500" dirty="0"/>
              <a:t>In most systems a natural join will require that the attributes have the same name to identify the attribute(s) to be used in the join. This may require a renaming mechanism.</a:t>
            </a:r>
          </a:p>
          <a:p>
            <a:pPr marL="446088" lvl="1" indent="-266700">
              <a:spcBef>
                <a:spcPct val="40000"/>
              </a:spcBef>
            </a:pPr>
            <a:r>
              <a:rPr lang="en-GB" altLang="en-US" sz="2500" dirty="0"/>
              <a:t>If you do use natural joins make sure that the relations do not have two attributes with the same name by accident.</a:t>
            </a:r>
          </a:p>
          <a:p>
            <a:pPr marL="0" indent="0">
              <a:spcBef>
                <a:spcPct val="40000"/>
              </a:spcBef>
            </a:pPr>
            <a:endParaRPr lang="en-GB" altLang="en-US" sz="2800" dirty="0"/>
          </a:p>
        </p:txBody>
      </p:sp>
    </p:spTree>
    <p:extLst>
      <p:ext uri="{BB962C8B-B14F-4D97-AF65-F5344CB8AC3E}">
        <p14:creationId xmlns="" xmlns:p14="http://schemas.microsoft.com/office/powerpoint/2010/main" val="1705343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GB" altLang="en-US"/>
              <a:t>OUTER JOINs</a:t>
            </a:r>
          </a:p>
        </p:txBody>
      </p:sp>
      <p:sp>
        <p:nvSpPr>
          <p:cNvPr id="247811" name="Rectangle 3"/>
          <p:cNvSpPr>
            <a:spLocks noGrp="1" noChangeArrowheads="1"/>
          </p:cNvSpPr>
          <p:nvPr>
            <p:ph type="body" idx="1"/>
          </p:nvPr>
        </p:nvSpPr>
        <p:spPr/>
        <p:txBody>
          <a:bodyPr/>
          <a:lstStyle/>
          <a:p>
            <a:pPr marL="0" indent="0">
              <a:lnSpc>
                <a:spcPct val="90000"/>
              </a:lnSpc>
              <a:buFontTx/>
              <a:buNone/>
            </a:pPr>
            <a:r>
              <a:rPr lang="en-GB" altLang="en-US" sz="2400"/>
              <a:t>Notice that much of the data is lost when applying a join to two relations. In some cases this lost data might hold useful information. An outer join retains the information that would have been lost from the tables, replacing missing data with nulls.</a:t>
            </a:r>
          </a:p>
          <a:p>
            <a:pPr marL="0" indent="0">
              <a:lnSpc>
                <a:spcPct val="90000"/>
              </a:lnSpc>
              <a:buFontTx/>
              <a:buNone/>
            </a:pPr>
            <a:endParaRPr lang="en-GB" altLang="en-US" sz="2400"/>
          </a:p>
          <a:p>
            <a:pPr marL="0" indent="0">
              <a:lnSpc>
                <a:spcPct val="90000"/>
              </a:lnSpc>
              <a:buFontTx/>
              <a:buNone/>
            </a:pPr>
            <a:r>
              <a:rPr lang="en-GB" altLang="en-US" sz="2400"/>
              <a:t>There are three forms of the outer join, depending on which data is to be kept.</a:t>
            </a:r>
          </a:p>
          <a:p>
            <a:pPr marL="0" indent="0">
              <a:lnSpc>
                <a:spcPct val="90000"/>
              </a:lnSpc>
            </a:pPr>
            <a:r>
              <a:rPr lang="en-GB" altLang="en-US" sz="2400"/>
              <a:t> LEFT OUTER JOIN - keep data from the left-hand table</a:t>
            </a:r>
          </a:p>
          <a:p>
            <a:pPr marL="0" indent="0">
              <a:lnSpc>
                <a:spcPct val="90000"/>
              </a:lnSpc>
            </a:pPr>
            <a:r>
              <a:rPr lang="en-GB" altLang="en-US" sz="2400"/>
              <a:t> RIGHT OUTER JOIN - keep data from the right-hand table</a:t>
            </a:r>
          </a:p>
          <a:p>
            <a:pPr marL="0" indent="0">
              <a:lnSpc>
                <a:spcPct val="90000"/>
              </a:lnSpc>
            </a:pPr>
            <a:r>
              <a:rPr lang="en-GB" altLang="en-US" sz="2400"/>
              <a:t> FULL OUTER JOIN - keep data from both tables</a:t>
            </a:r>
          </a:p>
        </p:txBody>
      </p:sp>
    </p:spTree>
    <p:extLst>
      <p:ext uri="{BB962C8B-B14F-4D97-AF65-F5344CB8AC3E}">
        <p14:creationId xmlns="" xmlns:p14="http://schemas.microsoft.com/office/powerpoint/2010/main" val="401391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Background</a:t>
            </a:r>
          </a:p>
        </p:txBody>
      </p:sp>
      <p:sp>
        <p:nvSpPr>
          <p:cNvPr id="230403" name="Rectangle 3"/>
          <p:cNvSpPr>
            <a:spLocks noGrp="1" noChangeArrowheads="1"/>
          </p:cNvSpPr>
          <p:nvPr>
            <p:ph type="body" idx="1"/>
          </p:nvPr>
        </p:nvSpPr>
        <p:spPr/>
        <p:txBody>
          <a:bodyPr/>
          <a:lstStyle/>
          <a:p>
            <a:pPr>
              <a:lnSpc>
                <a:spcPct val="90000"/>
              </a:lnSpc>
            </a:pPr>
            <a:r>
              <a:rPr lang="en-US" altLang="en-US" sz="2800"/>
              <a:t>So far we have worked with the attributes of a relation.</a:t>
            </a:r>
          </a:p>
          <a:p>
            <a:pPr>
              <a:lnSpc>
                <a:spcPct val="90000"/>
              </a:lnSpc>
            </a:pPr>
            <a:r>
              <a:rPr lang="en-US" altLang="en-US" sz="2800"/>
              <a:t>Now we will see how can we deal with the instances.</a:t>
            </a:r>
          </a:p>
          <a:p>
            <a:pPr>
              <a:lnSpc>
                <a:spcPct val="90000"/>
              </a:lnSpc>
            </a:pPr>
            <a:r>
              <a:rPr lang="en-GB" altLang="en-US" sz="2800"/>
              <a:t>Relational Algebra is</a:t>
            </a:r>
          </a:p>
          <a:p>
            <a:pPr lvl="1">
              <a:lnSpc>
                <a:spcPct val="90000"/>
              </a:lnSpc>
            </a:pPr>
            <a:r>
              <a:rPr lang="en-GB" altLang="en-US" sz="2500"/>
              <a:t> the formal description of how a relational database operates</a:t>
            </a:r>
          </a:p>
          <a:p>
            <a:pPr lvl="1">
              <a:lnSpc>
                <a:spcPct val="90000"/>
              </a:lnSpc>
            </a:pPr>
            <a:r>
              <a:rPr lang="en-GB" altLang="en-US" sz="2500"/>
              <a:t> the mathematics which underpin SQL operations.</a:t>
            </a:r>
          </a:p>
          <a:p>
            <a:pPr>
              <a:lnSpc>
                <a:spcPct val="90000"/>
              </a:lnSpc>
            </a:pPr>
            <a:r>
              <a:rPr lang="en-GB" altLang="en-US" sz="2800"/>
              <a:t>Operators in relational algebra are not necessarily the same as SQL operators, even if they have the same name.</a:t>
            </a:r>
            <a:endParaRPr lang="en-US" altLang="en-US" sz="2800"/>
          </a:p>
        </p:txBody>
      </p:sp>
    </p:spTree>
    <p:extLst>
      <p:ext uri="{BB962C8B-B14F-4D97-AF65-F5344CB8AC3E}">
        <p14:creationId xmlns="" xmlns:p14="http://schemas.microsoft.com/office/powerpoint/2010/main" val="1144812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GB" altLang="en-US"/>
              <a:t>OUTER JOIN   Example 1</a:t>
            </a:r>
          </a:p>
        </p:txBody>
      </p:sp>
      <p:pic>
        <p:nvPicPr>
          <p:cNvPr id="248835" name="Picture 3" descr="outer1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666750" y="1314450"/>
            <a:ext cx="7854950" cy="4495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988422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GB" altLang="en-US"/>
              <a:t>OUTER JOIN   Example 2</a:t>
            </a:r>
          </a:p>
        </p:txBody>
      </p:sp>
      <p:pic>
        <p:nvPicPr>
          <p:cNvPr id="249859" name="Picture 3" descr="outer2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1219200"/>
            <a:ext cx="7980363" cy="46355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2323400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GB" altLang="en-US"/>
              <a:t>Symbolic Notation</a:t>
            </a:r>
          </a:p>
        </p:txBody>
      </p:sp>
      <p:sp>
        <p:nvSpPr>
          <p:cNvPr id="250883" name="Rectangle 3"/>
          <p:cNvSpPr>
            <a:spLocks noGrp="1" noChangeArrowheads="1"/>
          </p:cNvSpPr>
          <p:nvPr>
            <p:ph type="body" idx="1"/>
          </p:nvPr>
        </p:nvSpPr>
        <p:spPr/>
        <p:txBody>
          <a:bodyPr/>
          <a:lstStyle/>
          <a:p>
            <a:pPr marL="0" indent="0">
              <a:lnSpc>
                <a:spcPct val="90000"/>
              </a:lnSpc>
              <a:buFontTx/>
              <a:buNone/>
            </a:pPr>
            <a:r>
              <a:rPr lang="en-GB" altLang="en-US" sz="2400"/>
              <a:t>From the example, one can see that for complicated cases a large amount of the answer is formed from operator names, such as PROJECT and JOIN. It is therefore commonplace to use symbolic notation to represent the operators.</a:t>
            </a:r>
          </a:p>
          <a:p>
            <a:pPr marL="0" indent="0">
              <a:lnSpc>
                <a:spcPct val="90000"/>
              </a:lnSpc>
            </a:pPr>
            <a:r>
              <a:rPr lang="en-GB" altLang="en-US" sz="2400"/>
              <a:t> SELECT -&gt;</a:t>
            </a:r>
            <a:r>
              <a:rPr lang="el-GR" altLang="en-US" sz="2400">
                <a:cs typeface="Tahoma" panose="020B0604030504040204" pitchFamily="34" charset="0"/>
              </a:rPr>
              <a:t>σ</a:t>
            </a:r>
            <a:r>
              <a:rPr lang="en-GB" altLang="en-US" sz="2400"/>
              <a:t> (sigma)</a:t>
            </a:r>
          </a:p>
          <a:p>
            <a:pPr marL="0" indent="0">
              <a:lnSpc>
                <a:spcPct val="90000"/>
              </a:lnSpc>
            </a:pPr>
            <a:r>
              <a:rPr lang="en-GB" altLang="en-US" sz="2400"/>
              <a:t> PROJECT -&gt; </a:t>
            </a:r>
            <a:r>
              <a:rPr lang="en-US" altLang="en-US" sz="2400">
                <a:sym typeface="Symbol" panose="05050102010706020507" pitchFamily="18" charset="2"/>
              </a:rPr>
              <a:t></a:t>
            </a:r>
            <a:r>
              <a:rPr lang="en-GB" altLang="en-US" sz="2400"/>
              <a:t> (pi)</a:t>
            </a:r>
          </a:p>
          <a:p>
            <a:pPr marL="0" indent="0">
              <a:lnSpc>
                <a:spcPct val="90000"/>
              </a:lnSpc>
            </a:pPr>
            <a:r>
              <a:rPr lang="en-GB" altLang="en-US" sz="2400"/>
              <a:t> PRODUCT -&gt; </a:t>
            </a:r>
            <a:r>
              <a:rPr lang="en-US" altLang="en-US" sz="2400">
                <a:sym typeface="Symbol" panose="05050102010706020507" pitchFamily="18" charset="2"/>
              </a:rPr>
              <a:t></a:t>
            </a:r>
            <a:r>
              <a:rPr lang="en-GB" altLang="en-US" sz="2400"/>
              <a:t> (times)</a:t>
            </a:r>
          </a:p>
          <a:p>
            <a:pPr marL="0" indent="0">
              <a:lnSpc>
                <a:spcPct val="90000"/>
              </a:lnSpc>
            </a:pPr>
            <a:r>
              <a:rPr lang="en-GB" altLang="en-US" sz="2400"/>
              <a:t> </a:t>
            </a:r>
            <a:r>
              <a:rPr lang="en-US" altLang="en-US" sz="2400"/>
              <a:t>JOIN -&gt; |x| (bow-tie) </a:t>
            </a:r>
          </a:p>
          <a:p>
            <a:pPr marL="0" indent="0">
              <a:lnSpc>
                <a:spcPct val="90000"/>
              </a:lnSpc>
            </a:pPr>
            <a:r>
              <a:rPr lang="en-US" altLang="en-US" sz="2400"/>
              <a:t> UNION -&gt; </a:t>
            </a:r>
            <a:r>
              <a:rPr lang="en-US" altLang="en-US" sz="2400">
                <a:sym typeface="Symbol" panose="05050102010706020507" pitchFamily="18" charset="2"/>
              </a:rPr>
              <a:t> </a:t>
            </a:r>
            <a:r>
              <a:rPr lang="en-US" altLang="en-US" sz="2400"/>
              <a:t>(cup) </a:t>
            </a:r>
          </a:p>
          <a:p>
            <a:pPr marL="0" indent="0">
              <a:lnSpc>
                <a:spcPct val="90000"/>
              </a:lnSpc>
            </a:pPr>
            <a:r>
              <a:rPr lang="en-US" altLang="en-US" sz="2400"/>
              <a:t> INTERSECTION -&gt; </a:t>
            </a:r>
            <a:r>
              <a:rPr lang="en-US" altLang="en-US" sz="2400">
                <a:sym typeface="Symbol" panose="05050102010706020507" pitchFamily="18" charset="2"/>
              </a:rPr>
              <a:t> </a:t>
            </a:r>
            <a:r>
              <a:rPr lang="en-US" altLang="en-US" sz="2400"/>
              <a:t>(cap) </a:t>
            </a:r>
          </a:p>
          <a:p>
            <a:pPr marL="0" indent="0">
              <a:lnSpc>
                <a:spcPct val="90000"/>
              </a:lnSpc>
            </a:pPr>
            <a:r>
              <a:rPr lang="en-US" altLang="en-US" sz="2400"/>
              <a:t> DIFFERENCE -&gt; - (minus) </a:t>
            </a:r>
          </a:p>
          <a:p>
            <a:pPr marL="0" indent="0">
              <a:lnSpc>
                <a:spcPct val="90000"/>
              </a:lnSpc>
            </a:pPr>
            <a:r>
              <a:rPr lang="en-US" altLang="en-US" sz="2400"/>
              <a:t> RENAME -&gt;</a:t>
            </a:r>
            <a:r>
              <a:rPr lang="en-US" altLang="en-US" sz="2400">
                <a:sym typeface="Symbol" panose="05050102010706020507" pitchFamily="18" charset="2"/>
              </a:rPr>
              <a:t></a:t>
            </a:r>
            <a:r>
              <a:rPr lang="en-US" altLang="en-US" sz="2400"/>
              <a:t> (rho) </a:t>
            </a:r>
            <a:endParaRPr lang="en-GB" altLang="en-US" sz="2400"/>
          </a:p>
        </p:txBody>
      </p:sp>
    </p:spTree>
    <p:extLst>
      <p:ext uri="{BB962C8B-B14F-4D97-AF65-F5344CB8AC3E}">
        <p14:creationId xmlns="" xmlns:p14="http://schemas.microsoft.com/office/powerpoint/2010/main" val="1804188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GB" altLang="en-US"/>
              <a:t>Usage</a:t>
            </a:r>
          </a:p>
        </p:txBody>
      </p:sp>
      <p:sp>
        <p:nvSpPr>
          <p:cNvPr id="251907" name="Rectangle 3"/>
          <p:cNvSpPr>
            <a:spLocks noGrp="1" noChangeArrowheads="1"/>
          </p:cNvSpPr>
          <p:nvPr>
            <p:ph type="body" idx="1"/>
          </p:nvPr>
        </p:nvSpPr>
        <p:spPr>
          <a:xfrm>
            <a:off x="0" y="914400"/>
            <a:ext cx="9144000" cy="5410200"/>
          </a:xfrm>
        </p:spPr>
        <p:txBody>
          <a:bodyPr>
            <a:normAutofit fontScale="92500" lnSpcReduction="10000"/>
          </a:bodyPr>
          <a:lstStyle/>
          <a:p>
            <a:pPr marL="0" indent="0">
              <a:buFontTx/>
              <a:buNone/>
            </a:pPr>
            <a:r>
              <a:rPr lang="en-GB" altLang="en-US" sz="2800"/>
              <a:t>The symbolic operators are used as with the verbal ones. So, to find all employees in department 1:</a:t>
            </a:r>
          </a:p>
          <a:p>
            <a:pPr marL="0" indent="0">
              <a:buFontTx/>
              <a:buNone/>
            </a:pPr>
            <a:r>
              <a:rPr lang="en-GB" altLang="en-US" sz="2800"/>
              <a:t>	  SELECT </a:t>
            </a:r>
            <a:r>
              <a:rPr lang="en-GB" altLang="en-US" sz="2800" baseline="-25000"/>
              <a:t>depno = 1</a:t>
            </a:r>
            <a:r>
              <a:rPr lang="en-GB" altLang="en-US" sz="2800"/>
              <a:t> (employee)</a:t>
            </a:r>
          </a:p>
          <a:p>
            <a:pPr marL="0" indent="0">
              <a:buFontTx/>
              <a:buNone/>
            </a:pPr>
            <a:r>
              <a:rPr lang="en-GB" altLang="en-US" sz="2800"/>
              <a:t> 	  becomes:  </a:t>
            </a:r>
            <a:r>
              <a:rPr lang="el-GR" altLang="en-US" sz="2800">
                <a:cs typeface="Tahoma" panose="020B0604030504040204" pitchFamily="34" charset="0"/>
              </a:rPr>
              <a:t>σ</a:t>
            </a:r>
            <a:r>
              <a:rPr lang="en-GB" altLang="en-US" sz="2800">
                <a:cs typeface="Tahoma" panose="020B0604030504040204" pitchFamily="34" charset="0"/>
              </a:rPr>
              <a:t> </a:t>
            </a:r>
            <a:r>
              <a:rPr lang="en-GB" altLang="en-US" sz="2800" baseline="-25000"/>
              <a:t>depno = 1</a:t>
            </a:r>
            <a:r>
              <a:rPr lang="en-GB" altLang="en-US" sz="2800"/>
              <a:t> (employee)</a:t>
            </a:r>
          </a:p>
          <a:p>
            <a:pPr marL="0" indent="0">
              <a:buFontTx/>
              <a:buNone/>
            </a:pPr>
            <a:r>
              <a:rPr lang="en-GB" altLang="en-US" sz="2800"/>
              <a:t>Conditions can be combined together using ^ (AND) and v (OR). For example, all employees in department 1 called `Smith':</a:t>
            </a:r>
          </a:p>
          <a:p>
            <a:pPr marL="0" indent="0">
              <a:buFontTx/>
              <a:buNone/>
            </a:pPr>
            <a:r>
              <a:rPr lang="en-GB" altLang="en-US" sz="2800"/>
              <a:t>  	SELECT </a:t>
            </a:r>
            <a:r>
              <a:rPr lang="en-GB" altLang="en-US" sz="2800" baseline="-25000"/>
              <a:t>depno = 1 ^ surname = `Smith‘</a:t>
            </a:r>
            <a:r>
              <a:rPr lang="en-GB" altLang="en-US" sz="2800"/>
              <a:t>  (employee)</a:t>
            </a:r>
          </a:p>
          <a:p>
            <a:pPr marL="0" indent="0">
              <a:buFontTx/>
              <a:buNone/>
            </a:pPr>
            <a:r>
              <a:rPr lang="en-GB" altLang="en-US" sz="2800"/>
              <a:t> 	becomes:  </a:t>
            </a:r>
            <a:r>
              <a:rPr lang="el-GR" altLang="en-US" sz="2800">
                <a:cs typeface="Tahoma" panose="020B0604030504040204" pitchFamily="34" charset="0"/>
              </a:rPr>
              <a:t>σ</a:t>
            </a:r>
            <a:r>
              <a:rPr lang="en-GB" altLang="en-US" sz="2800"/>
              <a:t>  </a:t>
            </a:r>
            <a:r>
              <a:rPr lang="en-GB" altLang="en-US" sz="2800" baseline="-25000"/>
              <a:t>depno = 1 ^ surname = `Smith‘</a:t>
            </a:r>
            <a:r>
              <a:rPr lang="en-GB" altLang="en-US" sz="2800"/>
              <a:t>  (employee)</a:t>
            </a:r>
          </a:p>
          <a:p>
            <a:pPr marL="0" indent="0"/>
            <a:endParaRPr lang="en-GB" altLang="en-US" sz="2800"/>
          </a:p>
        </p:txBody>
      </p:sp>
    </p:spTree>
    <p:extLst>
      <p:ext uri="{BB962C8B-B14F-4D97-AF65-F5344CB8AC3E}">
        <p14:creationId xmlns="" xmlns:p14="http://schemas.microsoft.com/office/powerpoint/2010/main" val="1109708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GB" altLang="en-US"/>
              <a:t>Usage Cont…</a:t>
            </a:r>
          </a:p>
        </p:txBody>
      </p:sp>
      <p:sp>
        <p:nvSpPr>
          <p:cNvPr id="252931" name="Rectangle 3"/>
          <p:cNvSpPr>
            <a:spLocks noGrp="1" noChangeArrowheads="1"/>
          </p:cNvSpPr>
          <p:nvPr>
            <p:ph type="body" idx="1"/>
          </p:nvPr>
        </p:nvSpPr>
        <p:spPr>
          <a:xfrm>
            <a:off x="457200" y="1600200"/>
            <a:ext cx="8458200" cy="4530725"/>
          </a:xfrm>
        </p:spPr>
        <p:txBody>
          <a:bodyPr/>
          <a:lstStyle/>
          <a:p>
            <a:pPr marL="0" indent="0">
              <a:lnSpc>
                <a:spcPct val="90000"/>
              </a:lnSpc>
              <a:buFontTx/>
              <a:buNone/>
            </a:pPr>
            <a:r>
              <a:rPr lang="en-US" altLang="en-US" sz="2400"/>
              <a:t>The use of the symbolic notation can lend itself to brevity. Even better, when the JOIN is a natural join, the JOIN condition may be omitted from |x|. </a:t>
            </a:r>
          </a:p>
          <a:p>
            <a:pPr marL="0" indent="0">
              <a:lnSpc>
                <a:spcPct val="90000"/>
              </a:lnSpc>
              <a:buFontTx/>
              <a:buNone/>
            </a:pPr>
            <a:r>
              <a:rPr lang="en-US" altLang="en-US" sz="2400"/>
              <a:t>PROJECT </a:t>
            </a:r>
            <a:r>
              <a:rPr lang="en-US" altLang="en-US" sz="2400" baseline="-25000"/>
              <a:t>dname</a:t>
            </a:r>
            <a:r>
              <a:rPr lang="en-US" altLang="en-US" sz="2400"/>
              <a:t> (department JOIN </a:t>
            </a:r>
            <a:r>
              <a:rPr lang="en-US" altLang="en-US" sz="2400" baseline="-25000"/>
              <a:t>depno = depno</a:t>
            </a:r>
            <a:r>
              <a:rPr lang="en-US" altLang="en-US" sz="2400"/>
              <a:t> (</a:t>
            </a:r>
          </a:p>
          <a:p>
            <a:pPr marL="0" indent="0">
              <a:lnSpc>
                <a:spcPct val="90000"/>
              </a:lnSpc>
              <a:buFontTx/>
              <a:buNone/>
            </a:pPr>
            <a:r>
              <a:rPr lang="en-US" altLang="en-US" sz="2400"/>
              <a:t>  PROJECT </a:t>
            </a:r>
            <a:r>
              <a:rPr lang="en-US" altLang="en-US" sz="2400" baseline="-25000"/>
              <a:t>depno</a:t>
            </a:r>
            <a:r>
              <a:rPr lang="en-US" altLang="en-US" sz="2400"/>
              <a:t> (employee JOIN </a:t>
            </a:r>
            <a:r>
              <a:rPr lang="en-US" altLang="en-US" sz="2400" baseline="-25000"/>
              <a:t>empno = empno</a:t>
            </a:r>
            <a:r>
              <a:rPr lang="en-US" altLang="en-US" sz="2400"/>
              <a:t> ( </a:t>
            </a:r>
          </a:p>
          <a:p>
            <a:pPr marL="0" indent="0">
              <a:lnSpc>
                <a:spcPct val="90000"/>
              </a:lnSpc>
              <a:buFontTx/>
              <a:buNone/>
            </a:pPr>
            <a:r>
              <a:rPr lang="en-US" altLang="en-US" sz="2400"/>
              <a:t>   PROJECT </a:t>
            </a:r>
            <a:r>
              <a:rPr lang="en-US" altLang="en-US" sz="2400" baseline="-25000"/>
              <a:t>empno</a:t>
            </a:r>
            <a:r>
              <a:rPr lang="en-US" altLang="en-US" sz="2400"/>
              <a:t> (empcourse JOIN </a:t>
            </a:r>
            <a:r>
              <a:rPr lang="en-US" altLang="en-US" sz="2400" baseline="-25000"/>
              <a:t>courseno = courseno</a:t>
            </a:r>
            <a:r>
              <a:rPr lang="en-US" altLang="en-US" sz="2400"/>
              <a:t> (</a:t>
            </a:r>
          </a:p>
          <a:p>
            <a:pPr marL="0" indent="0">
              <a:lnSpc>
                <a:spcPct val="90000"/>
              </a:lnSpc>
              <a:buFontTx/>
              <a:buNone/>
            </a:pPr>
            <a:r>
              <a:rPr lang="en-US" altLang="en-US" sz="2400"/>
              <a:t>    PROJECT </a:t>
            </a:r>
            <a:r>
              <a:rPr lang="en-US" altLang="en-US" sz="2400" baseline="-25000"/>
              <a:t>courseno</a:t>
            </a:r>
            <a:r>
              <a:rPr lang="en-US" altLang="en-US" sz="2400"/>
              <a:t> (SELECT </a:t>
            </a:r>
            <a:r>
              <a:rPr lang="en-US" altLang="en-US" sz="2400" baseline="-25000"/>
              <a:t>cname = `Further Accounting'</a:t>
            </a:r>
            <a:r>
              <a:rPr lang="en-US" altLang="en-US" sz="2400"/>
              <a:t> course)))))))</a:t>
            </a:r>
          </a:p>
          <a:p>
            <a:pPr marL="0" indent="0">
              <a:lnSpc>
                <a:spcPct val="90000"/>
              </a:lnSpc>
              <a:buFontTx/>
              <a:buNone/>
            </a:pPr>
            <a:r>
              <a:rPr lang="en-US" altLang="en-US" sz="2400"/>
              <a:t>becomes </a:t>
            </a:r>
          </a:p>
          <a:p>
            <a:pPr marL="0" indent="0">
              <a:lnSpc>
                <a:spcPct val="90000"/>
              </a:lnSpc>
              <a:buFontTx/>
              <a:buNone/>
            </a:pPr>
            <a:r>
              <a:rPr lang="en-US" altLang="en-US" sz="2400"/>
              <a:t> </a:t>
            </a:r>
            <a:r>
              <a:rPr lang="en-US" altLang="en-US" sz="2400">
                <a:sym typeface="Symbol" panose="05050102010706020507" pitchFamily="18" charset="2"/>
              </a:rPr>
              <a:t> </a:t>
            </a:r>
            <a:r>
              <a:rPr lang="en-US" altLang="en-US" sz="2400" baseline="-25000"/>
              <a:t>dname</a:t>
            </a:r>
            <a:r>
              <a:rPr lang="en-US" altLang="en-US" sz="2400"/>
              <a:t> (department |x| ( </a:t>
            </a:r>
            <a:r>
              <a:rPr lang="en-US" altLang="en-US" sz="2400">
                <a:sym typeface="Symbol" panose="05050102010706020507" pitchFamily="18" charset="2"/>
              </a:rPr>
              <a:t> </a:t>
            </a:r>
            <a:r>
              <a:rPr lang="en-US" altLang="en-US" sz="2400" baseline="-25000"/>
              <a:t>depno</a:t>
            </a:r>
            <a:r>
              <a:rPr lang="en-US" altLang="en-US" sz="2400"/>
              <a:t> (employee |x| ( </a:t>
            </a:r>
          </a:p>
          <a:p>
            <a:pPr marL="0" indent="0">
              <a:lnSpc>
                <a:spcPct val="90000"/>
              </a:lnSpc>
              <a:buFontTx/>
              <a:buNone/>
            </a:pPr>
            <a:r>
              <a:rPr lang="en-US" altLang="en-US" sz="2400"/>
              <a:t>     </a:t>
            </a:r>
            <a:r>
              <a:rPr lang="en-US" altLang="en-US" sz="2400">
                <a:sym typeface="Symbol" panose="05050102010706020507" pitchFamily="18" charset="2"/>
              </a:rPr>
              <a:t> </a:t>
            </a:r>
            <a:r>
              <a:rPr lang="en-US" altLang="en-US" sz="2400" baseline="-25000"/>
              <a:t>empno</a:t>
            </a:r>
            <a:r>
              <a:rPr lang="en-US" altLang="en-US" sz="2400"/>
              <a:t> (empcourse |x| ( </a:t>
            </a:r>
            <a:r>
              <a:rPr lang="en-US" altLang="en-US" sz="2400">
                <a:sym typeface="Symbol" panose="05050102010706020507" pitchFamily="18" charset="2"/>
              </a:rPr>
              <a:t> </a:t>
            </a:r>
            <a:r>
              <a:rPr lang="en-US" altLang="en-US" sz="2400" baseline="-25000"/>
              <a:t>courseno</a:t>
            </a:r>
            <a:r>
              <a:rPr lang="en-US" altLang="en-US" sz="2400"/>
              <a:t> (</a:t>
            </a:r>
            <a:r>
              <a:rPr lang="en-US" altLang="en-US" sz="2400">
                <a:sym typeface="Symbol" panose="05050102010706020507" pitchFamily="18" charset="2"/>
              </a:rPr>
              <a:t> </a:t>
            </a:r>
            <a:r>
              <a:rPr lang="en-US" altLang="en-US" sz="2400" baseline="-25000"/>
              <a:t>cname = `Further Accounting'</a:t>
            </a:r>
            <a:r>
              <a:rPr lang="en-US" altLang="en-US" sz="2400"/>
              <a:t>      	course) ))))))</a:t>
            </a:r>
            <a:endParaRPr lang="en-GB" altLang="en-US" sz="2400"/>
          </a:p>
        </p:txBody>
      </p:sp>
    </p:spTree>
    <p:extLst>
      <p:ext uri="{BB962C8B-B14F-4D97-AF65-F5344CB8AC3E}">
        <p14:creationId xmlns="" xmlns:p14="http://schemas.microsoft.com/office/powerpoint/2010/main" val="862794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en-US"/>
              <a:t>Rename Operator</a:t>
            </a:r>
            <a:endParaRPr lang="en-GB" altLang="en-US"/>
          </a:p>
        </p:txBody>
      </p:sp>
      <p:sp>
        <p:nvSpPr>
          <p:cNvPr id="253955" name="Rectangle 3"/>
          <p:cNvSpPr>
            <a:spLocks noGrp="1" noChangeArrowheads="1"/>
          </p:cNvSpPr>
          <p:nvPr>
            <p:ph type="body" idx="1"/>
          </p:nvPr>
        </p:nvSpPr>
        <p:spPr/>
        <p:txBody>
          <a:bodyPr/>
          <a:lstStyle/>
          <a:p>
            <a:pPr marL="0" indent="0">
              <a:buFontTx/>
              <a:buNone/>
            </a:pPr>
            <a:r>
              <a:rPr lang="en-US" altLang="en-US" sz="2800"/>
              <a:t>The rename operator returns an existing relation under a new name. </a:t>
            </a:r>
            <a:r>
              <a:rPr lang="en-US" altLang="en-US" sz="2800">
                <a:sym typeface="Symbol" panose="05050102010706020507" pitchFamily="18" charset="2"/>
              </a:rPr>
              <a:t></a:t>
            </a:r>
            <a:r>
              <a:rPr lang="en-US" altLang="en-US" sz="2800"/>
              <a:t>A(B) is the relation B with its name changed to A. For example, find the employees in the same Department as employee 3. </a:t>
            </a:r>
          </a:p>
          <a:p>
            <a:pPr marL="0" indent="0">
              <a:buFontTx/>
              <a:buNone/>
            </a:pPr>
            <a:r>
              <a:rPr lang="en-US" altLang="en-US" sz="2800"/>
              <a:t>   </a:t>
            </a:r>
            <a:r>
              <a:rPr lang="en-US" altLang="en-US" sz="2800">
                <a:sym typeface="Symbol" panose="05050102010706020507" pitchFamily="18" charset="2"/>
              </a:rPr>
              <a:t> </a:t>
            </a:r>
            <a:r>
              <a:rPr lang="en-US" altLang="en-US" sz="2800" baseline="-25000"/>
              <a:t>emp2.surname,emp2.forenames</a:t>
            </a:r>
            <a:r>
              <a:rPr lang="en-US" altLang="en-US" sz="2800"/>
              <a:t> (</a:t>
            </a:r>
          </a:p>
          <a:p>
            <a:pPr marL="0" indent="0">
              <a:buFontTx/>
              <a:buNone/>
            </a:pPr>
            <a:r>
              <a:rPr lang="en-US" altLang="en-US" sz="2800"/>
              <a:t>     </a:t>
            </a:r>
            <a:r>
              <a:rPr lang="en-US" altLang="en-US" sz="2800">
                <a:sym typeface="Symbol" panose="05050102010706020507" pitchFamily="18" charset="2"/>
              </a:rPr>
              <a:t> </a:t>
            </a:r>
            <a:r>
              <a:rPr lang="en-US" altLang="en-US" sz="2800" baseline="-25000"/>
              <a:t>employee.empno = 3 ^ employee.depno = emp2.depno</a:t>
            </a:r>
            <a:r>
              <a:rPr lang="en-US" altLang="en-US" sz="2800"/>
              <a:t> (</a:t>
            </a:r>
          </a:p>
          <a:p>
            <a:pPr marL="0" indent="0">
              <a:buFontTx/>
              <a:buNone/>
            </a:pPr>
            <a:r>
              <a:rPr lang="en-US" altLang="en-US" sz="2800"/>
              <a:t>        employee </a:t>
            </a:r>
            <a:r>
              <a:rPr lang="en-US" altLang="en-US" sz="2800">
                <a:sym typeface="Symbol" panose="05050102010706020507" pitchFamily="18" charset="2"/>
              </a:rPr>
              <a:t></a:t>
            </a:r>
            <a:r>
              <a:rPr lang="en-US" altLang="en-US" sz="2800"/>
              <a:t> (</a:t>
            </a:r>
            <a:r>
              <a:rPr lang="en-US" altLang="en-US" sz="2800">
                <a:sym typeface="Symbol" panose="05050102010706020507" pitchFamily="18" charset="2"/>
              </a:rPr>
              <a:t> </a:t>
            </a:r>
            <a:r>
              <a:rPr lang="en-US" altLang="en-US" sz="2800" baseline="-25000"/>
              <a:t>emp2</a:t>
            </a:r>
            <a:r>
              <a:rPr lang="en-US" altLang="en-US" sz="2800"/>
              <a:t> employee)))</a:t>
            </a:r>
            <a:endParaRPr lang="en-GB" altLang="en-US" sz="2800"/>
          </a:p>
        </p:txBody>
      </p:sp>
    </p:spTree>
    <p:extLst>
      <p:ext uri="{BB962C8B-B14F-4D97-AF65-F5344CB8AC3E}">
        <p14:creationId xmlns="" xmlns:p14="http://schemas.microsoft.com/office/powerpoint/2010/main" val="1664488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ltLang="en-US"/>
              <a:t>Equivalences</a:t>
            </a:r>
            <a:endParaRPr lang="en-GB" altLang="en-US"/>
          </a:p>
        </p:txBody>
      </p:sp>
      <p:sp>
        <p:nvSpPr>
          <p:cNvPr id="254979" name="Rectangle 3"/>
          <p:cNvSpPr>
            <a:spLocks noGrp="1" noChangeArrowheads="1"/>
          </p:cNvSpPr>
          <p:nvPr>
            <p:ph type="body" idx="1"/>
          </p:nvPr>
        </p:nvSpPr>
        <p:spPr/>
        <p:txBody>
          <a:bodyPr/>
          <a:lstStyle/>
          <a:p>
            <a:pPr marL="0" indent="0">
              <a:lnSpc>
                <a:spcPct val="90000"/>
              </a:lnSpc>
              <a:buFontTx/>
              <a:buNone/>
            </a:pPr>
            <a:r>
              <a:rPr lang="en-US" altLang="en-US" sz="2800"/>
              <a:t>The same relational algebraic expression can be written in many different ways. The order in which tuples appear in relations is never significant. </a:t>
            </a:r>
          </a:p>
          <a:p>
            <a:pPr marL="0" indent="0">
              <a:lnSpc>
                <a:spcPct val="90000"/>
              </a:lnSpc>
            </a:pPr>
            <a:r>
              <a:rPr lang="en-US" altLang="en-US" sz="2800"/>
              <a:t> A </a:t>
            </a:r>
            <a:r>
              <a:rPr lang="en-US" altLang="en-US" sz="2800">
                <a:sym typeface="Symbol" panose="05050102010706020507" pitchFamily="18" charset="2"/>
              </a:rPr>
              <a:t> </a:t>
            </a:r>
            <a:r>
              <a:rPr lang="en-US" altLang="en-US" sz="2800"/>
              <a:t>B &lt;=&gt; B </a:t>
            </a:r>
            <a:r>
              <a:rPr lang="en-US" altLang="en-US" sz="2800">
                <a:sym typeface="Symbol" panose="05050102010706020507" pitchFamily="18" charset="2"/>
              </a:rPr>
              <a:t> </a:t>
            </a:r>
            <a:r>
              <a:rPr lang="en-US" altLang="en-US" sz="2800"/>
              <a:t>A </a:t>
            </a:r>
          </a:p>
          <a:p>
            <a:pPr marL="0" indent="0">
              <a:lnSpc>
                <a:spcPct val="90000"/>
              </a:lnSpc>
            </a:pPr>
            <a:r>
              <a:rPr lang="en-US" altLang="en-US" sz="2800"/>
              <a:t> A </a:t>
            </a:r>
            <a:r>
              <a:rPr lang="en-US" altLang="en-US" sz="2800">
                <a:sym typeface="Symbol" panose="05050102010706020507" pitchFamily="18" charset="2"/>
              </a:rPr>
              <a:t></a:t>
            </a:r>
            <a:r>
              <a:rPr lang="en-US" altLang="en-US" sz="2800"/>
              <a:t> B &lt;=&gt; B </a:t>
            </a:r>
            <a:r>
              <a:rPr lang="en-US" altLang="en-US" sz="2800">
                <a:sym typeface="Symbol" panose="05050102010706020507" pitchFamily="18" charset="2"/>
              </a:rPr>
              <a:t> </a:t>
            </a:r>
            <a:r>
              <a:rPr lang="en-US" altLang="en-US" sz="2800"/>
              <a:t>A </a:t>
            </a:r>
          </a:p>
          <a:p>
            <a:pPr marL="0" indent="0">
              <a:lnSpc>
                <a:spcPct val="90000"/>
              </a:lnSpc>
            </a:pPr>
            <a:r>
              <a:rPr lang="en-US" altLang="en-US" sz="2800"/>
              <a:t> A </a:t>
            </a:r>
            <a:r>
              <a:rPr lang="en-US" altLang="en-US" sz="2800">
                <a:sym typeface="Symbol" panose="05050102010706020507" pitchFamily="18" charset="2"/>
              </a:rPr>
              <a:t> </a:t>
            </a:r>
            <a:r>
              <a:rPr lang="en-US" altLang="en-US" sz="2800"/>
              <a:t>B &lt;=&gt; B </a:t>
            </a:r>
            <a:r>
              <a:rPr lang="en-US" altLang="en-US" sz="2800">
                <a:sym typeface="Symbol" panose="05050102010706020507" pitchFamily="18" charset="2"/>
              </a:rPr>
              <a:t> </a:t>
            </a:r>
            <a:r>
              <a:rPr lang="en-US" altLang="en-US" sz="2800"/>
              <a:t>A </a:t>
            </a:r>
          </a:p>
          <a:p>
            <a:pPr marL="0" indent="0">
              <a:lnSpc>
                <a:spcPct val="90000"/>
              </a:lnSpc>
            </a:pPr>
            <a:r>
              <a:rPr lang="en-US" altLang="en-US" sz="2800"/>
              <a:t> (A - B) is not the same as (B - A) </a:t>
            </a:r>
            <a:endParaRPr lang="en-US" altLang="en-US" sz="2800">
              <a:sym typeface="Symbol" panose="05050102010706020507" pitchFamily="18" charset="2"/>
            </a:endParaRPr>
          </a:p>
          <a:p>
            <a:pPr marL="0" indent="0">
              <a:lnSpc>
                <a:spcPct val="90000"/>
              </a:lnSpc>
            </a:pPr>
            <a:r>
              <a:rPr lang="en-US" altLang="en-US" sz="2800">
                <a:sym typeface="Symbol" panose="05050102010706020507" pitchFamily="18" charset="2"/>
              </a:rPr>
              <a:t>  </a:t>
            </a:r>
            <a:r>
              <a:rPr lang="en-US" altLang="en-US" sz="2800" baseline="-25000"/>
              <a:t>c1</a:t>
            </a:r>
            <a:r>
              <a:rPr lang="en-US" altLang="en-US" sz="2800"/>
              <a:t> (</a:t>
            </a:r>
            <a:r>
              <a:rPr lang="en-US" altLang="en-US" sz="2800">
                <a:sym typeface="Symbol" panose="05050102010706020507" pitchFamily="18" charset="2"/>
              </a:rPr>
              <a:t> </a:t>
            </a:r>
            <a:r>
              <a:rPr lang="en-US" altLang="en-US" sz="2800" baseline="-25000"/>
              <a:t>c2</a:t>
            </a:r>
            <a:r>
              <a:rPr lang="en-US" altLang="en-US" sz="2800"/>
              <a:t> (A)) &lt;=&gt; </a:t>
            </a:r>
            <a:r>
              <a:rPr lang="en-US" altLang="en-US" sz="2800">
                <a:sym typeface="Symbol" panose="05050102010706020507" pitchFamily="18" charset="2"/>
              </a:rPr>
              <a:t> </a:t>
            </a:r>
            <a:r>
              <a:rPr lang="en-US" altLang="en-US" sz="2800" baseline="-25000"/>
              <a:t>c2</a:t>
            </a:r>
            <a:r>
              <a:rPr lang="en-US" altLang="en-US" sz="2800"/>
              <a:t> (</a:t>
            </a:r>
            <a:r>
              <a:rPr lang="en-US" altLang="en-US" sz="2800">
                <a:sym typeface="Symbol" panose="05050102010706020507" pitchFamily="18" charset="2"/>
              </a:rPr>
              <a:t> </a:t>
            </a:r>
            <a:r>
              <a:rPr lang="en-US" altLang="en-US" sz="2800" baseline="-25000"/>
              <a:t>c1</a:t>
            </a:r>
            <a:r>
              <a:rPr lang="en-US" altLang="en-US" sz="2800"/>
              <a:t> (A)) &lt;=&gt; </a:t>
            </a:r>
            <a:r>
              <a:rPr lang="en-US" altLang="en-US" sz="2800">
                <a:sym typeface="Symbol" panose="05050102010706020507" pitchFamily="18" charset="2"/>
              </a:rPr>
              <a:t> </a:t>
            </a:r>
            <a:r>
              <a:rPr lang="en-US" altLang="en-US" sz="2800" baseline="-25000"/>
              <a:t>c1 ^ c2</a:t>
            </a:r>
            <a:r>
              <a:rPr lang="en-US" altLang="en-US" sz="2800"/>
              <a:t> (A) </a:t>
            </a:r>
            <a:endParaRPr lang="en-US" altLang="en-US" sz="2800">
              <a:sym typeface="Symbol" panose="05050102010706020507" pitchFamily="18" charset="2"/>
            </a:endParaRPr>
          </a:p>
          <a:p>
            <a:pPr marL="0" indent="0">
              <a:lnSpc>
                <a:spcPct val="90000"/>
              </a:lnSpc>
            </a:pPr>
            <a:r>
              <a:rPr lang="en-US" altLang="en-US" sz="2800">
                <a:sym typeface="Symbol" panose="05050102010706020507" pitchFamily="18" charset="2"/>
              </a:rPr>
              <a:t>  </a:t>
            </a:r>
            <a:r>
              <a:rPr lang="en-US" altLang="en-US" sz="2800" baseline="-25000"/>
              <a:t>a1</a:t>
            </a:r>
            <a:r>
              <a:rPr lang="en-US" altLang="en-US" sz="2800"/>
              <a:t>(A) &lt;=&gt; </a:t>
            </a:r>
            <a:r>
              <a:rPr lang="en-US" altLang="en-US" sz="2800">
                <a:sym typeface="Symbol" panose="05050102010706020507" pitchFamily="18" charset="2"/>
              </a:rPr>
              <a:t> </a:t>
            </a:r>
            <a:r>
              <a:rPr lang="en-US" altLang="en-US" sz="2800" baseline="-25000"/>
              <a:t>a1</a:t>
            </a:r>
            <a:r>
              <a:rPr lang="en-US" altLang="en-US" sz="2800"/>
              <a:t>(</a:t>
            </a:r>
            <a:r>
              <a:rPr lang="en-US" altLang="en-US" sz="2800">
                <a:sym typeface="Symbol" panose="05050102010706020507" pitchFamily="18" charset="2"/>
              </a:rPr>
              <a:t> </a:t>
            </a:r>
            <a:r>
              <a:rPr lang="en-US" altLang="en-US" sz="2800" baseline="-25000"/>
              <a:t>a1,etc</a:t>
            </a:r>
            <a:r>
              <a:rPr lang="en-US" altLang="en-US" sz="2800"/>
              <a:t>(A)) , where etc is any attributes of A. </a:t>
            </a:r>
          </a:p>
          <a:p>
            <a:pPr marL="0" indent="0">
              <a:lnSpc>
                <a:spcPct val="90000"/>
              </a:lnSpc>
            </a:pPr>
            <a:r>
              <a:rPr lang="en-US" altLang="en-US" sz="2800"/>
              <a:t> ... </a:t>
            </a:r>
          </a:p>
        </p:txBody>
      </p:sp>
    </p:spTree>
    <p:extLst>
      <p:ext uri="{BB962C8B-B14F-4D97-AF65-F5344CB8AC3E}">
        <p14:creationId xmlns="" xmlns:p14="http://schemas.microsoft.com/office/powerpoint/2010/main" val="1046145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endParaRPr lang="en-US" altLang="en-US"/>
          </a:p>
        </p:txBody>
      </p:sp>
      <p:sp>
        <p:nvSpPr>
          <p:cNvPr id="256003" name="Rectangle 3"/>
          <p:cNvSpPr>
            <a:spLocks noGrp="1" noChangeArrowheads="1"/>
          </p:cNvSpPr>
          <p:nvPr>
            <p:ph type="body" idx="1"/>
          </p:nvPr>
        </p:nvSpPr>
        <p:spPr/>
        <p:txBody>
          <a:bodyPr/>
          <a:lstStyle/>
          <a:p>
            <a:pPr marL="0" indent="0">
              <a:buFontTx/>
              <a:buNone/>
            </a:pPr>
            <a:r>
              <a:rPr lang="en-US" altLang="en-US"/>
              <a:t>While equivalent expressions always give the same result, some may be much easier to evaluate that others. </a:t>
            </a:r>
          </a:p>
          <a:p>
            <a:pPr marL="0" indent="0">
              <a:buFontTx/>
              <a:buNone/>
            </a:pPr>
            <a:r>
              <a:rPr lang="en-US" altLang="en-US"/>
              <a:t>When any query is submitted to the DBMS, its query optimiser tries to find the most efficient equivalent expression before evaluating it. </a:t>
            </a:r>
            <a:endParaRPr lang="en-GB" altLang="en-US"/>
          </a:p>
        </p:txBody>
      </p:sp>
    </p:spTree>
    <p:extLst>
      <p:ext uri="{BB962C8B-B14F-4D97-AF65-F5344CB8AC3E}">
        <p14:creationId xmlns="" xmlns:p14="http://schemas.microsoft.com/office/powerpoint/2010/main" val="733785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GB" altLang="en-US"/>
              <a:t>Comparing RA and SQL</a:t>
            </a:r>
          </a:p>
        </p:txBody>
      </p:sp>
      <p:sp>
        <p:nvSpPr>
          <p:cNvPr id="257027" name="Rectangle 3"/>
          <p:cNvSpPr>
            <a:spLocks noGrp="1" noChangeArrowheads="1"/>
          </p:cNvSpPr>
          <p:nvPr>
            <p:ph type="body" idx="1"/>
          </p:nvPr>
        </p:nvSpPr>
        <p:spPr/>
        <p:txBody>
          <a:bodyPr/>
          <a:lstStyle/>
          <a:p>
            <a:pPr>
              <a:lnSpc>
                <a:spcPct val="90000"/>
              </a:lnSpc>
            </a:pPr>
            <a:r>
              <a:rPr lang="en-GB" altLang="en-US" sz="2800"/>
              <a:t>Relational algebra:</a:t>
            </a:r>
          </a:p>
          <a:p>
            <a:pPr lvl="1">
              <a:lnSpc>
                <a:spcPct val="90000"/>
              </a:lnSpc>
            </a:pPr>
            <a:r>
              <a:rPr lang="en-GB" altLang="en-US" sz="2500"/>
              <a:t>is closed (the result of every expression is a relation)</a:t>
            </a:r>
          </a:p>
          <a:p>
            <a:pPr lvl="1">
              <a:lnSpc>
                <a:spcPct val="90000"/>
              </a:lnSpc>
            </a:pPr>
            <a:r>
              <a:rPr lang="en-GB" altLang="en-US" sz="2500"/>
              <a:t>has a rigorous foundation</a:t>
            </a:r>
          </a:p>
          <a:p>
            <a:pPr lvl="1">
              <a:lnSpc>
                <a:spcPct val="90000"/>
              </a:lnSpc>
            </a:pPr>
            <a:r>
              <a:rPr lang="en-GB" altLang="en-US" sz="2500"/>
              <a:t>has simple semantics</a:t>
            </a:r>
          </a:p>
          <a:p>
            <a:pPr lvl="1">
              <a:lnSpc>
                <a:spcPct val="90000"/>
              </a:lnSpc>
            </a:pPr>
            <a:r>
              <a:rPr lang="en-GB" altLang="en-US" sz="2500"/>
              <a:t>is used for reasoning, query optimisation, etc.</a:t>
            </a:r>
          </a:p>
          <a:p>
            <a:pPr>
              <a:lnSpc>
                <a:spcPct val="90000"/>
              </a:lnSpc>
            </a:pPr>
            <a:r>
              <a:rPr lang="en-GB" altLang="en-US" sz="2800"/>
              <a:t>SQL:</a:t>
            </a:r>
          </a:p>
          <a:p>
            <a:pPr lvl="1">
              <a:lnSpc>
                <a:spcPct val="90000"/>
              </a:lnSpc>
            </a:pPr>
            <a:r>
              <a:rPr lang="en-GB" altLang="en-US" sz="2500"/>
              <a:t>is a superset of relational algebra</a:t>
            </a:r>
          </a:p>
          <a:p>
            <a:pPr lvl="1">
              <a:lnSpc>
                <a:spcPct val="90000"/>
              </a:lnSpc>
            </a:pPr>
            <a:r>
              <a:rPr lang="en-GB" altLang="en-US" sz="2500"/>
              <a:t>has convenient formatting features, etc.</a:t>
            </a:r>
          </a:p>
          <a:p>
            <a:pPr lvl="1">
              <a:lnSpc>
                <a:spcPct val="90000"/>
              </a:lnSpc>
            </a:pPr>
            <a:r>
              <a:rPr lang="en-GB" altLang="en-US" sz="2500"/>
              <a:t>provides aggregate functions</a:t>
            </a:r>
          </a:p>
          <a:p>
            <a:pPr lvl="1">
              <a:lnSpc>
                <a:spcPct val="90000"/>
              </a:lnSpc>
            </a:pPr>
            <a:r>
              <a:rPr lang="en-GB" altLang="en-US" sz="2500"/>
              <a:t>has complicated semantics</a:t>
            </a:r>
          </a:p>
          <a:p>
            <a:pPr lvl="1">
              <a:lnSpc>
                <a:spcPct val="90000"/>
              </a:lnSpc>
            </a:pPr>
            <a:r>
              <a:rPr lang="en-GB" altLang="en-US" sz="2500"/>
              <a:t>is an end-user language.</a:t>
            </a:r>
          </a:p>
          <a:p>
            <a:pPr>
              <a:lnSpc>
                <a:spcPct val="90000"/>
              </a:lnSpc>
            </a:pPr>
            <a:endParaRPr lang="en-GB" altLang="en-US" sz="2800"/>
          </a:p>
        </p:txBody>
      </p:sp>
    </p:spTree>
    <p:extLst>
      <p:ext uri="{BB962C8B-B14F-4D97-AF65-F5344CB8AC3E}">
        <p14:creationId xmlns="" xmlns:p14="http://schemas.microsoft.com/office/powerpoint/2010/main" val="1655040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GB" altLang="en-US"/>
              <a:t>Comparing RA and SQL</a:t>
            </a:r>
          </a:p>
        </p:txBody>
      </p:sp>
      <p:sp>
        <p:nvSpPr>
          <p:cNvPr id="258051" name="Rectangle 3"/>
          <p:cNvSpPr>
            <a:spLocks noGrp="1" noChangeArrowheads="1"/>
          </p:cNvSpPr>
          <p:nvPr>
            <p:ph type="body" idx="1"/>
          </p:nvPr>
        </p:nvSpPr>
        <p:spPr/>
        <p:txBody>
          <a:bodyPr>
            <a:normAutofit fontScale="92500" lnSpcReduction="20000"/>
          </a:bodyPr>
          <a:lstStyle/>
          <a:p>
            <a:pPr marL="0" indent="0"/>
            <a:endParaRPr lang="en-GB" altLang="en-US" sz="2800"/>
          </a:p>
          <a:p>
            <a:pPr marL="0" indent="0">
              <a:buFontTx/>
              <a:buNone/>
            </a:pPr>
            <a:r>
              <a:rPr lang="en-GB" altLang="en-US" sz="2800"/>
              <a:t>Any relational language as powerful as relational algebra is called relationally complete.</a:t>
            </a:r>
          </a:p>
          <a:p>
            <a:pPr marL="0" indent="0">
              <a:buFontTx/>
              <a:buNone/>
            </a:pPr>
            <a:endParaRPr lang="en-GB" altLang="en-US" sz="2800"/>
          </a:p>
          <a:p>
            <a:pPr marL="0" indent="0">
              <a:buFontTx/>
              <a:buNone/>
            </a:pPr>
            <a:r>
              <a:rPr lang="en-GB" altLang="en-US" sz="2800"/>
              <a:t>A relationally complete language can perform all basic, meaningful operations on relations.</a:t>
            </a:r>
          </a:p>
          <a:p>
            <a:pPr marL="0" indent="0">
              <a:buFontTx/>
              <a:buNone/>
            </a:pPr>
            <a:endParaRPr lang="en-GB" altLang="en-US" sz="2800"/>
          </a:p>
          <a:p>
            <a:pPr marL="0" indent="0">
              <a:buFontTx/>
              <a:buNone/>
            </a:pPr>
            <a:r>
              <a:rPr lang="en-GB" altLang="en-US" sz="2800"/>
              <a:t>Since SQL is a superset of relational algebra, it is also relationally complete.</a:t>
            </a:r>
          </a:p>
          <a:p>
            <a:pPr marL="0" indent="0"/>
            <a:endParaRPr lang="en-GB" altLang="en-US" sz="2800"/>
          </a:p>
        </p:txBody>
      </p:sp>
    </p:spTree>
    <p:extLst>
      <p:ext uri="{BB962C8B-B14F-4D97-AF65-F5344CB8AC3E}">
        <p14:creationId xmlns="" xmlns:p14="http://schemas.microsoft.com/office/powerpoint/2010/main" val="4163716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GB" altLang="en-US"/>
              <a:t>Terminology</a:t>
            </a:r>
            <a:endParaRPr lang="en-US" altLang="en-US"/>
          </a:p>
        </p:txBody>
      </p:sp>
      <p:sp>
        <p:nvSpPr>
          <p:cNvPr id="231427" name="Rectangle 3"/>
          <p:cNvSpPr>
            <a:spLocks noGrp="1" noChangeArrowheads="1"/>
          </p:cNvSpPr>
          <p:nvPr>
            <p:ph type="body" idx="1"/>
          </p:nvPr>
        </p:nvSpPr>
        <p:spPr/>
        <p:txBody>
          <a:bodyPr/>
          <a:lstStyle/>
          <a:p>
            <a:pPr>
              <a:lnSpc>
                <a:spcPct val="90000"/>
              </a:lnSpc>
            </a:pPr>
            <a:r>
              <a:rPr lang="en-GB" altLang="en-US"/>
              <a:t>Relation - a set of tuples.</a:t>
            </a:r>
          </a:p>
          <a:p>
            <a:pPr>
              <a:lnSpc>
                <a:spcPct val="90000"/>
              </a:lnSpc>
            </a:pPr>
            <a:r>
              <a:rPr lang="en-GB" altLang="en-US"/>
              <a:t>Tuple - a collection of attributes which describe some real world entity.</a:t>
            </a:r>
          </a:p>
          <a:p>
            <a:pPr>
              <a:lnSpc>
                <a:spcPct val="90000"/>
              </a:lnSpc>
            </a:pPr>
            <a:r>
              <a:rPr lang="en-GB" altLang="en-US"/>
              <a:t>Attribute - a real world role played by a named domain.</a:t>
            </a:r>
          </a:p>
          <a:p>
            <a:pPr>
              <a:lnSpc>
                <a:spcPct val="90000"/>
              </a:lnSpc>
            </a:pPr>
            <a:r>
              <a:rPr lang="en-GB" altLang="en-US"/>
              <a:t>Domain - a set of atomic values.</a:t>
            </a:r>
          </a:p>
          <a:p>
            <a:pPr>
              <a:lnSpc>
                <a:spcPct val="90000"/>
              </a:lnSpc>
            </a:pPr>
            <a:r>
              <a:rPr lang="en-GB" altLang="en-US"/>
              <a:t>Set - a mathematical definition for a collection of objects which contains no duplicates.</a:t>
            </a:r>
            <a:endParaRPr lang="en-US" altLang="en-US"/>
          </a:p>
        </p:txBody>
      </p:sp>
    </p:spTree>
    <p:extLst>
      <p:ext uri="{BB962C8B-B14F-4D97-AF65-F5344CB8AC3E}">
        <p14:creationId xmlns="" xmlns:p14="http://schemas.microsoft.com/office/powerpoint/2010/main" val="230039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895600"/>
            <a:ext cx="8229600" cy="1139825"/>
          </a:xfrm>
        </p:spPr>
        <p:txBody>
          <a:bodyPr/>
          <a:lstStyle/>
          <a:p>
            <a:pPr algn="ctr" eaLnBrk="1" hangingPunct="1"/>
            <a:r>
              <a:rPr lang="en-US" dirty="0" smtClean="0"/>
              <a:t>Thank You </a:t>
            </a:r>
          </a:p>
        </p:txBody>
      </p:sp>
      <p:sp>
        <p:nvSpPr>
          <p:cNvPr id="3" name="Footer Placeholder 2"/>
          <p:cNvSpPr>
            <a:spLocks noGrp="1"/>
          </p:cNvSpPr>
          <p:nvPr>
            <p:ph type="ftr" sz="quarter" idx="11"/>
          </p:nvPr>
        </p:nvSpPr>
        <p:spPr/>
        <p:txBody>
          <a:bodyPr/>
          <a:lstStyle/>
          <a:p>
            <a:r>
              <a:rPr lang="en-US" smtClean="0"/>
              <a:t>CSC 401: database Management System</a:t>
            </a:r>
            <a:endParaRPr lang="en-US" dirty="0"/>
          </a:p>
        </p:txBody>
      </p:sp>
    </p:spTree>
    <p:extLst>
      <p:ext uri="{BB962C8B-B14F-4D97-AF65-F5344CB8AC3E}">
        <p14:creationId xmlns="" xmlns:p14="http://schemas.microsoft.com/office/powerpoint/2010/main" val="417531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ltLang="en-US"/>
              <a:t>Operators - Write</a:t>
            </a:r>
          </a:p>
        </p:txBody>
      </p:sp>
      <p:sp>
        <p:nvSpPr>
          <p:cNvPr id="232451" name="Rectangle 3"/>
          <p:cNvSpPr>
            <a:spLocks noGrp="1" noChangeArrowheads="1"/>
          </p:cNvSpPr>
          <p:nvPr>
            <p:ph type="body" idx="1"/>
          </p:nvPr>
        </p:nvSpPr>
        <p:spPr>
          <a:xfrm>
            <a:off x="228600" y="1336675"/>
            <a:ext cx="8763000" cy="4530725"/>
          </a:xfrm>
        </p:spPr>
        <p:txBody>
          <a:bodyPr>
            <a:normAutofit fontScale="77500" lnSpcReduction="20000"/>
          </a:bodyPr>
          <a:lstStyle/>
          <a:p>
            <a:pPr>
              <a:spcBef>
                <a:spcPct val="40000"/>
              </a:spcBef>
            </a:pPr>
            <a:r>
              <a:rPr lang="en-GB" altLang="en-US" sz="2800" b="1"/>
              <a:t>INSERT</a:t>
            </a:r>
            <a:r>
              <a:rPr lang="en-GB" altLang="en-US" sz="2800"/>
              <a:t> - provides a list of attribute values for a new tuple in a relation. This operator is the same as SQL.</a:t>
            </a:r>
          </a:p>
          <a:p>
            <a:pPr>
              <a:spcBef>
                <a:spcPct val="40000"/>
              </a:spcBef>
            </a:pPr>
            <a:r>
              <a:rPr lang="en-GB" altLang="en-US" sz="2800" b="1"/>
              <a:t>DELETE</a:t>
            </a:r>
            <a:r>
              <a:rPr lang="en-GB" altLang="en-US" sz="2800"/>
              <a:t> - provides a condition on the attributes of a relation to determine which tuple(s) to remove from the relation. This operator is the same as SQL.</a:t>
            </a:r>
          </a:p>
          <a:p>
            <a:pPr>
              <a:spcBef>
                <a:spcPct val="40000"/>
              </a:spcBef>
            </a:pPr>
            <a:r>
              <a:rPr lang="en-GB" altLang="en-US" sz="2800" b="1"/>
              <a:t>MODIFY</a:t>
            </a:r>
            <a:r>
              <a:rPr lang="en-GB" altLang="en-US" sz="2800"/>
              <a:t> - changes the values of one or more attributes in one or more tuples of a relation, as identified by a condition operating on the attributes of the relation. This is equivalent to SQL UPDATE.</a:t>
            </a:r>
          </a:p>
        </p:txBody>
      </p:sp>
    </p:spTree>
    <p:extLst>
      <p:ext uri="{BB962C8B-B14F-4D97-AF65-F5344CB8AC3E}">
        <p14:creationId xmlns="" xmlns:p14="http://schemas.microsoft.com/office/powerpoint/2010/main" val="1176533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GB" altLang="en-US"/>
              <a:t>Operators - Retrieval</a:t>
            </a:r>
          </a:p>
        </p:txBody>
      </p:sp>
      <p:sp>
        <p:nvSpPr>
          <p:cNvPr id="233475" name="Rectangle 3"/>
          <p:cNvSpPr>
            <a:spLocks noGrp="1" noChangeArrowheads="1"/>
          </p:cNvSpPr>
          <p:nvPr>
            <p:ph type="body" idx="1"/>
          </p:nvPr>
        </p:nvSpPr>
        <p:spPr/>
        <p:txBody>
          <a:bodyPr/>
          <a:lstStyle/>
          <a:p>
            <a:pPr>
              <a:spcBef>
                <a:spcPct val="50000"/>
              </a:spcBef>
              <a:buFontTx/>
              <a:buNone/>
            </a:pPr>
            <a:r>
              <a:rPr lang="en-GB" altLang="en-US"/>
              <a:t>There are two groups of operations:</a:t>
            </a:r>
          </a:p>
          <a:p>
            <a:pPr>
              <a:spcBef>
                <a:spcPct val="50000"/>
              </a:spcBef>
            </a:pPr>
            <a:r>
              <a:rPr lang="en-GB" altLang="en-US"/>
              <a:t>Mathematical set theory based relations: </a:t>
            </a:r>
            <a:br>
              <a:rPr lang="en-GB" altLang="en-US"/>
            </a:br>
            <a:r>
              <a:rPr lang="en-GB" altLang="en-US"/>
              <a:t>UNION, INTERSECTION, DIFFERENCE, and CARTESIAN PRODUCT.</a:t>
            </a:r>
          </a:p>
          <a:p>
            <a:pPr>
              <a:spcBef>
                <a:spcPct val="50000"/>
              </a:spcBef>
            </a:pPr>
            <a:r>
              <a:rPr lang="en-GB" altLang="en-US"/>
              <a:t>Special database operations: </a:t>
            </a:r>
            <a:br>
              <a:rPr lang="en-GB" altLang="en-US"/>
            </a:br>
            <a:r>
              <a:rPr lang="en-GB" altLang="en-US"/>
              <a:t>SELECT (not the same as SQL SELECT), PROJECT, and JOIN.</a:t>
            </a:r>
          </a:p>
          <a:p>
            <a:pPr>
              <a:spcBef>
                <a:spcPct val="50000"/>
              </a:spcBef>
            </a:pPr>
            <a:endParaRPr lang="en-GB" altLang="en-US"/>
          </a:p>
        </p:txBody>
      </p:sp>
    </p:spTree>
    <p:extLst>
      <p:ext uri="{BB962C8B-B14F-4D97-AF65-F5344CB8AC3E}">
        <p14:creationId xmlns="" xmlns:p14="http://schemas.microsoft.com/office/powerpoint/2010/main" val="265184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GB" altLang="en-US"/>
              <a:t>Relational SELECT</a:t>
            </a:r>
          </a:p>
        </p:txBody>
      </p:sp>
      <p:sp>
        <p:nvSpPr>
          <p:cNvPr id="234499" name="Rectangle 3"/>
          <p:cNvSpPr>
            <a:spLocks noGrp="1" noChangeArrowheads="1"/>
          </p:cNvSpPr>
          <p:nvPr>
            <p:ph type="body" idx="1"/>
          </p:nvPr>
        </p:nvSpPr>
        <p:spPr/>
        <p:txBody>
          <a:bodyPr/>
          <a:lstStyle/>
          <a:p>
            <a:pPr marL="0" indent="0">
              <a:buFontTx/>
              <a:buNone/>
            </a:pPr>
            <a:r>
              <a:rPr lang="en-GB" altLang="en-US"/>
              <a:t>SELECT is used to obtain a subset of the tuples of a relation that satisfy a </a:t>
            </a:r>
            <a:r>
              <a:rPr lang="en-GB" altLang="en-US" i="1"/>
              <a:t>select condition</a:t>
            </a:r>
            <a:r>
              <a:rPr lang="en-GB" altLang="en-US"/>
              <a:t>.</a:t>
            </a:r>
          </a:p>
          <a:p>
            <a:pPr marL="0" indent="0">
              <a:buFontTx/>
              <a:buNone/>
            </a:pPr>
            <a:r>
              <a:rPr lang="en-GB" altLang="en-US"/>
              <a:t>For example, find all employees born after 1st Jan 1950:</a:t>
            </a:r>
          </a:p>
          <a:p>
            <a:pPr marL="0" indent="0">
              <a:buFontTx/>
              <a:buNone/>
            </a:pPr>
            <a:endParaRPr lang="en-GB" altLang="en-US"/>
          </a:p>
          <a:p>
            <a:pPr marL="0" indent="0">
              <a:spcBef>
                <a:spcPct val="0"/>
              </a:spcBef>
              <a:buFontTx/>
              <a:buNone/>
            </a:pPr>
            <a:r>
              <a:rPr lang="en-GB" altLang="en-US"/>
              <a:t>	SELECT </a:t>
            </a:r>
            <a:r>
              <a:rPr lang="en-GB" altLang="en-US" baseline="-25000"/>
              <a:t>dob &gt; ’01/JAN/1950’</a:t>
            </a:r>
            <a:r>
              <a:rPr lang="en-GB" altLang="en-US"/>
              <a:t> (employee)</a:t>
            </a:r>
          </a:p>
          <a:p>
            <a:pPr marL="0" indent="0"/>
            <a:endParaRPr lang="en-GB" altLang="en-US"/>
          </a:p>
        </p:txBody>
      </p:sp>
    </p:spTree>
    <p:extLst>
      <p:ext uri="{BB962C8B-B14F-4D97-AF65-F5344CB8AC3E}">
        <p14:creationId xmlns="" xmlns:p14="http://schemas.microsoft.com/office/powerpoint/2010/main" val="380766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GB" altLang="en-US"/>
              <a:t>Relational PROJECT</a:t>
            </a:r>
          </a:p>
        </p:txBody>
      </p:sp>
      <p:sp>
        <p:nvSpPr>
          <p:cNvPr id="235523" name="Rectangle 3"/>
          <p:cNvSpPr>
            <a:spLocks noGrp="1" noChangeArrowheads="1"/>
          </p:cNvSpPr>
          <p:nvPr>
            <p:ph type="body" idx="1"/>
          </p:nvPr>
        </p:nvSpPr>
        <p:spPr/>
        <p:txBody>
          <a:bodyPr/>
          <a:lstStyle/>
          <a:p>
            <a:pPr marL="0" indent="0">
              <a:buFontTx/>
              <a:buNone/>
            </a:pPr>
            <a:r>
              <a:rPr lang="en-GB" altLang="en-US"/>
              <a:t>The PROJECT operation is used to select a subset of the attributes of a relation by specifying the names of the required attributes.</a:t>
            </a:r>
          </a:p>
          <a:p>
            <a:pPr marL="0" indent="0">
              <a:buFontTx/>
              <a:buNone/>
            </a:pPr>
            <a:r>
              <a:rPr lang="en-GB" altLang="en-US"/>
              <a:t>For example, to get a list of all employees surnames and employee numbers:</a:t>
            </a:r>
          </a:p>
          <a:p>
            <a:pPr marL="0" indent="0">
              <a:buFontTx/>
              <a:buNone/>
            </a:pPr>
            <a:r>
              <a:rPr lang="en-GB" altLang="en-US"/>
              <a:t>	PROJECT </a:t>
            </a:r>
            <a:r>
              <a:rPr lang="en-GB" altLang="en-US" baseline="-25000"/>
              <a:t>surname,empno</a:t>
            </a:r>
            <a:r>
              <a:rPr lang="en-GB" altLang="en-US"/>
              <a:t> (employee)</a:t>
            </a:r>
          </a:p>
        </p:txBody>
      </p:sp>
    </p:spTree>
    <p:extLst>
      <p:ext uri="{BB962C8B-B14F-4D97-AF65-F5344CB8AC3E}">
        <p14:creationId xmlns="" xmlns:p14="http://schemas.microsoft.com/office/powerpoint/2010/main" val="585178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GB" altLang="en-US">
                <a:solidFill>
                  <a:schemeClr val="tx1"/>
                </a:solidFill>
              </a:rPr>
              <a:t>SELECT and PROJECT</a:t>
            </a:r>
          </a:p>
        </p:txBody>
      </p:sp>
      <p:pic>
        <p:nvPicPr>
          <p:cNvPr id="236547" name="Picture 3" descr="comb_0"/>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533400" y="2971800"/>
            <a:ext cx="8234363" cy="2590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36548" name="Text Box 4"/>
          <p:cNvSpPr txBox="1">
            <a:spLocks noChangeArrowheads="1"/>
          </p:cNvSpPr>
          <p:nvPr/>
        </p:nvSpPr>
        <p:spPr bwMode="auto">
          <a:xfrm>
            <a:off x="533400" y="1447800"/>
            <a:ext cx="8305800" cy="173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latin typeface="Tahoma" panose="020B0604030504040204" pitchFamily="34" charset="0"/>
              </a:rPr>
              <a:t>SELECT and PROJECT can be combined together. For example, to get a list of employee numbers for employees in department number 1:</a:t>
            </a:r>
          </a:p>
          <a:p>
            <a:pPr>
              <a:spcBef>
                <a:spcPct val="50000"/>
              </a:spcBef>
            </a:pPr>
            <a:endParaRPr lang="en-GB" altLang="en-US" sz="2400">
              <a:latin typeface="Tahoma" panose="020B0604030504040204" pitchFamily="34" charset="0"/>
            </a:endParaRPr>
          </a:p>
        </p:txBody>
      </p:sp>
    </p:spTree>
    <p:extLst>
      <p:ext uri="{BB962C8B-B14F-4D97-AF65-F5344CB8AC3E}">
        <p14:creationId xmlns="" xmlns:p14="http://schemas.microsoft.com/office/powerpoint/2010/main" val="4282213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altLang="en-US"/>
              <a:t>Set Operations - semantics</a:t>
            </a:r>
          </a:p>
        </p:txBody>
      </p:sp>
      <p:sp>
        <p:nvSpPr>
          <p:cNvPr id="237571" name="Rectangle 3"/>
          <p:cNvSpPr>
            <a:spLocks noGrp="1" noChangeArrowheads="1"/>
          </p:cNvSpPr>
          <p:nvPr>
            <p:ph type="body" idx="1"/>
          </p:nvPr>
        </p:nvSpPr>
        <p:spPr>
          <a:xfrm>
            <a:off x="381000" y="1295400"/>
            <a:ext cx="8534400" cy="4530725"/>
          </a:xfrm>
        </p:spPr>
        <p:txBody>
          <a:bodyPr>
            <a:normAutofit fontScale="77500" lnSpcReduction="20000"/>
          </a:bodyPr>
          <a:lstStyle/>
          <a:p>
            <a:pPr>
              <a:spcBef>
                <a:spcPct val="50000"/>
              </a:spcBef>
              <a:buFontTx/>
              <a:buNone/>
            </a:pPr>
            <a:r>
              <a:rPr lang="en-GB" altLang="en-US" sz="2400"/>
              <a:t>Consider two relations R and S.</a:t>
            </a:r>
          </a:p>
          <a:p>
            <a:pPr>
              <a:spcBef>
                <a:spcPct val="50000"/>
              </a:spcBef>
            </a:pPr>
            <a:r>
              <a:rPr lang="en-GB" altLang="en-US" sz="2400"/>
              <a:t>UNION of R and S</a:t>
            </a:r>
            <a:br>
              <a:rPr lang="en-GB" altLang="en-US" sz="2400"/>
            </a:br>
            <a:r>
              <a:rPr lang="en-GB" altLang="en-US" sz="2400"/>
              <a:t>the union of two relations is a relation that includes all the tuples that are either in R or in S or in both R and S. Duplicate tuples are eliminated.</a:t>
            </a:r>
          </a:p>
          <a:p>
            <a:pPr>
              <a:spcBef>
                <a:spcPct val="50000"/>
              </a:spcBef>
            </a:pPr>
            <a:r>
              <a:rPr lang="en-GB" altLang="en-US" sz="2400"/>
              <a:t>INTERSECTION of R and S</a:t>
            </a:r>
            <a:br>
              <a:rPr lang="en-GB" altLang="en-US" sz="2400"/>
            </a:br>
            <a:r>
              <a:rPr lang="en-GB" altLang="en-US" sz="2400"/>
              <a:t>the intersection of R and S is a relation that includes all tuples that are both in R and S.</a:t>
            </a:r>
          </a:p>
          <a:p>
            <a:pPr>
              <a:spcBef>
                <a:spcPct val="50000"/>
              </a:spcBef>
            </a:pPr>
            <a:r>
              <a:rPr lang="en-GB" altLang="en-US" sz="2400"/>
              <a:t>DIFFERENCE of R and S</a:t>
            </a:r>
            <a:br>
              <a:rPr lang="en-GB" altLang="en-US" sz="2400"/>
            </a:br>
            <a:r>
              <a:rPr lang="en-GB" altLang="en-US" sz="2400"/>
              <a:t>the difference of R and S is the relation that contains all the tuples that are in R but that are not in S.</a:t>
            </a:r>
          </a:p>
        </p:txBody>
      </p:sp>
    </p:spTree>
    <p:extLst>
      <p:ext uri="{BB962C8B-B14F-4D97-AF65-F5344CB8AC3E}">
        <p14:creationId xmlns="" xmlns:p14="http://schemas.microsoft.com/office/powerpoint/2010/main" val="2116687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10212</TotalTime>
  <Words>1345</Words>
  <Application>Microsoft Office PowerPoint</Application>
  <PresentationFormat>On-screen Show (4:3)</PresentationFormat>
  <Paragraphs>144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Relational Algebra</vt:lpstr>
      <vt:lpstr>Background</vt:lpstr>
      <vt:lpstr>Terminology</vt:lpstr>
      <vt:lpstr>Operators - Write</vt:lpstr>
      <vt:lpstr>Operators - Retrieval</vt:lpstr>
      <vt:lpstr>Relational SELECT</vt:lpstr>
      <vt:lpstr>Relational PROJECT</vt:lpstr>
      <vt:lpstr>SELECT and PROJECT</vt:lpstr>
      <vt:lpstr>Set Operations - semantics</vt:lpstr>
      <vt:lpstr>SET Operations - requirements</vt:lpstr>
      <vt:lpstr>UNION Example</vt:lpstr>
      <vt:lpstr>INTERSECTION Example</vt:lpstr>
      <vt:lpstr>DIFFERENCE Example</vt:lpstr>
      <vt:lpstr>CARTESIAN PRODUCT</vt:lpstr>
      <vt:lpstr>CARTESIAN PRODUCT Example</vt:lpstr>
      <vt:lpstr>JOIN Operator</vt:lpstr>
      <vt:lpstr>JOIN Example</vt:lpstr>
      <vt:lpstr>Natural Join</vt:lpstr>
      <vt:lpstr>OUTER JOINs</vt:lpstr>
      <vt:lpstr>OUTER JOIN   Example 1</vt:lpstr>
      <vt:lpstr>OUTER JOIN   Example 2</vt:lpstr>
      <vt:lpstr>Symbolic Notation</vt:lpstr>
      <vt:lpstr>Usage</vt:lpstr>
      <vt:lpstr>Usage Cont…</vt:lpstr>
      <vt:lpstr>Rename Operator</vt:lpstr>
      <vt:lpstr>Equivalences</vt:lpstr>
      <vt:lpstr>Slide 27</vt:lpstr>
      <vt:lpstr>Comparing RA and SQL</vt:lpstr>
      <vt:lpstr>Comparing RA and SQL</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Nujhat Nahar  Grameenphone IT Ltd.</dc:creator>
  <cp:lastModifiedBy>Mahady</cp:lastModifiedBy>
  <cp:revision>81</cp:revision>
  <dcterms:created xsi:type="dcterms:W3CDTF">2006-08-16T00:00:00Z</dcterms:created>
  <dcterms:modified xsi:type="dcterms:W3CDTF">2018-01-16T14:29:26Z</dcterms:modified>
</cp:coreProperties>
</file>