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handoutMasterIdLst>
    <p:handoutMasterId r:id="rId16"/>
  </p:handoutMasterIdLst>
  <p:sldIdLst>
    <p:sldId id="313" r:id="rId2"/>
    <p:sldId id="311" r:id="rId3"/>
    <p:sldId id="312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7FC"/>
    <a:srgbClr val="B4E9F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>
      <p:cViewPr varScale="1">
        <p:scale>
          <a:sx n="73" d="100"/>
          <a:sy n="73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352800"/>
            <a:ext cx="8610600" cy="1981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Lecture 16</a:t>
            </a:r>
          </a:p>
          <a:p>
            <a:r>
              <a:rPr lang="en-US" sz="2400" b="1" dirty="0" smtClean="0"/>
              <a:t>CSC 401: Database Management System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rPr dirty="0" smtClean="0">
                <a:solidFill>
                  <a:schemeClr val="tx1"/>
                </a:solidFill>
              </a:rPr>
              <a:t>Introduction to Advance SQL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659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i="1" dirty="0"/>
              <a:t>Query: </a:t>
            </a:r>
            <a:r>
              <a:rPr lang="en-US" dirty="0"/>
              <a:t>List customer name, identification number, and order number for </a:t>
            </a:r>
            <a:r>
              <a:rPr lang="en-US" dirty="0" smtClean="0"/>
              <a:t>all orders </a:t>
            </a:r>
            <a:r>
              <a:rPr lang="en-US" dirty="0"/>
              <a:t>listed in the Order table. Include the order number, even if there is </a:t>
            </a:r>
            <a:r>
              <a:rPr lang="en-US" dirty="0" smtClean="0"/>
              <a:t>no customer </a:t>
            </a:r>
            <a:r>
              <a:rPr lang="en-US" dirty="0"/>
              <a:t>name and identification number available.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Customer_T.CustomerID,CustomerName</a:t>
            </a:r>
            <a:r>
              <a:rPr lang="en-US" dirty="0"/>
              <a:t>, </a:t>
            </a:r>
            <a:r>
              <a:rPr lang="en-US" dirty="0" err="1"/>
              <a:t>OrderID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Customer_T</a:t>
            </a:r>
            <a:r>
              <a:rPr lang="en-US" dirty="0"/>
              <a:t> </a:t>
            </a:r>
            <a:r>
              <a:rPr lang="en-US" b="1" dirty="0"/>
              <a:t>RIGHT OUTER JOIN </a:t>
            </a:r>
            <a:r>
              <a:rPr lang="en-US" dirty="0" err="1"/>
              <a:t>Order_T</a:t>
            </a:r>
            <a:r>
              <a:rPr lang="en-US" dirty="0"/>
              <a:t> ON</a:t>
            </a:r>
          </a:p>
          <a:p>
            <a:pPr marL="320040" lvl="1" indent="0">
              <a:buNone/>
            </a:pPr>
            <a:r>
              <a:rPr lang="en-US" dirty="0" err="1"/>
              <a:t>Customer_T.CustomerID</a:t>
            </a:r>
            <a:r>
              <a:rPr lang="en-US" dirty="0"/>
              <a:t> = </a:t>
            </a:r>
            <a:r>
              <a:rPr lang="en-US" dirty="0" err="1"/>
              <a:t>Order_T.CustomerID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66455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Query: </a:t>
            </a:r>
            <a:r>
              <a:rPr lang="en-US" dirty="0"/>
              <a:t>Assemble all information necessary to create an invoice for </a:t>
            </a:r>
            <a:r>
              <a:rPr lang="en-US" dirty="0" smtClean="0"/>
              <a:t>order number </a:t>
            </a:r>
            <a:r>
              <a:rPr lang="en-US" dirty="0"/>
              <a:t>1006</a:t>
            </a:r>
            <a:r>
              <a:rPr lang="en-US" dirty="0" smtClean="0"/>
              <a:t>.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 smtClean="0"/>
              <a:t>C.CustomerID</a:t>
            </a:r>
            <a:r>
              <a:rPr lang="en-US" dirty="0"/>
              <a:t>,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CustomerAddress</a:t>
            </a:r>
            <a:r>
              <a:rPr lang="en-US" dirty="0" smtClean="0"/>
              <a:t>, </a:t>
            </a:r>
            <a:r>
              <a:rPr lang="en-US" dirty="0" err="1" smtClean="0"/>
              <a:t>CustomerCity</a:t>
            </a:r>
            <a:r>
              <a:rPr lang="en-US" dirty="0"/>
              <a:t>, </a:t>
            </a:r>
            <a:r>
              <a:rPr lang="en-US" dirty="0" err="1"/>
              <a:t>CustomerState</a:t>
            </a:r>
            <a:r>
              <a:rPr lang="en-US" dirty="0"/>
              <a:t>, </a:t>
            </a:r>
            <a:r>
              <a:rPr lang="en-US" dirty="0" err="1"/>
              <a:t>CustomerPostalCode</a:t>
            </a:r>
            <a:r>
              <a:rPr lang="en-US" dirty="0"/>
              <a:t>, </a:t>
            </a:r>
            <a:r>
              <a:rPr lang="en-US" dirty="0" err="1" smtClean="0"/>
              <a:t>O.OrderID</a:t>
            </a:r>
            <a:r>
              <a:rPr lang="en-US" dirty="0" smtClean="0"/>
              <a:t>, </a:t>
            </a:r>
            <a:r>
              <a:rPr lang="en-US" dirty="0" err="1" smtClean="0"/>
              <a:t>OrderDate</a:t>
            </a:r>
            <a:r>
              <a:rPr lang="en-US" dirty="0"/>
              <a:t>, </a:t>
            </a:r>
            <a:r>
              <a:rPr lang="en-US" dirty="0" err="1"/>
              <a:t>OrderedQuantity</a:t>
            </a:r>
            <a:r>
              <a:rPr lang="en-US" dirty="0"/>
              <a:t>, </a:t>
            </a:r>
            <a:r>
              <a:rPr lang="en-US" dirty="0" err="1"/>
              <a:t>ProductDescription</a:t>
            </a:r>
            <a:r>
              <a:rPr lang="en-US" dirty="0"/>
              <a:t>, </a:t>
            </a:r>
            <a:r>
              <a:rPr lang="en-US" dirty="0" err="1"/>
              <a:t>StandardPrice</a:t>
            </a:r>
            <a:r>
              <a:rPr lang="en-US" dirty="0" smtClean="0"/>
              <a:t>,(</a:t>
            </a:r>
            <a:r>
              <a:rPr lang="en-US" dirty="0" err="1"/>
              <a:t>OrderedQuantity</a:t>
            </a:r>
            <a:r>
              <a:rPr lang="en-US" dirty="0"/>
              <a:t> * </a:t>
            </a:r>
            <a:r>
              <a:rPr lang="en-US" dirty="0" err="1"/>
              <a:t>ProductStandardPrice</a:t>
            </a:r>
            <a:r>
              <a:rPr lang="en-US" dirty="0"/>
              <a:t>)</a:t>
            </a:r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 smtClean="0"/>
              <a:t>Customer_T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C, </a:t>
            </a:r>
            <a:r>
              <a:rPr lang="en-US" dirty="0" err="1" smtClean="0"/>
              <a:t>Order_T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O, </a:t>
            </a:r>
            <a:r>
              <a:rPr lang="en-US" dirty="0" err="1" smtClean="0"/>
              <a:t>OrderLine_T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OL, </a:t>
            </a:r>
            <a:r>
              <a:rPr lang="en-US" dirty="0" err="1" smtClean="0"/>
              <a:t>Product_T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P</a:t>
            </a:r>
          </a:p>
          <a:p>
            <a:pPr marL="320040" lvl="1" indent="0">
              <a:buNone/>
            </a:pP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O.CustomerID</a:t>
            </a:r>
            <a:r>
              <a:rPr lang="en-US" dirty="0" smtClean="0"/>
              <a:t> = </a:t>
            </a:r>
            <a:r>
              <a:rPr lang="en-US" dirty="0" err="1" smtClean="0"/>
              <a:t>C.CustomerID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O.OrderID</a:t>
            </a:r>
            <a:r>
              <a:rPr lang="en-US" dirty="0" smtClean="0"/>
              <a:t> = </a:t>
            </a:r>
            <a:r>
              <a:rPr lang="en-US" dirty="0" err="1" smtClean="0"/>
              <a:t>OL.OrderID</a:t>
            </a:r>
            <a:endParaRPr lang="en-US" dirty="0" smtClean="0"/>
          </a:p>
          <a:p>
            <a:pPr marL="320040" lvl="1" indent="0">
              <a:buNone/>
            </a:pP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OL.ProductID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P.ProductID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/>
              <a:t>Order_T.OrderID</a:t>
            </a:r>
            <a:r>
              <a:rPr lang="en-US" dirty="0"/>
              <a:t> = 1006;</a:t>
            </a:r>
          </a:p>
        </p:txBody>
      </p:sp>
    </p:spTree>
    <p:extLst>
      <p:ext uri="{BB962C8B-B14F-4D97-AF65-F5344CB8AC3E}">
        <p14:creationId xmlns:p14="http://schemas.microsoft.com/office/powerpoint/2010/main" xmlns="" val="288301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Self-Join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times when a join requires matching rows in a table with other rows in </a:t>
            </a:r>
            <a:r>
              <a:rPr lang="en-US" dirty="0" smtClean="0"/>
              <a:t>that same table that </a:t>
            </a:r>
            <a:r>
              <a:rPr lang="en-US" dirty="0"/>
              <a:t>is, joining a table with itself. </a:t>
            </a:r>
            <a:r>
              <a:rPr lang="en-US" dirty="0" smtClean="0"/>
              <a:t>Such operation </a:t>
            </a:r>
            <a:r>
              <a:rPr lang="en-US" dirty="0"/>
              <a:t>a </a:t>
            </a:r>
            <a:r>
              <a:rPr lang="en-US" i="1" dirty="0"/>
              <a:t>self-join</a:t>
            </a:r>
            <a:r>
              <a:rPr lang="en-US" dirty="0" smtClean="0"/>
              <a:t>.</a:t>
            </a:r>
          </a:p>
          <a:p>
            <a:r>
              <a:rPr lang="en-US" b="1" i="1" dirty="0"/>
              <a:t>Query: </a:t>
            </a:r>
            <a:r>
              <a:rPr lang="en-US" dirty="0"/>
              <a:t>What are the employee ID and name of each employee and the name </a:t>
            </a:r>
            <a:r>
              <a:rPr lang="en-US" dirty="0" smtClean="0"/>
              <a:t>of his </a:t>
            </a:r>
            <a:r>
              <a:rPr lang="en-US" dirty="0"/>
              <a:t>or her supervisor (label the supervisor’s name Manager)?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E.EmployeeID</a:t>
            </a:r>
            <a:r>
              <a:rPr lang="en-US" dirty="0"/>
              <a:t>, </a:t>
            </a:r>
            <a:r>
              <a:rPr lang="en-US" dirty="0" err="1"/>
              <a:t>E.EmployeeName</a:t>
            </a:r>
            <a:r>
              <a:rPr lang="en-US" dirty="0"/>
              <a:t>, </a:t>
            </a:r>
            <a:r>
              <a:rPr lang="en-US" dirty="0" err="1"/>
              <a:t>M.EmployeeName</a:t>
            </a:r>
            <a:r>
              <a:rPr lang="en-US" dirty="0"/>
              <a:t> AS Manager</a:t>
            </a:r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Employee_T</a:t>
            </a:r>
            <a:r>
              <a:rPr lang="en-US" dirty="0"/>
              <a:t> E, </a:t>
            </a:r>
            <a:r>
              <a:rPr lang="en-US" dirty="0" err="1"/>
              <a:t>Employee_T</a:t>
            </a:r>
            <a:r>
              <a:rPr lang="en-US" dirty="0"/>
              <a:t> M</a:t>
            </a:r>
          </a:p>
          <a:p>
            <a:pPr marL="320040" lvl="1" indent="0">
              <a:buNone/>
            </a:pPr>
            <a:r>
              <a:rPr lang="en-US" dirty="0"/>
              <a:t>WHERE </a:t>
            </a:r>
            <a:r>
              <a:rPr lang="en-US" dirty="0" err="1"/>
              <a:t>E.EmployeeSupervisor</a:t>
            </a:r>
            <a:r>
              <a:rPr lang="en-US" dirty="0"/>
              <a:t> = </a:t>
            </a:r>
            <a:r>
              <a:rPr lang="en-US" dirty="0" err="1"/>
              <a:t>M.EmployeeID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72810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43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Base </a:t>
            </a:r>
            <a:r>
              <a:rPr lang="en-US" b="1" dirty="0" smtClean="0"/>
              <a:t>table </a:t>
            </a:r>
            <a:r>
              <a:rPr lang="en-US" dirty="0" smtClean="0"/>
              <a:t>A </a:t>
            </a:r>
            <a:r>
              <a:rPr lang="en-US" dirty="0"/>
              <a:t>table in the relational data </a:t>
            </a:r>
            <a:r>
              <a:rPr lang="en-US" dirty="0" smtClean="0"/>
              <a:t>model containing </a:t>
            </a:r>
            <a:r>
              <a:rPr lang="en-US" dirty="0"/>
              <a:t>the inserted raw data</a:t>
            </a:r>
            <a:r>
              <a:rPr lang="en-US" dirty="0" smtClean="0"/>
              <a:t>. Base </a:t>
            </a:r>
            <a:r>
              <a:rPr lang="en-US" dirty="0"/>
              <a:t>tables correspond to </a:t>
            </a:r>
            <a:r>
              <a:rPr lang="en-US" dirty="0" smtClean="0"/>
              <a:t>the relations </a:t>
            </a:r>
            <a:r>
              <a:rPr lang="en-US" dirty="0"/>
              <a:t>that are identified in </a:t>
            </a:r>
            <a:r>
              <a:rPr lang="en-US" dirty="0" smtClean="0"/>
              <a:t>the database’s </a:t>
            </a:r>
            <a:r>
              <a:rPr lang="en-US" dirty="0"/>
              <a:t>conceptual schema</a:t>
            </a:r>
            <a:r>
              <a:rPr lang="en-US" dirty="0" smtClean="0"/>
              <a:t>.</a:t>
            </a:r>
          </a:p>
          <a:p>
            <a:r>
              <a:rPr lang="en-US" b="1" dirty="0"/>
              <a:t>Virtual </a:t>
            </a:r>
            <a:r>
              <a:rPr lang="en-US" b="1" dirty="0" smtClean="0"/>
              <a:t>table </a:t>
            </a:r>
            <a:r>
              <a:rPr lang="en-US" dirty="0" smtClean="0"/>
              <a:t>A table </a:t>
            </a:r>
            <a:r>
              <a:rPr lang="en-US" dirty="0"/>
              <a:t>constructed automatically </a:t>
            </a:r>
            <a:r>
              <a:rPr lang="en-US" dirty="0" smtClean="0"/>
              <a:t>as needed </a:t>
            </a:r>
            <a:r>
              <a:rPr lang="en-US" dirty="0"/>
              <a:t>by a DBMS. Virtual </a:t>
            </a:r>
            <a:r>
              <a:rPr lang="en-US" dirty="0" smtClean="0"/>
              <a:t>tables are </a:t>
            </a:r>
            <a:r>
              <a:rPr lang="en-US" dirty="0"/>
              <a:t>not maintained as real data</a:t>
            </a:r>
            <a:r>
              <a:rPr lang="en-US" dirty="0" smtClean="0"/>
              <a:t>.</a:t>
            </a:r>
          </a:p>
          <a:p>
            <a:r>
              <a:rPr lang="en-US" b="1" dirty="0"/>
              <a:t>Dynamic </a:t>
            </a:r>
            <a:r>
              <a:rPr lang="en-US" b="1" dirty="0" smtClean="0"/>
              <a:t>view </a:t>
            </a:r>
            <a:r>
              <a:rPr lang="en-US" dirty="0" smtClean="0"/>
              <a:t>A </a:t>
            </a:r>
            <a:r>
              <a:rPr lang="en-US" dirty="0"/>
              <a:t>virtual table that is </a:t>
            </a:r>
            <a:r>
              <a:rPr lang="en-US" dirty="0" smtClean="0"/>
              <a:t>created dynamically </a:t>
            </a:r>
            <a:r>
              <a:rPr lang="en-US" dirty="0"/>
              <a:t>upon request by </a:t>
            </a:r>
            <a:r>
              <a:rPr lang="en-US" dirty="0" smtClean="0"/>
              <a:t>a user</a:t>
            </a:r>
            <a:r>
              <a:rPr lang="en-US" dirty="0"/>
              <a:t>. A dynamic view is not </a:t>
            </a:r>
            <a:r>
              <a:rPr lang="en-US" dirty="0" smtClean="0"/>
              <a:t>a temporary </a:t>
            </a:r>
            <a:r>
              <a:rPr lang="en-US" dirty="0"/>
              <a:t>table. Rather, </a:t>
            </a:r>
            <a:r>
              <a:rPr lang="en-US" dirty="0" smtClean="0"/>
              <a:t>its definition </a:t>
            </a:r>
            <a:r>
              <a:rPr lang="en-US" dirty="0"/>
              <a:t>is stored in the </a:t>
            </a:r>
            <a:r>
              <a:rPr lang="en-US" dirty="0" smtClean="0"/>
              <a:t>system catalog</a:t>
            </a:r>
            <a:r>
              <a:rPr lang="en-US" dirty="0"/>
              <a:t>, and the contents of </a:t>
            </a:r>
            <a:r>
              <a:rPr lang="en-US" dirty="0" smtClean="0"/>
              <a:t>the view </a:t>
            </a:r>
            <a:r>
              <a:rPr lang="en-US" dirty="0"/>
              <a:t>are materialized as a result </a:t>
            </a:r>
            <a:r>
              <a:rPr lang="en-US" dirty="0" smtClean="0"/>
              <a:t>of an </a:t>
            </a:r>
            <a:r>
              <a:rPr lang="en-US" dirty="0"/>
              <a:t>SQL query that uses the view. </a:t>
            </a:r>
            <a:r>
              <a:rPr lang="en-US" dirty="0" smtClean="0"/>
              <a:t>It differs </a:t>
            </a:r>
            <a:r>
              <a:rPr lang="en-US" dirty="0"/>
              <a:t>from a materialized view</a:t>
            </a:r>
            <a:r>
              <a:rPr lang="en-US" dirty="0" smtClean="0"/>
              <a:t>, which </a:t>
            </a:r>
            <a:r>
              <a:rPr lang="en-US" dirty="0"/>
              <a:t>may be stored on a disk </a:t>
            </a:r>
            <a:r>
              <a:rPr lang="en-US" dirty="0" smtClean="0"/>
              <a:t>and refreshed </a:t>
            </a:r>
            <a:r>
              <a:rPr lang="en-US" dirty="0"/>
              <a:t>at intervals or </a:t>
            </a:r>
            <a:r>
              <a:rPr lang="en-US" dirty="0" smtClean="0"/>
              <a:t>when used</a:t>
            </a:r>
            <a:r>
              <a:rPr lang="en-US" dirty="0"/>
              <a:t>, depending on the RDBMS</a:t>
            </a:r>
            <a:r>
              <a:rPr lang="en-US" dirty="0" smtClean="0"/>
              <a:t>.</a:t>
            </a:r>
          </a:p>
          <a:p>
            <a:r>
              <a:rPr lang="en-US" b="1" dirty="0"/>
              <a:t>Materialized </a:t>
            </a:r>
            <a:r>
              <a:rPr lang="en-US" b="1" dirty="0" smtClean="0"/>
              <a:t>view </a:t>
            </a:r>
            <a:r>
              <a:rPr lang="en-US" dirty="0" smtClean="0"/>
              <a:t>Copies </a:t>
            </a:r>
            <a:r>
              <a:rPr lang="en-US" dirty="0"/>
              <a:t>or replicas of data, based </a:t>
            </a:r>
            <a:r>
              <a:rPr lang="en-US" dirty="0" smtClean="0"/>
              <a:t>on SQL </a:t>
            </a:r>
            <a:r>
              <a:rPr lang="en-US" dirty="0"/>
              <a:t>queries created in the </a:t>
            </a:r>
            <a:r>
              <a:rPr lang="en-US" dirty="0" smtClean="0"/>
              <a:t>same manner </a:t>
            </a:r>
            <a:r>
              <a:rPr lang="en-US" dirty="0"/>
              <a:t>as dynamic views</a:t>
            </a:r>
            <a:r>
              <a:rPr lang="en-US" dirty="0" smtClean="0"/>
              <a:t>. However</a:t>
            </a:r>
            <a:r>
              <a:rPr lang="en-US" dirty="0"/>
              <a:t>, a materialized </a:t>
            </a:r>
            <a:r>
              <a:rPr lang="en-US" dirty="0" smtClean="0"/>
              <a:t>view exists </a:t>
            </a:r>
            <a:r>
              <a:rPr lang="en-US" dirty="0"/>
              <a:t>as a table and thus care </a:t>
            </a:r>
            <a:r>
              <a:rPr lang="en-US" dirty="0" smtClean="0"/>
              <a:t>must be </a:t>
            </a:r>
            <a:r>
              <a:rPr lang="en-US" dirty="0"/>
              <a:t>taken to keep it </a:t>
            </a:r>
            <a:r>
              <a:rPr lang="en-US" dirty="0" smtClean="0"/>
              <a:t>synchronized with </a:t>
            </a:r>
            <a:r>
              <a:rPr lang="en-US" dirty="0"/>
              <a:t>its associated base tables.</a:t>
            </a:r>
          </a:p>
        </p:txBody>
      </p:sp>
    </p:spTree>
    <p:extLst>
      <p:ext uri="{BB962C8B-B14F-4D97-AF65-F5344CB8AC3E}">
        <p14:creationId xmlns:p14="http://schemas.microsoft.com/office/powerpoint/2010/main" xmlns="" val="11573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/>
              <a:t>Query: </a:t>
            </a:r>
            <a:r>
              <a:rPr lang="en-US" dirty="0"/>
              <a:t>What are the data elements necessary to create an invoice for a customer</a:t>
            </a:r>
            <a:r>
              <a:rPr lang="en-US" dirty="0" smtClean="0"/>
              <a:t>? Save </a:t>
            </a:r>
            <a:r>
              <a:rPr lang="en-US" dirty="0"/>
              <a:t>this query as a view named </a:t>
            </a:r>
            <a:r>
              <a:rPr lang="en-US" dirty="0" err="1"/>
              <a:t>Invoice_V</a:t>
            </a:r>
            <a:r>
              <a:rPr lang="en-US" dirty="0"/>
              <a:t>.</a:t>
            </a:r>
          </a:p>
          <a:p>
            <a:pPr marL="320040" lvl="1" indent="0">
              <a:buNone/>
            </a:pPr>
            <a:r>
              <a:rPr lang="en-US" dirty="0"/>
              <a:t>CREATE VIEW </a:t>
            </a:r>
            <a:r>
              <a:rPr lang="en-US" dirty="0" err="1"/>
              <a:t>Invoice_V</a:t>
            </a:r>
            <a:r>
              <a:rPr lang="en-US" dirty="0"/>
              <a:t> AS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Customer_T.CustomerID</a:t>
            </a:r>
            <a:r>
              <a:rPr lang="en-US" dirty="0"/>
              <a:t>, </a:t>
            </a:r>
            <a:r>
              <a:rPr lang="en-US" dirty="0" err="1"/>
              <a:t>CustomerAddress</a:t>
            </a:r>
            <a:r>
              <a:rPr lang="en-US" dirty="0"/>
              <a:t>, </a:t>
            </a:r>
            <a:r>
              <a:rPr lang="en-US" dirty="0" err="1"/>
              <a:t>Order_T.OrderID</a:t>
            </a:r>
            <a:r>
              <a:rPr lang="en-US" dirty="0" smtClean="0"/>
              <a:t>, </a:t>
            </a:r>
            <a:r>
              <a:rPr lang="en-US" dirty="0" err="1" smtClean="0"/>
              <a:t>Product_T.ProductID</a:t>
            </a:r>
            <a:r>
              <a:rPr lang="en-US" dirty="0" smtClean="0"/>
              <a:t>, </a:t>
            </a:r>
            <a:r>
              <a:rPr lang="en-US" dirty="0" err="1" smtClean="0"/>
              <a:t>ProductStandardPrice</a:t>
            </a:r>
            <a:r>
              <a:rPr lang="en-US" dirty="0" smtClean="0"/>
              <a:t>, </a:t>
            </a:r>
            <a:r>
              <a:rPr lang="en-US" dirty="0" err="1" smtClean="0"/>
              <a:t>OrderedQuantity</a:t>
            </a:r>
            <a:r>
              <a:rPr lang="en-US" dirty="0"/>
              <a:t>, and other columns as required</a:t>
            </a:r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Customer_T</a:t>
            </a:r>
            <a:r>
              <a:rPr lang="en-US" dirty="0"/>
              <a:t>, </a:t>
            </a:r>
            <a:r>
              <a:rPr lang="en-US" dirty="0" err="1"/>
              <a:t>Order_T</a:t>
            </a:r>
            <a:r>
              <a:rPr lang="en-US" dirty="0"/>
              <a:t>, </a:t>
            </a:r>
            <a:r>
              <a:rPr lang="en-US" dirty="0" err="1"/>
              <a:t>OrderLine_T</a:t>
            </a:r>
            <a:r>
              <a:rPr lang="en-US" dirty="0"/>
              <a:t>, </a:t>
            </a:r>
            <a:r>
              <a:rPr lang="en-US" dirty="0" err="1"/>
              <a:t>Product_T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WHERE </a:t>
            </a:r>
            <a:r>
              <a:rPr lang="en-US" dirty="0" err="1"/>
              <a:t>Customer_T.CustomerID</a:t>
            </a:r>
            <a:r>
              <a:rPr lang="en-US" dirty="0"/>
              <a:t> = </a:t>
            </a:r>
            <a:r>
              <a:rPr lang="en-US" dirty="0" err="1" smtClean="0"/>
              <a:t>Order_T.CustomerID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Order_T.OrderID</a:t>
            </a:r>
            <a:r>
              <a:rPr lang="en-US" dirty="0"/>
              <a:t> = </a:t>
            </a:r>
            <a:r>
              <a:rPr lang="en-US" dirty="0" err="1" smtClean="0"/>
              <a:t>OrderLine_T.OrderD</a:t>
            </a:r>
            <a:r>
              <a:rPr lang="en-US" dirty="0" smtClean="0"/>
              <a:t> AND </a:t>
            </a:r>
            <a:r>
              <a:rPr lang="en-US" dirty="0" err="1"/>
              <a:t>Product_T.ProductID</a:t>
            </a:r>
            <a:r>
              <a:rPr lang="en-US" dirty="0"/>
              <a:t> = </a:t>
            </a:r>
            <a:r>
              <a:rPr lang="en-US" dirty="0" err="1"/>
              <a:t>OrderLine_T.ProductID</a:t>
            </a:r>
            <a:r>
              <a:rPr lang="en-US" dirty="0" smtClean="0"/>
              <a:t>;</a:t>
            </a:r>
          </a:p>
          <a:p>
            <a:r>
              <a:rPr lang="en-US" b="1" i="1" dirty="0"/>
              <a:t>Query: </a:t>
            </a:r>
            <a:r>
              <a:rPr lang="en-US" dirty="0"/>
              <a:t>What are the data elements necessary to create an invoice for </a:t>
            </a:r>
            <a:r>
              <a:rPr lang="en-US" dirty="0" smtClean="0"/>
              <a:t>order number </a:t>
            </a:r>
            <a:r>
              <a:rPr lang="en-US" dirty="0"/>
              <a:t>1004?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CustomerAddress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OrderedQuantity</a:t>
            </a:r>
            <a:r>
              <a:rPr lang="en-US" dirty="0"/>
              <a:t>, and other columns as required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Invoice_V</a:t>
            </a:r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 err="1"/>
              <a:t>OrderID</a:t>
            </a:r>
            <a:r>
              <a:rPr lang="en-US" dirty="0"/>
              <a:t> = 1004;</a:t>
            </a:r>
          </a:p>
        </p:txBody>
      </p:sp>
    </p:spTree>
    <p:extLst>
      <p:ext uri="{BB962C8B-B14F-4D97-AF65-F5344CB8AC3E}">
        <p14:creationId xmlns:p14="http://schemas.microsoft.com/office/powerpoint/2010/main" xmlns="" val="27602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PROCESSING MULTIPLE TABLES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Join </a:t>
            </a:r>
            <a:r>
              <a:rPr lang="en-US" dirty="0" smtClean="0"/>
              <a:t>A </a:t>
            </a:r>
            <a:r>
              <a:rPr lang="en-US" dirty="0"/>
              <a:t>relational operation that </a:t>
            </a:r>
            <a:r>
              <a:rPr lang="en-US" dirty="0" smtClean="0"/>
              <a:t>causes two </a:t>
            </a:r>
            <a:r>
              <a:rPr lang="en-US" dirty="0"/>
              <a:t>tables with a common </a:t>
            </a:r>
            <a:r>
              <a:rPr lang="en-US" dirty="0" smtClean="0"/>
              <a:t>domain to </a:t>
            </a:r>
            <a:r>
              <a:rPr lang="en-US" dirty="0"/>
              <a:t>be combined into a single </a:t>
            </a:r>
            <a:r>
              <a:rPr lang="en-US" dirty="0" smtClean="0"/>
              <a:t>table or </a:t>
            </a:r>
            <a:r>
              <a:rPr lang="en-US" dirty="0"/>
              <a:t>view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Equi</a:t>
            </a:r>
            <a:r>
              <a:rPr lang="en-US" b="1" dirty="0" smtClean="0"/>
              <a:t>-join </a:t>
            </a:r>
            <a:r>
              <a:rPr lang="en-US" dirty="0" smtClean="0"/>
              <a:t>A join </a:t>
            </a:r>
            <a:r>
              <a:rPr lang="en-US" dirty="0"/>
              <a:t>in which the </a:t>
            </a:r>
            <a:r>
              <a:rPr lang="en-US" dirty="0" smtClean="0"/>
              <a:t>joining condition </a:t>
            </a:r>
            <a:r>
              <a:rPr lang="en-US" dirty="0"/>
              <a:t>is based on </a:t>
            </a:r>
            <a:r>
              <a:rPr lang="en-US" dirty="0" smtClean="0"/>
              <a:t>equality between </a:t>
            </a:r>
            <a:r>
              <a:rPr lang="en-US" dirty="0"/>
              <a:t>values in the </a:t>
            </a:r>
            <a:r>
              <a:rPr lang="en-US" dirty="0" smtClean="0"/>
              <a:t>common columns</a:t>
            </a:r>
            <a:r>
              <a:rPr lang="en-US" dirty="0"/>
              <a:t>. Common columns </a:t>
            </a:r>
            <a:r>
              <a:rPr lang="en-US" dirty="0" smtClean="0"/>
              <a:t>appear (</a:t>
            </a:r>
            <a:r>
              <a:rPr lang="en-US" dirty="0"/>
              <a:t>redundantly) in the result table</a:t>
            </a:r>
            <a:r>
              <a:rPr lang="en-US" dirty="0" smtClean="0"/>
              <a:t>.</a:t>
            </a:r>
          </a:p>
          <a:p>
            <a:r>
              <a:rPr lang="en-US" b="1" dirty="0"/>
              <a:t>Natural </a:t>
            </a:r>
            <a:r>
              <a:rPr lang="en-US" b="1" dirty="0" smtClean="0"/>
              <a:t>join </a:t>
            </a:r>
            <a:r>
              <a:rPr lang="en-US" dirty="0" smtClean="0"/>
              <a:t>A </a:t>
            </a:r>
            <a:r>
              <a:rPr lang="en-US" dirty="0"/>
              <a:t>join that is the same as </a:t>
            </a:r>
            <a:r>
              <a:rPr lang="en-US" dirty="0" smtClean="0"/>
              <a:t>an </a:t>
            </a:r>
            <a:r>
              <a:rPr lang="en-US" dirty="0" err="1" smtClean="0"/>
              <a:t>equi</a:t>
            </a:r>
            <a:r>
              <a:rPr lang="en-US" dirty="0" smtClean="0"/>
              <a:t>-join </a:t>
            </a:r>
            <a:r>
              <a:rPr lang="en-US" dirty="0"/>
              <a:t>except that one of </a:t>
            </a:r>
            <a:r>
              <a:rPr lang="en-US" dirty="0" smtClean="0"/>
              <a:t>the duplicate </a:t>
            </a:r>
            <a:r>
              <a:rPr lang="en-US" dirty="0"/>
              <a:t>columns is </a:t>
            </a:r>
            <a:r>
              <a:rPr lang="en-US" dirty="0" smtClean="0"/>
              <a:t>eliminated in </a:t>
            </a:r>
            <a:r>
              <a:rPr lang="en-US" dirty="0"/>
              <a:t>the result table</a:t>
            </a:r>
            <a:r>
              <a:rPr lang="en-US" dirty="0" smtClean="0"/>
              <a:t>.</a:t>
            </a:r>
          </a:p>
          <a:p>
            <a:r>
              <a:rPr lang="en-US" b="1" dirty="0"/>
              <a:t>Outer </a:t>
            </a:r>
            <a:r>
              <a:rPr lang="en-US" b="1" dirty="0" smtClean="0"/>
              <a:t>join </a:t>
            </a:r>
            <a:r>
              <a:rPr lang="en-US" dirty="0" smtClean="0"/>
              <a:t>A </a:t>
            </a:r>
            <a:r>
              <a:rPr lang="en-US" dirty="0"/>
              <a:t>join in which rows that do </a:t>
            </a:r>
            <a:r>
              <a:rPr lang="en-US" dirty="0" smtClean="0"/>
              <a:t>not have </a:t>
            </a:r>
            <a:r>
              <a:rPr lang="en-US" dirty="0"/>
              <a:t>matching values in </a:t>
            </a:r>
            <a:r>
              <a:rPr lang="en-US" dirty="0" smtClean="0"/>
              <a:t>common columns </a:t>
            </a:r>
            <a:r>
              <a:rPr lang="en-US" dirty="0"/>
              <a:t>are nevertheless </a:t>
            </a:r>
            <a:r>
              <a:rPr lang="en-US" dirty="0" smtClean="0"/>
              <a:t>included in </a:t>
            </a:r>
            <a:r>
              <a:rPr lang="en-US" dirty="0"/>
              <a:t>the result table.</a:t>
            </a:r>
          </a:p>
        </p:txBody>
      </p:sp>
    </p:spTree>
    <p:extLst>
      <p:ext uri="{BB962C8B-B14F-4D97-AF65-F5344CB8AC3E}">
        <p14:creationId xmlns:p14="http://schemas.microsoft.com/office/powerpoint/2010/main" xmlns="" val="402144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067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91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Annotated ERD </a:t>
            </a:r>
            <a:r>
              <a:rPr lang="en-US" sz="2400" b="1" dirty="0" smtClean="0"/>
              <a:t>with relations </a:t>
            </a:r>
            <a:r>
              <a:rPr lang="en-US" sz="2400" b="1" dirty="0"/>
              <a:t>used in </a:t>
            </a:r>
            <a:r>
              <a:rPr lang="en-US" sz="2400" b="1" dirty="0" smtClean="0"/>
              <a:t>a four-table </a:t>
            </a:r>
            <a:r>
              <a:rPr lang="en-US" sz="2400" b="1" dirty="0"/>
              <a:t>join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620916"/>
            <a:ext cx="8458200" cy="623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827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Query: </a:t>
            </a:r>
            <a:r>
              <a:rPr lang="en-US" dirty="0"/>
              <a:t>What are the customer IDs and names of all customers, along with </a:t>
            </a:r>
            <a:r>
              <a:rPr lang="en-US" dirty="0" smtClean="0"/>
              <a:t>the order </a:t>
            </a:r>
            <a:r>
              <a:rPr lang="en-US" dirty="0"/>
              <a:t>IDs for all the orders they have placed</a:t>
            </a:r>
            <a:r>
              <a:rPr lang="en-US" dirty="0" smtClean="0"/>
              <a:t>?</a:t>
            </a:r>
          </a:p>
          <a:p>
            <a:pPr marL="27432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 smtClean="0"/>
              <a:t>C.CustomerID</a:t>
            </a:r>
            <a:r>
              <a:rPr lang="en-US" dirty="0"/>
              <a:t>, </a:t>
            </a:r>
            <a:r>
              <a:rPr lang="en-US" dirty="0" err="1" smtClean="0"/>
              <a:t>O.CustomerID</a:t>
            </a:r>
            <a:r>
              <a:rPr lang="en-US" dirty="0" smtClean="0"/>
              <a:t>, </a:t>
            </a:r>
            <a:r>
              <a:rPr lang="en-US" dirty="0" err="1" smtClean="0"/>
              <a:t>CustomerName</a:t>
            </a:r>
            <a:r>
              <a:rPr lang="en-US" dirty="0"/>
              <a:t>, </a:t>
            </a:r>
            <a:r>
              <a:rPr lang="en-US" dirty="0" err="1"/>
              <a:t>OrderID</a:t>
            </a:r>
            <a:endParaRPr lang="en-US" dirty="0"/>
          </a:p>
          <a:p>
            <a:pPr marL="27432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 smtClean="0"/>
              <a:t>Customer_T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C, </a:t>
            </a:r>
            <a:r>
              <a:rPr lang="en-US" dirty="0" err="1" smtClean="0"/>
              <a:t>Order_T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O</a:t>
            </a:r>
            <a:endParaRPr lang="en-US" dirty="0"/>
          </a:p>
          <a:p>
            <a:pPr marL="274320" lvl="1" indent="0">
              <a:buNone/>
            </a:pPr>
            <a:r>
              <a:rPr lang="en-US" b="1" dirty="0"/>
              <a:t>WHERE </a:t>
            </a:r>
            <a:r>
              <a:rPr lang="en-US" dirty="0" err="1" smtClean="0"/>
              <a:t>C.CustomerID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O. </a:t>
            </a:r>
            <a:r>
              <a:rPr lang="en-US" dirty="0" err="1"/>
              <a:t>CustomerID</a:t>
            </a:r>
            <a:endParaRPr lang="en-US" dirty="0"/>
          </a:p>
          <a:p>
            <a:pPr marL="274320" lvl="1" indent="0">
              <a:buNone/>
            </a:pP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 smtClean="0"/>
              <a:t>OrderID</a:t>
            </a:r>
            <a:endParaRPr lang="en-US" dirty="0" smtClean="0"/>
          </a:p>
          <a:p>
            <a:pPr marL="320040" lvl="1" indent="0">
              <a:buNone/>
            </a:pPr>
            <a:r>
              <a:rPr lang="en-US" i="1" dirty="0" err="1" smtClean="0"/>
              <a:t>CustomerID</a:t>
            </a:r>
            <a:r>
              <a:rPr lang="en-US" i="1" dirty="0" smtClean="0"/>
              <a:t> is redundant and available in </a:t>
            </a:r>
            <a:r>
              <a:rPr lang="en-US" i="1" dirty="0" err="1" smtClean="0"/>
              <a:t>Order_T</a:t>
            </a:r>
            <a:r>
              <a:rPr lang="en-US" i="1" dirty="0" smtClean="0"/>
              <a:t> and </a:t>
            </a:r>
            <a:r>
              <a:rPr lang="en-US" i="1" dirty="0" err="1" smtClean="0"/>
              <a:t>Cusomer_T</a:t>
            </a:r>
            <a:r>
              <a:rPr lang="en-US" i="1" dirty="0" smtClean="0"/>
              <a:t> thus we </a:t>
            </a:r>
            <a:r>
              <a:rPr lang="en-US" i="1" dirty="0"/>
              <a:t>prefixed the </a:t>
            </a:r>
            <a:r>
              <a:rPr lang="en-US" i="1" dirty="0" err="1"/>
              <a:t>CustomerID</a:t>
            </a:r>
            <a:r>
              <a:rPr lang="en-US" i="1" dirty="0"/>
              <a:t> columns with the names of their respective </a:t>
            </a:r>
            <a:r>
              <a:rPr lang="en-US" i="1" dirty="0" smtClean="0"/>
              <a:t>tables. But not prefix for </a:t>
            </a:r>
            <a:r>
              <a:rPr lang="en-US" i="1" dirty="0" err="1" smtClean="0"/>
              <a:t>CustomerName</a:t>
            </a:r>
            <a:r>
              <a:rPr lang="en-US" i="1" dirty="0" smtClean="0"/>
              <a:t> or </a:t>
            </a:r>
            <a:r>
              <a:rPr lang="en-US" i="1" dirty="0" err="1" smtClean="0"/>
              <a:t>OrderID</a:t>
            </a:r>
            <a:r>
              <a:rPr lang="en-US" i="1" dirty="0" smtClean="0"/>
              <a:t> because </a:t>
            </a:r>
            <a:r>
              <a:rPr lang="en-US" i="1" dirty="0"/>
              <a:t>each of these columns is found in only one table in the FROM list.</a:t>
            </a:r>
          </a:p>
        </p:txBody>
      </p:sp>
    </p:spTree>
    <p:extLst>
      <p:ext uri="{BB962C8B-B14F-4D97-AF65-F5344CB8AC3E}">
        <p14:creationId xmlns:p14="http://schemas.microsoft.com/office/powerpoint/2010/main" xmlns="" val="94630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Query Using Join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 smtClean="0"/>
              <a:t>C.CustomerID</a:t>
            </a:r>
            <a:r>
              <a:rPr lang="en-US" dirty="0"/>
              <a:t>, </a:t>
            </a:r>
            <a:r>
              <a:rPr lang="en-US" dirty="0" err="1" smtClean="0"/>
              <a:t>O.CustomerID</a:t>
            </a:r>
            <a:r>
              <a:rPr lang="en-US" dirty="0" smtClean="0"/>
              <a:t>, </a:t>
            </a:r>
            <a:r>
              <a:rPr lang="en-US" dirty="0" err="1" smtClean="0"/>
              <a:t>CustomerName</a:t>
            </a:r>
            <a:r>
              <a:rPr lang="en-US" dirty="0"/>
              <a:t>, </a:t>
            </a:r>
            <a:r>
              <a:rPr lang="en-US" dirty="0" err="1"/>
              <a:t>OrderID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Customer_T</a:t>
            </a:r>
            <a:r>
              <a:rPr lang="en-US" dirty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C </a:t>
            </a:r>
            <a:r>
              <a:rPr lang="en-US" b="1" dirty="0" smtClean="0"/>
              <a:t>INNER </a:t>
            </a:r>
            <a:r>
              <a:rPr lang="en-US" b="1" dirty="0"/>
              <a:t>JOIN </a:t>
            </a:r>
            <a:r>
              <a:rPr lang="en-US" dirty="0" err="1"/>
              <a:t>Order_T</a:t>
            </a:r>
            <a:r>
              <a:rPr lang="en-US" dirty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O </a:t>
            </a:r>
            <a:r>
              <a:rPr lang="en-US" b="1" dirty="0" smtClean="0"/>
              <a:t>ON</a:t>
            </a:r>
            <a:endParaRPr lang="en-US" b="1" dirty="0"/>
          </a:p>
          <a:p>
            <a:pPr marL="320040" lvl="1" indent="0">
              <a:buNone/>
            </a:pPr>
            <a:r>
              <a:rPr lang="en-US" dirty="0" err="1"/>
              <a:t>Customer_T.CustomerID</a:t>
            </a:r>
            <a:r>
              <a:rPr lang="en-US" dirty="0"/>
              <a:t> = </a:t>
            </a:r>
            <a:r>
              <a:rPr lang="en-US" dirty="0" err="1"/>
              <a:t>Order_T.CustomerID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OrderID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 smtClean="0"/>
              <a:t>C.CustomerID</a:t>
            </a:r>
            <a:r>
              <a:rPr lang="en-US" dirty="0"/>
              <a:t>, </a:t>
            </a:r>
            <a:r>
              <a:rPr lang="en-US" dirty="0" err="1" smtClean="0"/>
              <a:t>O.CustomerID</a:t>
            </a:r>
            <a:r>
              <a:rPr lang="en-US" dirty="0" smtClean="0"/>
              <a:t>, </a:t>
            </a:r>
            <a:r>
              <a:rPr lang="en-US" dirty="0" err="1" smtClean="0"/>
              <a:t>CustomerName</a:t>
            </a:r>
            <a:r>
              <a:rPr lang="en-US" dirty="0"/>
              <a:t>, </a:t>
            </a:r>
            <a:r>
              <a:rPr lang="en-US" dirty="0" err="1"/>
              <a:t>OrderID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Customer_T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C </a:t>
            </a:r>
            <a:r>
              <a:rPr lang="en-US" b="1" dirty="0" smtClean="0"/>
              <a:t>INNER </a:t>
            </a:r>
            <a:r>
              <a:rPr lang="en-US" b="1" dirty="0"/>
              <a:t>JOIN </a:t>
            </a:r>
            <a:r>
              <a:rPr lang="en-US" dirty="0" err="1"/>
              <a:t>Order_T</a:t>
            </a:r>
            <a:r>
              <a:rPr lang="en-US" dirty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O</a:t>
            </a:r>
            <a:r>
              <a:rPr lang="en-US" b="1" dirty="0" smtClean="0"/>
              <a:t>USING </a:t>
            </a:r>
            <a:r>
              <a:rPr lang="en-US" dirty="0" err="1"/>
              <a:t>CustomerID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OrderID</a:t>
            </a:r>
            <a:r>
              <a:rPr lang="en-US" dirty="0"/>
              <a:t> 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3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Query: </a:t>
            </a:r>
            <a:r>
              <a:rPr lang="en-US" dirty="0"/>
              <a:t>For each customer who has placed an order, what is the customer’s ID</a:t>
            </a:r>
            <a:r>
              <a:rPr lang="en-US" dirty="0" smtClean="0"/>
              <a:t>, name</a:t>
            </a:r>
            <a:r>
              <a:rPr lang="en-US" dirty="0"/>
              <a:t>, and order number</a:t>
            </a:r>
            <a:r>
              <a:rPr lang="en-US" dirty="0" smtClean="0"/>
              <a:t>?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 smtClean="0"/>
              <a:t>C.CustomerID</a:t>
            </a:r>
            <a:r>
              <a:rPr lang="en-US" dirty="0"/>
              <a:t>,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OrderID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Customer_T</a:t>
            </a:r>
            <a:r>
              <a:rPr lang="en-US" dirty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C </a:t>
            </a:r>
            <a:r>
              <a:rPr lang="en-US" b="1" dirty="0" smtClean="0"/>
              <a:t>NATURAL</a:t>
            </a:r>
            <a:r>
              <a:rPr lang="en-US" dirty="0" smtClean="0"/>
              <a:t>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dirty="0" err="1"/>
              <a:t>Order_T</a:t>
            </a:r>
            <a:r>
              <a:rPr lang="en-US" dirty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O </a:t>
            </a:r>
            <a:r>
              <a:rPr lang="en-US" b="1" dirty="0" smtClean="0"/>
              <a:t>ON</a:t>
            </a:r>
            <a:endParaRPr lang="en-US" b="1" dirty="0"/>
          </a:p>
          <a:p>
            <a:pPr marL="320040" lvl="1" indent="0">
              <a:buNone/>
            </a:pPr>
            <a:r>
              <a:rPr lang="en-US" dirty="0" err="1" smtClean="0"/>
              <a:t>C.CustomerID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O.CustomerID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i="1" dirty="0"/>
              <a:t>Query: </a:t>
            </a:r>
            <a:r>
              <a:rPr lang="en-US" dirty="0"/>
              <a:t>List customer name, identification number, and order number for all </a:t>
            </a:r>
            <a:r>
              <a:rPr lang="en-US" dirty="0" smtClean="0"/>
              <a:t>customers listed </a:t>
            </a:r>
            <a:r>
              <a:rPr lang="en-US" dirty="0"/>
              <a:t>in the Customer table. Include the customer identification </a:t>
            </a:r>
            <a:r>
              <a:rPr lang="en-US" dirty="0" smtClean="0"/>
              <a:t>number and </a:t>
            </a:r>
            <a:r>
              <a:rPr lang="en-US" dirty="0"/>
              <a:t>name even if there is no order available for that customer</a:t>
            </a:r>
            <a:r>
              <a:rPr lang="en-US" dirty="0" smtClean="0"/>
              <a:t>.</a:t>
            </a:r>
          </a:p>
          <a:p>
            <a:pPr marL="320040" lvl="1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 smtClean="0"/>
              <a:t>C.CustomerID</a:t>
            </a:r>
            <a:r>
              <a:rPr lang="en-US" dirty="0"/>
              <a:t>,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OrderID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Customer_T</a:t>
            </a:r>
            <a:r>
              <a:rPr lang="en-US" dirty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C </a:t>
            </a:r>
            <a:r>
              <a:rPr lang="en-US" b="1" dirty="0" smtClean="0"/>
              <a:t>LEFT </a:t>
            </a:r>
            <a:r>
              <a:rPr lang="en-US" b="1" dirty="0"/>
              <a:t>OUTER JOIN </a:t>
            </a:r>
            <a:r>
              <a:rPr lang="en-US" dirty="0" err="1" smtClean="0"/>
              <a:t>Order_T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O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C.CustomerID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O. </a:t>
            </a:r>
            <a:r>
              <a:rPr lang="en-US" dirty="0" err="1"/>
              <a:t>CustomerID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77349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24721</TotalTime>
  <Words>961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Introduction to Advance SQL</vt:lpstr>
      <vt:lpstr>Views</vt:lpstr>
      <vt:lpstr>Example of View</vt:lpstr>
      <vt:lpstr>PROCESSING MULTIPLE TABLES</vt:lpstr>
      <vt:lpstr>Slide 5</vt:lpstr>
      <vt:lpstr>Annotated ERD with relations used in a four-table join</vt:lpstr>
      <vt:lpstr>Example</vt:lpstr>
      <vt:lpstr>Same Query Using Join</vt:lpstr>
      <vt:lpstr>Example</vt:lpstr>
      <vt:lpstr>Example</vt:lpstr>
      <vt:lpstr>Example</vt:lpstr>
      <vt:lpstr>Self-Join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146</cp:revision>
  <dcterms:created xsi:type="dcterms:W3CDTF">2006-08-16T00:00:00Z</dcterms:created>
  <dcterms:modified xsi:type="dcterms:W3CDTF">2018-01-16T14:31:45Z</dcterms:modified>
</cp:coreProperties>
</file>