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oboto"/>
      <p:regular r:id="rId27"/>
      <p:bold r:id="rId28"/>
      <p:italic r:id="rId29"/>
      <p:boldItalic r:id="rId30"/>
    </p:embeddedFont>
    <p:embeddedFont>
      <p:font typeface="Inconsolata"/>
      <p:regular r:id="rId31"/>
      <p:bold r:id="rId32"/>
    </p:embeddedFont>
    <p:embeddedFont>
      <p:font typeface="Montserra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nconsolata-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Montserrat-regular.fntdata"/><Relationship Id="rId10" Type="http://schemas.openxmlformats.org/officeDocument/2006/relationships/slide" Target="slides/slide6.xml"/><Relationship Id="rId32" Type="http://schemas.openxmlformats.org/officeDocument/2006/relationships/font" Target="fonts/Inconsolata-bold.fntdata"/><Relationship Id="rId13" Type="http://schemas.openxmlformats.org/officeDocument/2006/relationships/slide" Target="slides/slide9.xml"/><Relationship Id="rId35" Type="http://schemas.openxmlformats.org/officeDocument/2006/relationships/font" Target="fonts/Montserrat-italic.fntdata"/><Relationship Id="rId12" Type="http://schemas.openxmlformats.org/officeDocument/2006/relationships/slide" Target="slides/slide8.xml"/><Relationship Id="rId34" Type="http://schemas.openxmlformats.org/officeDocument/2006/relationships/font" Target="fonts/Montserrat-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Montserrat-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1aba5d1098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aba5d1098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1aba5d1098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aba5d1098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27d7ed86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27d7ed86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1aba5d1098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aba5d1098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27d7ed86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27d7ed86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1aba5d1098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aba5d1098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39afa8453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9afa8453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1aba5d1098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aba5d1098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2edce867f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edce867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1fef107f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fef107f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1aba5d1098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aba5d1098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1aba5d1098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aba5d1098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1bf48e30a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bf48e30a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1aba5d1098_0_1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aba5d1098_0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acb3769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acb3769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How many of you use the internet?</a:t>
            </a:r>
            <a:endParaRPr sz="1000"/>
          </a:p>
          <a:p>
            <a:pPr indent="0" lvl="0" marL="0" rtl="0" algn="l">
              <a:spcBef>
                <a:spcPts val="0"/>
              </a:spcBef>
              <a:spcAft>
                <a:spcPts val="0"/>
              </a:spcAft>
              <a:buNone/>
            </a:pPr>
            <a:r>
              <a:rPr lang="en" sz="1000"/>
              <a:t>How do you use the internet? What for?</a:t>
            </a:r>
            <a:endParaRPr sz="1000"/>
          </a:p>
          <a:p>
            <a:pPr indent="0" lvl="0" marL="0" rtl="0" algn="l">
              <a:spcBef>
                <a:spcPts val="0"/>
              </a:spcBef>
              <a:spcAft>
                <a:spcPts val="0"/>
              </a:spcAft>
              <a:buNone/>
            </a:pPr>
            <a:r>
              <a:rPr lang="en" sz="1000"/>
              <a:t>The current world is connected, and it is possible because of the web. </a:t>
            </a:r>
            <a:endParaRPr sz="1000"/>
          </a:p>
          <a:p>
            <a:pPr indent="0" lvl="0" marL="0" rtl="0" algn="l">
              <a:spcBef>
                <a:spcPts val="0"/>
              </a:spcBef>
              <a:spcAft>
                <a:spcPts val="0"/>
              </a:spcAft>
              <a:buNone/>
            </a:pPr>
            <a:r>
              <a:rPr lang="en" sz="1000"/>
              <a:t>This is a very crucial course for you as computer scientists and engineers who will enter the industry in the near future. </a:t>
            </a:r>
            <a:endParaRPr sz="1000"/>
          </a:p>
          <a:p>
            <a:pPr indent="0" lvl="0" marL="0" rtl="0" algn="l">
              <a:spcBef>
                <a:spcPts val="0"/>
              </a:spcBef>
              <a:spcAft>
                <a:spcPts val="0"/>
              </a:spcAft>
              <a:buNone/>
            </a:pPr>
            <a:r>
              <a:rPr lang="en" sz="1000"/>
              <a:t>In this course, you will learn how to build web applications.</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1aba5d1098_0_1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ba5d1098_0_1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lang="en" sz="1000"/>
              <a:t>Creating full stack web applications requires different approaches than traditional applications and involves the integration of numerous technologies. </a:t>
            </a:r>
            <a:endParaRPr sz="1000"/>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aba5d1098_0_1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ba5d1098_0_1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And even these technologies come in varying options that are continuously changing and upgrading at a fast pace.</a:t>
            </a:r>
            <a:endParaRPr sz="1000"/>
          </a:p>
          <a:p>
            <a:pPr indent="0" lvl="0" marL="0" rtl="0" algn="l">
              <a:spcBef>
                <a:spcPts val="0"/>
              </a:spcBef>
              <a:spcAft>
                <a:spcPts val="0"/>
              </a:spcAft>
              <a:buNone/>
            </a:pPr>
            <a:r>
              <a:rPr lang="en"/>
              <a:t>For this course, we will stick to end-to-end JS technologies. With JavaScript, you can create scalable, maintainable applications, unified under a single language.</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1aba5d1098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ba5d1098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000"/>
          </a:p>
          <a:p>
            <a:pPr indent="0" lvl="0" marL="0" rtl="0" algn="just">
              <a:lnSpc>
                <a:spcPct val="115000"/>
              </a:lnSpc>
              <a:spcBef>
                <a:spcPts val="0"/>
              </a:spcBef>
              <a:spcAft>
                <a:spcPts val="500"/>
              </a:spcAft>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1aba5d1098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aba5d1098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aba5d1098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aba5d1098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1aba5d1098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aba5d1098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spTree>
      <p:nvGrpSpPr>
        <p:cNvPr id="52" name="Shape 52"/>
        <p:cNvGrpSpPr/>
        <p:nvPr/>
      </p:nvGrpSpPr>
      <p:grpSpPr>
        <a:xfrm>
          <a:off x="0" y="0"/>
          <a:ext cx="0" cy="0"/>
          <a:chOff x="0" y="0"/>
          <a:chExt cx="0" cy="0"/>
        </a:xfrm>
      </p:grpSpPr>
      <p:sp>
        <p:nvSpPr>
          <p:cNvPr id="53" name="Google Shape;53;p13"/>
          <p:cNvSpPr/>
          <p:nvPr/>
        </p:nvSpPr>
        <p:spPr>
          <a:xfrm>
            <a:off x="0" y="0"/>
            <a:ext cx="9144000" cy="5143500"/>
          </a:xfrm>
          <a:prstGeom prst="rect">
            <a:avLst/>
          </a:prstGeom>
          <a:solidFill>
            <a:srgbClr val="3F3F3F"/>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3"/>
          <p:cNvSpPr/>
          <p:nvPr/>
        </p:nvSpPr>
        <p:spPr>
          <a:xfrm>
            <a:off x="0" y="3638550"/>
            <a:ext cx="9144000" cy="150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958725" y="740650"/>
            <a:ext cx="57000" cy="753900"/>
          </a:xfrm>
          <a:prstGeom prst="rect">
            <a:avLst/>
          </a:prstGeom>
          <a:solidFill>
            <a:srgbClr val="EE22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ph type="ctrTitle"/>
          </p:nvPr>
        </p:nvSpPr>
        <p:spPr>
          <a:xfrm>
            <a:off x="1264150" y="662525"/>
            <a:ext cx="6279600" cy="2671200"/>
          </a:xfrm>
          <a:prstGeom prst="rect">
            <a:avLst/>
          </a:prstGeom>
          <a:noFill/>
        </p:spPr>
        <p:txBody>
          <a:bodyPr anchorCtr="0" anchor="t" bIns="91425" lIns="91425" spcFirstLastPara="1" rIns="91425" wrap="square" tIns="91425"/>
          <a:lstStyle>
            <a:lvl1pPr lvl="0" rtl="0" algn="l">
              <a:lnSpc>
                <a:spcPct val="100000"/>
              </a:lnSpc>
              <a:spcBef>
                <a:spcPts val="0"/>
              </a:spcBef>
              <a:spcAft>
                <a:spcPts val="0"/>
              </a:spcAft>
              <a:buClr>
                <a:srgbClr val="FFFFFF"/>
              </a:buClr>
              <a:buSzPts val="4800"/>
              <a:buNone/>
              <a:defRPr sz="4800">
                <a:solidFill>
                  <a:srgbClr val="FFFFFF"/>
                </a:solidFill>
              </a:defRPr>
            </a:lvl1pPr>
            <a:lvl2pPr lvl="1" rtl="0" algn="l">
              <a:lnSpc>
                <a:spcPct val="100000"/>
              </a:lnSpc>
              <a:spcBef>
                <a:spcPts val="0"/>
              </a:spcBef>
              <a:spcAft>
                <a:spcPts val="0"/>
              </a:spcAft>
              <a:buClr>
                <a:srgbClr val="FFFFFF"/>
              </a:buClr>
              <a:buSzPts val="4800"/>
              <a:buNone/>
              <a:defRPr sz="4800">
                <a:solidFill>
                  <a:srgbClr val="FFFFFF"/>
                </a:solidFill>
              </a:defRPr>
            </a:lvl2pPr>
            <a:lvl3pPr lvl="2" rtl="0" algn="l">
              <a:lnSpc>
                <a:spcPct val="100000"/>
              </a:lnSpc>
              <a:spcBef>
                <a:spcPts val="0"/>
              </a:spcBef>
              <a:spcAft>
                <a:spcPts val="0"/>
              </a:spcAft>
              <a:buClr>
                <a:srgbClr val="FFFFFF"/>
              </a:buClr>
              <a:buSzPts val="4800"/>
              <a:buNone/>
              <a:defRPr sz="4800">
                <a:solidFill>
                  <a:srgbClr val="FFFFFF"/>
                </a:solidFill>
              </a:defRPr>
            </a:lvl3pPr>
            <a:lvl4pPr lvl="3" rtl="0" algn="l">
              <a:lnSpc>
                <a:spcPct val="100000"/>
              </a:lnSpc>
              <a:spcBef>
                <a:spcPts val="0"/>
              </a:spcBef>
              <a:spcAft>
                <a:spcPts val="0"/>
              </a:spcAft>
              <a:buClr>
                <a:srgbClr val="FFFFFF"/>
              </a:buClr>
              <a:buSzPts val="4800"/>
              <a:buNone/>
              <a:defRPr sz="4800">
                <a:solidFill>
                  <a:srgbClr val="FFFFFF"/>
                </a:solidFill>
              </a:defRPr>
            </a:lvl4pPr>
            <a:lvl5pPr lvl="4" rtl="0" algn="l">
              <a:lnSpc>
                <a:spcPct val="100000"/>
              </a:lnSpc>
              <a:spcBef>
                <a:spcPts val="0"/>
              </a:spcBef>
              <a:spcAft>
                <a:spcPts val="0"/>
              </a:spcAft>
              <a:buClr>
                <a:srgbClr val="FFFFFF"/>
              </a:buClr>
              <a:buSzPts val="4800"/>
              <a:buNone/>
              <a:defRPr sz="4800">
                <a:solidFill>
                  <a:srgbClr val="FFFFFF"/>
                </a:solidFill>
              </a:defRPr>
            </a:lvl5pPr>
            <a:lvl6pPr lvl="5" rtl="0" algn="l">
              <a:lnSpc>
                <a:spcPct val="100000"/>
              </a:lnSpc>
              <a:spcBef>
                <a:spcPts val="0"/>
              </a:spcBef>
              <a:spcAft>
                <a:spcPts val="0"/>
              </a:spcAft>
              <a:buClr>
                <a:srgbClr val="FFFFFF"/>
              </a:buClr>
              <a:buSzPts val="4800"/>
              <a:buNone/>
              <a:defRPr sz="4800">
                <a:solidFill>
                  <a:srgbClr val="FFFFFF"/>
                </a:solidFill>
              </a:defRPr>
            </a:lvl6pPr>
            <a:lvl7pPr lvl="6" rtl="0" algn="l">
              <a:lnSpc>
                <a:spcPct val="100000"/>
              </a:lnSpc>
              <a:spcBef>
                <a:spcPts val="0"/>
              </a:spcBef>
              <a:spcAft>
                <a:spcPts val="0"/>
              </a:spcAft>
              <a:buClr>
                <a:srgbClr val="FFFFFF"/>
              </a:buClr>
              <a:buSzPts val="4800"/>
              <a:buNone/>
              <a:defRPr sz="4800">
                <a:solidFill>
                  <a:srgbClr val="FFFFFF"/>
                </a:solidFill>
              </a:defRPr>
            </a:lvl7pPr>
            <a:lvl8pPr lvl="7" rtl="0" algn="l">
              <a:lnSpc>
                <a:spcPct val="100000"/>
              </a:lnSpc>
              <a:spcBef>
                <a:spcPts val="0"/>
              </a:spcBef>
              <a:spcAft>
                <a:spcPts val="0"/>
              </a:spcAft>
              <a:buClr>
                <a:srgbClr val="FFFFFF"/>
              </a:buClr>
              <a:buSzPts val="4800"/>
              <a:buNone/>
              <a:defRPr sz="4800">
                <a:solidFill>
                  <a:srgbClr val="FFFFFF"/>
                </a:solidFill>
              </a:defRPr>
            </a:lvl8pPr>
            <a:lvl9pPr lvl="8" rtl="0" algn="l">
              <a:lnSpc>
                <a:spcPct val="100000"/>
              </a:lnSpc>
              <a:spcBef>
                <a:spcPts val="0"/>
              </a:spcBef>
              <a:spcAft>
                <a:spcPts val="0"/>
              </a:spcAft>
              <a:buClr>
                <a:srgbClr val="FFFFFF"/>
              </a:buClr>
              <a:buSzPts val="4800"/>
              <a:buNone/>
              <a:defRPr sz="4800">
                <a:solidFill>
                  <a:srgbClr val="FFFFFF"/>
                </a:solidFill>
              </a:defRPr>
            </a:lvl9pPr>
          </a:lstStyle>
          <a:p/>
        </p:txBody>
      </p:sp>
      <p:sp>
        <p:nvSpPr>
          <p:cNvPr id="57" name="Google Shape;57;p13"/>
          <p:cNvSpPr txBox="1"/>
          <p:nvPr>
            <p:ph idx="1" type="subTitle"/>
          </p:nvPr>
        </p:nvSpPr>
        <p:spPr>
          <a:xfrm>
            <a:off x="1264150" y="4117950"/>
            <a:ext cx="6279600" cy="545400"/>
          </a:xfrm>
          <a:prstGeom prst="rect">
            <a:avLst/>
          </a:prstGeom>
          <a:noFill/>
        </p:spPr>
        <p:txBody>
          <a:bodyPr anchorCtr="0" anchor="t" bIns="91425" lIns="91425" spcFirstLastPara="1" rIns="91425" wrap="square" tIns="91425"/>
          <a:lstStyle>
            <a:lvl1pPr lvl="0" rtl="0" algn="l">
              <a:lnSpc>
                <a:spcPct val="100000"/>
              </a:lnSpc>
              <a:spcBef>
                <a:spcPts val="0"/>
              </a:spcBef>
              <a:spcAft>
                <a:spcPts val="0"/>
              </a:spcAft>
              <a:buClr>
                <a:srgbClr val="616161"/>
              </a:buClr>
              <a:buSzPts val="2000"/>
              <a:buNone/>
              <a:defRPr sz="2000">
                <a:solidFill>
                  <a:srgbClr val="616161"/>
                </a:solidFill>
              </a:defRPr>
            </a:lvl1pPr>
            <a:lvl2pPr lvl="1" rtl="0" algn="l">
              <a:lnSpc>
                <a:spcPct val="100000"/>
              </a:lnSpc>
              <a:spcBef>
                <a:spcPts val="0"/>
              </a:spcBef>
              <a:spcAft>
                <a:spcPts val="0"/>
              </a:spcAft>
              <a:buClr>
                <a:srgbClr val="616161"/>
              </a:buClr>
              <a:buSzPts val="2000"/>
              <a:buNone/>
              <a:defRPr sz="2000">
                <a:solidFill>
                  <a:srgbClr val="616161"/>
                </a:solidFill>
              </a:defRPr>
            </a:lvl2pPr>
            <a:lvl3pPr lvl="2" rtl="0" algn="l">
              <a:lnSpc>
                <a:spcPct val="100000"/>
              </a:lnSpc>
              <a:spcBef>
                <a:spcPts val="0"/>
              </a:spcBef>
              <a:spcAft>
                <a:spcPts val="0"/>
              </a:spcAft>
              <a:buClr>
                <a:srgbClr val="616161"/>
              </a:buClr>
              <a:buSzPts val="2000"/>
              <a:buNone/>
              <a:defRPr sz="2000">
                <a:solidFill>
                  <a:srgbClr val="616161"/>
                </a:solidFill>
              </a:defRPr>
            </a:lvl3pPr>
            <a:lvl4pPr lvl="3" rtl="0" algn="l">
              <a:lnSpc>
                <a:spcPct val="100000"/>
              </a:lnSpc>
              <a:spcBef>
                <a:spcPts val="0"/>
              </a:spcBef>
              <a:spcAft>
                <a:spcPts val="0"/>
              </a:spcAft>
              <a:buClr>
                <a:srgbClr val="616161"/>
              </a:buClr>
              <a:buSzPts val="2000"/>
              <a:buNone/>
              <a:defRPr sz="2000">
                <a:solidFill>
                  <a:srgbClr val="616161"/>
                </a:solidFill>
              </a:defRPr>
            </a:lvl4pPr>
            <a:lvl5pPr lvl="4" rtl="0" algn="l">
              <a:lnSpc>
                <a:spcPct val="100000"/>
              </a:lnSpc>
              <a:spcBef>
                <a:spcPts val="0"/>
              </a:spcBef>
              <a:spcAft>
                <a:spcPts val="0"/>
              </a:spcAft>
              <a:buClr>
                <a:srgbClr val="616161"/>
              </a:buClr>
              <a:buSzPts val="2000"/>
              <a:buNone/>
              <a:defRPr sz="2000">
                <a:solidFill>
                  <a:srgbClr val="616161"/>
                </a:solidFill>
              </a:defRPr>
            </a:lvl5pPr>
            <a:lvl6pPr lvl="5" rtl="0" algn="l">
              <a:lnSpc>
                <a:spcPct val="100000"/>
              </a:lnSpc>
              <a:spcBef>
                <a:spcPts val="0"/>
              </a:spcBef>
              <a:spcAft>
                <a:spcPts val="0"/>
              </a:spcAft>
              <a:buClr>
                <a:srgbClr val="616161"/>
              </a:buClr>
              <a:buSzPts val="2000"/>
              <a:buNone/>
              <a:defRPr sz="2000">
                <a:solidFill>
                  <a:srgbClr val="616161"/>
                </a:solidFill>
              </a:defRPr>
            </a:lvl6pPr>
            <a:lvl7pPr lvl="6" rtl="0" algn="l">
              <a:lnSpc>
                <a:spcPct val="100000"/>
              </a:lnSpc>
              <a:spcBef>
                <a:spcPts val="0"/>
              </a:spcBef>
              <a:spcAft>
                <a:spcPts val="0"/>
              </a:spcAft>
              <a:buClr>
                <a:srgbClr val="616161"/>
              </a:buClr>
              <a:buSzPts val="2000"/>
              <a:buNone/>
              <a:defRPr sz="2000">
                <a:solidFill>
                  <a:srgbClr val="616161"/>
                </a:solidFill>
              </a:defRPr>
            </a:lvl7pPr>
            <a:lvl8pPr lvl="7" rtl="0" algn="l">
              <a:lnSpc>
                <a:spcPct val="100000"/>
              </a:lnSpc>
              <a:spcBef>
                <a:spcPts val="0"/>
              </a:spcBef>
              <a:spcAft>
                <a:spcPts val="0"/>
              </a:spcAft>
              <a:buClr>
                <a:srgbClr val="616161"/>
              </a:buClr>
              <a:buSzPts val="2000"/>
              <a:buNone/>
              <a:defRPr sz="2000">
                <a:solidFill>
                  <a:srgbClr val="616161"/>
                </a:solidFill>
              </a:defRPr>
            </a:lvl8pPr>
            <a:lvl9pPr lvl="8" rtl="0" algn="l">
              <a:lnSpc>
                <a:spcPct val="100000"/>
              </a:lnSpc>
              <a:spcBef>
                <a:spcPts val="0"/>
              </a:spcBef>
              <a:spcAft>
                <a:spcPts val="0"/>
              </a:spcAft>
              <a:buClr>
                <a:srgbClr val="616161"/>
              </a:buClr>
              <a:buSzPts val="2000"/>
              <a:buNone/>
              <a:defRPr sz="2000">
                <a:solidFill>
                  <a:srgbClr val="616161"/>
                </a:solidFill>
              </a:defRPr>
            </a:lvl9pPr>
          </a:lstStyle>
          <a:p/>
        </p:txBody>
      </p:sp>
      <p:sp>
        <p:nvSpPr>
          <p:cNvPr id="58" name="Google Shape;5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spTree>
      <p:nvGrpSpPr>
        <p:cNvPr id="59" name="Shape 59"/>
        <p:cNvGrpSpPr/>
        <p:nvPr/>
      </p:nvGrpSpPr>
      <p:grpSpPr>
        <a:xfrm>
          <a:off x="0" y="0"/>
          <a:ext cx="0" cy="0"/>
          <a:chOff x="0" y="0"/>
          <a:chExt cx="0" cy="0"/>
        </a:xfrm>
      </p:grpSpPr>
      <p:sp>
        <p:nvSpPr>
          <p:cNvPr id="60" name="Google Shape;60;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1860600" y="0"/>
            <a:ext cx="7283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idx="1" type="body"/>
          </p:nvPr>
        </p:nvSpPr>
        <p:spPr>
          <a:xfrm>
            <a:off x="2476825" y="625800"/>
            <a:ext cx="5870700" cy="3891900"/>
          </a:xfrm>
          <a:prstGeom prst="rect">
            <a:avLst/>
          </a:prstGeom>
          <a:noFill/>
        </p:spPr>
        <p:txBody>
          <a:bodyPr anchorCtr="0" anchor="t" bIns="91425" lIns="91425" spcFirstLastPara="1" rIns="91425" wrap="square" tIns="91425"/>
          <a:lstStyle>
            <a:lvl1pPr indent="-355600" lvl="0" marL="457200" rtl="0" algn="l">
              <a:lnSpc>
                <a:spcPct val="115000"/>
              </a:lnSpc>
              <a:spcBef>
                <a:spcPts val="0"/>
              </a:spcBef>
              <a:spcAft>
                <a:spcPts val="0"/>
              </a:spcAft>
              <a:buClr>
                <a:schemeClr val="lt1"/>
              </a:buClr>
              <a:buSzPts val="2000"/>
              <a:buChar char="●"/>
              <a:defRPr sz="2000">
                <a:solidFill>
                  <a:schemeClr val="lt1"/>
                </a:solidFill>
              </a:defRPr>
            </a:lvl1pPr>
            <a:lvl2pPr indent="-330200" lvl="1" marL="914400" rtl="0" algn="l">
              <a:lnSpc>
                <a:spcPct val="115000"/>
              </a:lnSpc>
              <a:spcBef>
                <a:spcPts val="1600"/>
              </a:spcBef>
              <a:spcAft>
                <a:spcPts val="0"/>
              </a:spcAft>
              <a:buClr>
                <a:schemeClr val="lt1"/>
              </a:buClr>
              <a:buSzPts val="1600"/>
              <a:buChar char="○"/>
              <a:defRPr sz="1600">
                <a:solidFill>
                  <a:schemeClr val="lt1"/>
                </a:solidFill>
              </a:defRPr>
            </a:lvl2pPr>
            <a:lvl3pPr indent="-330200" lvl="2" marL="1371600" rtl="0" algn="l">
              <a:lnSpc>
                <a:spcPct val="115000"/>
              </a:lnSpc>
              <a:spcBef>
                <a:spcPts val="1600"/>
              </a:spcBef>
              <a:spcAft>
                <a:spcPts val="0"/>
              </a:spcAft>
              <a:buClr>
                <a:schemeClr val="lt1"/>
              </a:buClr>
              <a:buSzPts val="1600"/>
              <a:buChar char="■"/>
              <a:defRPr sz="1600">
                <a:solidFill>
                  <a:schemeClr val="lt1"/>
                </a:solidFill>
              </a:defRPr>
            </a:lvl3pPr>
            <a:lvl4pPr indent="-330200" lvl="3" marL="1828800" rtl="0" algn="l">
              <a:lnSpc>
                <a:spcPct val="115000"/>
              </a:lnSpc>
              <a:spcBef>
                <a:spcPts val="1600"/>
              </a:spcBef>
              <a:spcAft>
                <a:spcPts val="0"/>
              </a:spcAft>
              <a:buClr>
                <a:schemeClr val="lt1"/>
              </a:buClr>
              <a:buSzPts val="1600"/>
              <a:buChar char="●"/>
              <a:defRPr sz="1600">
                <a:solidFill>
                  <a:schemeClr val="lt1"/>
                </a:solidFill>
              </a:defRPr>
            </a:lvl4pPr>
            <a:lvl5pPr indent="-330200" lvl="4" marL="2286000" rtl="0" algn="l">
              <a:lnSpc>
                <a:spcPct val="115000"/>
              </a:lnSpc>
              <a:spcBef>
                <a:spcPts val="1600"/>
              </a:spcBef>
              <a:spcAft>
                <a:spcPts val="0"/>
              </a:spcAft>
              <a:buClr>
                <a:schemeClr val="lt1"/>
              </a:buClr>
              <a:buSzPts val="1600"/>
              <a:buChar char="○"/>
              <a:defRPr sz="1600">
                <a:solidFill>
                  <a:schemeClr val="lt1"/>
                </a:solidFill>
              </a:defRPr>
            </a:lvl5pPr>
            <a:lvl6pPr indent="-330200" lvl="5" marL="2743200" rtl="0" algn="l">
              <a:lnSpc>
                <a:spcPct val="115000"/>
              </a:lnSpc>
              <a:spcBef>
                <a:spcPts val="1600"/>
              </a:spcBef>
              <a:spcAft>
                <a:spcPts val="0"/>
              </a:spcAft>
              <a:buClr>
                <a:schemeClr val="lt1"/>
              </a:buClr>
              <a:buSzPts val="1600"/>
              <a:buChar char="■"/>
              <a:defRPr sz="1600">
                <a:solidFill>
                  <a:schemeClr val="lt1"/>
                </a:solidFill>
              </a:defRPr>
            </a:lvl6pPr>
            <a:lvl7pPr indent="-330200" lvl="6" marL="3200400" rtl="0" algn="l">
              <a:lnSpc>
                <a:spcPct val="115000"/>
              </a:lnSpc>
              <a:spcBef>
                <a:spcPts val="1600"/>
              </a:spcBef>
              <a:spcAft>
                <a:spcPts val="0"/>
              </a:spcAft>
              <a:buClr>
                <a:schemeClr val="lt1"/>
              </a:buClr>
              <a:buSzPts val="1600"/>
              <a:buChar char="●"/>
              <a:defRPr sz="1600">
                <a:solidFill>
                  <a:schemeClr val="lt1"/>
                </a:solidFill>
              </a:defRPr>
            </a:lvl7pPr>
            <a:lvl8pPr indent="-330200" lvl="7" marL="3657600" rtl="0" algn="l">
              <a:lnSpc>
                <a:spcPct val="115000"/>
              </a:lnSpc>
              <a:spcBef>
                <a:spcPts val="1600"/>
              </a:spcBef>
              <a:spcAft>
                <a:spcPts val="0"/>
              </a:spcAft>
              <a:buClr>
                <a:schemeClr val="lt1"/>
              </a:buClr>
              <a:buSzPts val="1600"/>
              <a:buChar char="○"/>
              <a:defRPr sz="1600">
                <a:solidFill>
                  <a:schemeClr val="lt1"/>
                </a:solidFill>
              </a:defRPr>
            </a:lvl8pPr>
            <a:lvl9pPr indent="-330200" lvl="8" marL="4114800" rtl="0" algn="l">
              <a:lnSpc>
                <a:spcPct val="115000"/>
              </a:lnSpc>
              <a:spcBef>
                <a:spcPts val="1600"/>
              </a:spcBef>
              <a:spcAft>
                <a:spcPts val="1600"/>
              </a:spcAft>
              <a:buClr>
                <a:schemeClr val="lt1"/>
              </a:buClr>
              <a:buSzPts val="1600"/>
              <a:buChar char="■"/>
              <a:defRPr sz="1600">
                <a:solidFill>
                  <a:schemeClr val="lt1"/>
                </a:solidFill>
              </a:defRPr>
            </a:lvl9pPr>
          </a:lstStyle>
          <a:p/>
        </p:txBody>
      </p:sp>
      <p:sp>
        <p:nvSpPr>
          <p:cNvPr id="63" name="Google Shape;63;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solidFill>
                  <a:schemeClr val="lt1"/>
                </a:solidFill>
                <a:latin typeface="Roboto"/>
                <a:ea typeface="Roboto"/>
                <a:cs typeface="Roboto"/>
                <a:sym typeface="Robo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0" name="Google Shape;20;p4"/>
          <p:cNvCxnSpPr/>
          <p:nvPr/>
        </p:nvCxnSpPr>
        <p:spPr>
          <a:xfrm flipH="1">
            <a:off x="467850" y="1023850"/>
            <a:ext cx="926700" cy="3300"/>
          </a:xfrm>
          <a:prstGeom prst="straightConnector1">
            <a:avLst/>
          </a:prstGeom>
          <a:noFill/>
          <a:ln cap="flat" cmpd="sng" w="38100">
            <a:solidFill>
              <a:srgbClr val="EE2214"/>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6" name="Google Shape;26;p5"/>
          <p:cNvCxnSpPr/>
          <p:nvPr/>
        </p:nvCxnSpPr>
        <p:spPr>
          <a:xfrm flipH="1">
            <a:off x="467850" y="1023850"/>
            <a:ext cx="926700" cy="3300"/>
          </a:xfrm>
          <a:prstGeom prst="straightConnector1">
            <a:avLst/>
          </a:prstGeom>
          <a:noFill/>
          <a:ln cap="flat" cmpd="sng" w="38100">
            <a:solidFill>
              <a:srgbClr val="EE2214"/>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piazza.com/independent_university_bangladesh/fall2018/cse309" TargetMode="External"/><Relationship Id="rId4" Type="http://schemas.openxmlformats.org/officeDocument/2006/relationships/hyperlink" Target="https://docs.google.com/spreadsheets/d/1NLgeMgNbd875ZVeYFsaM9JXzJR0c7pPxpz9gA4_Cqms/edit?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google.com/spreadsheets/d/1UKeq6juhgb-93KsnD2M8C0pV3khwVcXIcdjHgrJqi5Y/edit?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piazza.com/independent_university_bangladesh/fall2018/cse309" TargetMode="External"/><Relationship Id="rId4" Type="http://schemas.openxmlformats.org/officeDocument/2006/relationships/hyperlink" Target="http://piazza.com/independent_university_bangladesh/fall2018/cse30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scm.com/book/en/v2/Getting-Started-Installing-Git" TargetMode="External"/><Relationship Id="rId4" Type="http://schemas.openxmlformats.org/officeDocument/2006/relationships/hyperlink" Target="https://www.codeschool.com/courses/try-git" TargetMode="External"/><Relationship Id="rId5" Type="http://schemas.openxmlformats.org/officeDocument/2006/relationships/hyperlink" Target="https://github.com/iub-cse-shq" TargetMode="External"/><Relationship Id="rId6" Type="http://schemas.openxmlformats.org/officeDocument/2006/relationships/image" Target="../media/image32.png"/><Relationship Id="rId7" Type="http://schemas.openxmlformats.org/officeDocument/2006/relationships/image" Target="../media/image3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www.codecademy.com/learn/learn-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0" Type="http://schemas.openxmlformats.org/officeDocument/2006/relationships/image" Target="../media/image9.png"/><Relationship Id="rId22" Type="http://schemas.openxmlformats.org/officeDocument/2006/relationships/image" Target="../media/image12.png"/><Relationship Id="rId21" Type="http://schemas.openxmlformats.org/officeDocument/2006/relationships/image" Target="../media/image37.png"/><Relationship Id="rId24" Type="http://schemas.openxmlformats.org/officeDocument/2006/relationships/image" Target="../media/image36.png"/><Relationship Id="rId23"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21.png"/><Relationship Id="rId26" Type="http://schemas.openxmlformats.org/officeDocument/2006/relationships/image" Target="../media/image28.png"/><Relationship Id="rId25" Type="http://schemas.openxmlformats.org/officeDocument/2006/relationships/image" Target="../media/image19.png"/><Relationship Id="rId28" Type="http://schemas.openxmlformats.org/officeDocument/2006/relationships/image" Target="../media/image16.png"/><Relationship Id="rId27" Type="http://schemas.openxmlformats.org/officeDocument/2006/relationships/image" Target="../media/image14.png"/><Relationship Id="rId5" Type="http://schemas.openxmlformats.org/officeDocument/2006/relationships/image" Target="../media/image27.png"/><Relationship Id="rId6" Type="http://schemas.openxmlformats.org/officeDocument/2006/relationships/image" Target="../media/image34.png"/><Relationship Id="rId29" Type="http://schemas.openxmlformats.org/officeDocument/2006/relationships/image" Target="../media/image15.png"/><Relationship Id="rId7" Type="http://schemas.openxmlformats.org/officeDocument/2006/relationships/image" Target="../media/image1.png"/><Relationship Id="rId8" Type="http://schemas.openxmlformats.org/officeDocument/2006/relationships/image" Target="../media/image38.png"/><Relationship Id="rId31" Type="http://schemas.openxmlformats.org/officeDocument/2006/relationships/image" Target="../media/image26.png"/><Relationship Id="rId30" Type="http://schemas.openxmlformats.org/officeDocument/2006/relationships/image" Target="../media/image24.png"/><Relationship Id="rId11" Type="http://schemas.openxmlformats.org/officeDocument/2006/relationships/image" Target="../media/image22.png"/><Relationship Id="rId33" Type="http://schemas.openxmlformats.org/officeDocument/2006/relationships/image" Target="../media/image18.png"/><Relationship Id="rId10" Type="http://schemas.openxmlformats.org/officeDocument/2006/relationships/image" Target="../media/image17.png"/><Relationship Id="rId32" Type="http://schemas.openxmlformats.org/officeDocument/2006/relationships/image" Target="../media/image23.png"/><Relationship Id="rId13" Type="http://schemas.openxmlformats.org/officeDocument/2006/relationships/image" Target="../media/image25.png"/><Relationship Id="rId35" Type="http://schemas.openxmlformats.org/officeDocument/2006/relationships/image" Target="../media/image29.png"/><Relationship Id="rId12" Type="http://schemas.openxmlformats.org/officeDocument/2006/relationships/image" Target="../media/image3.png"/><Relationship Id="rId34" Type="http://schemas.openxmlformats.org/officeDocument/2006/relationships/image" Target="../media/image31.png"/><Relationship Id="rId15" Type="http://schemas.openxmlformats.org/officeDocument/2006/relationships/image" Target="../media/image8.png"/><Relationship Id="rId37" Type="http://schemas.openxmlformats.org/officeDocument/2006/relationships/image" Target="../media/image30.png"/><Relationship Id="rId14" Type="http://schemas.openxmlformats.org/officeDocument/2006/relationships/image" Target="../media/image5.png"/><Relationship Id="rId36" Type="http://schemas.openxmlformats.org/officeDocument/2006/relationships/image" Target="../media/image35.png"/><Relationship Id="rId17" Type="http://schemas.openxmlformats.org/officeDocument/2006/relationships/image" Target="../media/image7.png"/><Relationship Id="rId16" Type="http://schemas.openxmlformats.org/officeDocument/2006/relationships/image" Target="../media/image4.png"/><Relationship Id="rId19" Type="http://schemas.openxmlformats.org/officeDocument/2006/relationships/image" Target="../media/image10.png"/><Relationship Id="rId1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amazon.com/Learning-Web-App-Development-JavaScript/dp/1449370195" TargetMode="External"/><Relationship Id="rId4" Type="http://schemas.openxmlformats.org/officeDocument/2006/relationships/hyperlink" Target="http://shop.oreilly.com/product/9780596517748.do" TargetMode="External"/><Relationship Id="rId9" Type="http://schemas.openxmlformats.org/officeDocument/2006/relationships/hyperlink" Target="https://learn.jquery.com/about-jquery/how-jquery-works/" TargetMode="External"/><Relationship Id="rId5" Type="http://schemas.openxmlformats.org/officeDocument/2006/relationships/hyperlink" Target="https://www.manning.com/books/secrets-of-the-javascript-ninja" TargetMode="External"/><Relationship Id="rId6" Type="http://schemas.openxmlformats.org/officeDocument/2006/relationships/hyperlink" Target="http://shop.oreilly.com/product/9780596805531.do" TargetMode="External"/><Relationship Id="rId7" Type="http://schemas.openxmlformats.org/officeDocument/2006/relationships/hyperlink" Target="http://www.amazon.com/Dynamic-HTML-Definitive-Danny-Goodman/dp/0596527403/ref=sr_1_1?ie=UTF8&amp;s=books&amp;qid=1251152927&amp;sr=1-1" TargetMode="External"/><Relationship Id="rId8" Type="http://schemas.openxmlformats.org/officeDocument/2006/relationships/hyperlink" Target="https://developer.mozilla.org/en-US/" TargetMode="External"/><Relationship Id="rId11" Type="http://schemas.openxmlformats.org/officeDocument/2006/relationships/hyperlink" Target="https://nodejs.org/" TargetMode="External"/><Relationship Id="rId10" Type="http://schemas.openxmlformats.org/officeDocument/2006/relationships/hyperlink" Target="http://ejs.co" TargetMode="External"/><Relationship Id="rId13" Type="http://schemas.openxmlformats.org/officeDocument/2006/relationships/hyperlink" Target="https://www.mongodb.org/" TargetMode="External"/><Relationship Id="rId12" Type="http://schemas.openxmlformats.org/officeDocument/2006/relationships/hyperlink" Target="https://expressjs.com/" TargetMode="External"/><Relationship Id="rId14" Type="http://schemas.openxmlformats.org/officeDocument/2006/relationships/hyperlink" Target="https://git-scm.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p:nvPr/>
        </p:nvSpPr>
        <p:spPr>
          <a:xfrm>
            <a:off x="0" y="-9550"/>
            <a:ext cx="9144000" cy="36426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txBox="1"/>
          <p:nvPr/>
        </p:nvSpPr>
        <p:spPr>
          <a:xfrm>
            <a:off x="474638" y="4317213"/>
            <a:ext cx="18054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434343"/>
                </a:solidFill>
                <a:latin typeface="Roboto"/>
                <a:ea typeface="Roboto"/>
                <a:cs typeface="Roboto"/>
                <a:sym typeface="Roboto"/>
              </a:rPr>
              <a:t>By Shama Hoque</a:t>
            </a:r>
            <a:endParaRPr i="1" sz="1200">
              <a:solidFill>
                <a:srgbClr val="434343"/>
              </a:solidFill>
              <a:latin typeface="Roboto"/>
              <a:ea typeface="Roboto"/>
              <a:cs typeface="Roboto"/>
              <a:sym typeface="Roboto"/>
            </a:endParaRPr>
          </a:p>
        </p:txBody>
      </p:sp>
      <p:sp>
        <p:nvSpPr>
          <p:cNvPr id="70" name="Google Shape;70;p15"/>
          <p:cNvSpPr txBox="1"/>
          <p:nvPr>
            <p:ph type="ctrTitle"/>
          </p:nvPr>
        </p:nvSpPr>
        <p:spPr>
          <a:xfrm>
            <a:off x="1264150" y="662525"/>
            <a:ext cx="6279600" cy="26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Course Overview</a:t>
            </a:r>
            <a:endParaRPr>
              <a:solidFill>
                <a:schemeClr val="lt1"/>
              </a:solidFill>
              <a:latin typeface="Roboto"/>
              <a:ea typeface="Roboto"/>
              <a:cs typeface="Roboto"/>
              <a:sym typeface="Roboto"/>
            </a:endParaRPr>
          </a:p>
        </p:txBody>
      </p:sp>
      <p:sp>
        <p:nvSpPr>
          <p:cNvPr id="71" name="Google Shape;71;p15"/>
          <p:cNvSpPr txBox="1"/>
          <p:nvPr>
            <p:ph idx="1" type="subTitle"/>
          </p:nvPr>
        </p:nvSpPr>
        <p:spPr>
          <a:xfrm>
            <a:off x="1343275" y="1437850"/>
            <a:ext cx="6279600" cy="5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F3F3F"/>
                </a:solidFill>
                <a:latin typeface="Roboto"/>
                <a:ea typeface="Roboto"/>
                <a:cs typeface="Roboto"/>
                <a:sym typeface="Roboto"/>
              </a:rPr>
              <a:t>CSE 309: Web Applications &amp; Internet</a:t>
            </a:r>
            <a:endParaRPr sz="2400">
              <a:solidFill>
                <a:srgbClr val="3F3F3F"/>
              </a:solidFill>
              <a:latin typeface="Roboto"/>
              <a:ea typeface="Roboto"/>
              <a:cs typeface="Roboto"/>
              <a:sym typeface="Roboto"/>
            </a:endParaRPr>
          </a:p>
          <a:p>
            <a:pPr indent="0" lvl="0" marL="0" rtl="0" algn="l">
              <a:spcBef>
                <a:spcPts val="1000"/>
              </a:spcBef>
              <a:spcAft>
                <a:spcPts val="0"/>
              </a:spcAft>
              <a:buNone/>
            </a:pPr>
            <a:r>
              <a:rPr lang="en" sz="1800">
                <a:solidFill>
                  <a:schemeClr val="accent4"/>
                </a:solidFill>
                <a:latin typeface="Roboto"/>
                <a:ea typeface="Roboto"/>
                <a:cs typeface="Roboto"/>
                <a:sym typeface="Roboto"/>
              </a:rPr>
              <a:t>Fall 2018</a:t>
            </a:r>
            <a:endParaRPr sz="1800">
              <a:solidFill>
                <a:schemeClr val="accent4"/>
              </a:solidFill>
              <a:latin typeface="Roboto"/>
              <a:ea typeface="Roboto"/>
              <a:cs typeface="Roboto"/>
              <a:sym typeface="Roboto"/>
            </a:endParaRPr>
          </a:p>
        </p:txBody>
      </p:sp>
      <p:pic>
        <p:nvPicPr>
          <p:cNvPr id="72" name="Google Shape;72;p15"/>
          <p:cNvPicPr preferRelativeResize="0"/>
          <p:nvPr/>
        </p:nvPicPr>
        <p:blipFill rotWithShape="1">
          <a:blip r:embed="rId3">
            <a:alphaModFix/>
          </a:blip>
          <a:srcRect b="13529" l="0" r="0" t="9422"/>
          <a:stretch/>
        </p:blipFill>
        <p:spPr>
          <a:xfrm>
            <a:off x="3674400" y="3817213"/>
            <a:ext cx="1459100" cy="1123675"/>
          </a:xfrm>
          <a:prstGeom prst="rect">
            <a:avLst/>
          </a:prstGeom>
          <a:noFill/>
          <a:ln>
            <a:noFill/>
          </a:ln>
        </p:spPr>
      </p:pic>
      <p:sp>
        <p:nvSpPr>
          <p:cNvPr id="73" name="Google Shape;73;p15"/>
          <p:cNvSpPr/>
          <p:nvPr/>
        </p:nvSpPr>
        <p:spPr>
          <a:xfrm>
            <a:off x="7298650" y="4238625"/>
            <a:ext cx="1459200" cy="506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34343"/>
                </a:solidFill>
                <a:latin typeface="Roboto"/>
                <a:ea typeface="Roboto"/>
                <a:cs typeface="Roboto"/>
                <a:sym typeface="Roboto"/>
              </a:rPr>
              <a:t>Lecture </a:t>
            </a:r>
            <a:r>
              <a:rPr b="1" lang="en">
                <a:solidFill>
                  <a:srgbClr val="434343"/>
                </a:solidFill>
                <a:latin typeface="Roboto"/>
                <a:ea typeface="Roboto"/>
                <a:cs typeface="Roboto"/>
                <a:sym typeface="Roboto"/>
              </a:rPr>
              <a:t>1</a:t>
            </a:r>
            <a:endParaRPr b="1">
              <a:solidFill>
                <a:srgbClr val="434343"/>
              </a:solidFill>
              <a:latin typeface="Roboto"/>
              <a:ea typeface="Roboto"/>
              <a:cs typeface="Roboto"/>
              <a:sym typeface="Roboto"/>
            </a:endParaRPr>
          </a:p>
        </p:txBody>
      </p:sp>
      <p:cxnSp>
        <p:nvCxnSpPr>
          <p:cNvPr id="74" name="Google Shape;74;p15"/>
          <p:cNvCxnSpPr/>
          <p:nvPr/>
        </p:nvCxnSpPr>
        <p:spPr>
          <a:xfrm>
            <a:off x="994275" y="736150"/>
            <a:ext cx="0" cy="755100"/>
          </a:xfrm>
          <a:prstGeom prst="straightConnector1">
            <a:avLst/>
          </a:prstGeom>
          <a:noFill/>
          <a:ln cap="flat" cmpd="sng" w="76200">
            <a:solidFill>
              <a:srgbClr val="EE2214"/>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Software Requirements</a:t>
            </a:r>
            <a:endParaRPr>
              <a:solidFill>
                <a:schemeClr val="lt1"/>
              </a:solidFill>
              <a:latin typeface="Roboto"/>
              <a:ea typeface="Roboto"/>
              <a:cs typeface="Roboto"/>
              <a:sym typeface="Roboto"/>
            </a:endParaRPr>
          </a:p>
        </p:txBody>
      </p:sp>
      <p:sp>
        <p:nvSpPr>
          <p:cNvPr id="209" name="Google Shape;209;p24"/>
          <p:cNvSpPr txBox="1"/>
          <p:nvPr>
            <p:ph idx="1" type="body"/>
          </p:nvPr>
        </p:nvSpPr>
        <p:spPr>
          <a:xfrm>
            <a:off x="387900" y="1228675"/>
            <a:ext cx="4076400" cy="23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Setup Development Environment</a:t>
            </a:r>
            <a:endParaRPr>
              <a:solidFill>
                <a:schemeClr val="dk2"/>
              </a:solidFill>
              <a:latin typeface="Roboto"/>
              <a:ea typeface="Roboto"/>
              <a:cs typeface="Roboto"/>
              <a:sym typeface="Roboto"/>
            </a:endParaRPr>
          </a:p>
          <a:p>
            <a:pPr indent="-342900" lvl="0" marL="457200" rtl="0" algn="l">
              <a:lnSpc>
                <a:spcPct val="115000"/>
              </a:lnSpc>
              <a:spcBef>
                <a:spcPts val="1600"/>
              </a:spcBef>
              <a:spcAft>
                <a:spcPts val="0"/>
              </a:spcAft>
              <a:buClr>
                <a:schemeClr val="dk2"/>
              </a:buClr>
              <a:buSzPts val="1800"/>
              <a:buFont typeface="Roboto"/>
              <a:buChar char="●"/>
            </a:pPr>
            <a:r>
              <a:rPr lang="en">
                <a:solidFill>
                  <a:schemeClr val="dk2"/>
                </a:solidFill>
                <a:latin typeface="Roboto"/>
                <a:ea typeface="Roboto"/>
                <a:cs typeface="Roboto"/>
                <a:sym typeface="Roboto"/>
              </a:rPr>
              <a:t>Atom Text Editor</a:t>
            </a:r>
            <a:endParaRPr>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Git</a:t>
            </a:r>
            <a:endParaRPr>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Node.js &amp; NPM</a:t>
            </a:r>
            <a:endParaRPr>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MongoDB</a:t>
            </a:r>
            <a:endParaRPr>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Google Chrome Browser</a:t>
            </a:r>
            <a:endParaRPr>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Command Prompt / Terminal</a:t>
            </a:r>
            <a:endParaRPr>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rPr lang="en">
                <a:solidFill>
                  <a:schemeClr val="dk2"/>
                </a:solidFill>
                <a:latin typeface="Roboto"/>
                <a:ea typeface="Roboto"/>
                <a:cs typeface="Roboto"/>
                <a:sym typeface="Roboto"/>
              </a:rPr>
              <a:t>Linux OS recommended</a:t>
            </a:r>
            <a:endParaRPr>
              <a:solidFill>
                <a:schemeClr val="dk2"/>
              </a:solidFill>
              <a:latin typeface="Roboto"/>
              <a:ea typeface="Roboto"/>
              <a:cs typeface="Roboto"/>
              <a:sym typeface="Roboto"/>
            </a:endParaRPr>
          </a:p>
        </p:txBody>
      </p:sp>
      <p:sp>
        <p:nvSpPr>
          <p:cNvPr id="210" name="Google Shape;210;p24"/>
          <p:cNvSpPr txBox="1"/>
          <p:nvPr>
            <p:ph idx="1" type="body"/>
          </p:nvPr>
        </p:nvSpPr>
        <p:spPr>
          <a:xfrm>
            <a:off x="5014600" y="1228675"/>
            <a:ext cx="4076400" cy="23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Online Setup</a:t>
            </a:r>
            <a:endParaRPr>
              <a:solidFill>
                <a:schemeClr val="dk2"/>
              </a:solidFill>
              <a:latin typeface="Roboto"/>
              <a:ea typeface="Roboto"/>
              <a:cs typeface="Roboto"/>
              <a:sym typeface="Roboto"/>
            </a:endParaRPr>
          </a:p>
          <a:p>
            <a:pPr indent="-342900" lvl="0" marL="457200" rtl="0" algn="l">
              <a:spcBef>
                <a:spcPts val="1600"/>
              </a:spcBef>
              <a:spcAft>
                <a:spcPts val="0"/>
              </a:spcAft>
              <a:buClr>
                <a:schemeClr val="dk2"/>
              </a:buClr>
              <a:buSzPts val="1800"/>
              <a:buFont typeface="Roboto"/>
              <a:buChar char="●"/>
            </a:pPr>
            <a:r>
              <a:rPr lang="en">
                <a:solidFill>
                  <a:schemeClr val="dk2"/>
                </a:solidFill>
                <a:latin typeface="Roboto"/>
                <a:ea typeface="Roboto"/>
                <a:cs typeface="Roboto"/>
                <a:sym typeface="Roboto"/>
              </a:rPr>
              <a:t>Email (preferably gmail)</a:t>
            </a:r>
            <a:endParaRPr>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Join course on Piazza</a:t>
            </a:r>
            <a:endParaRPr>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GitHub account</a:t>
            </a:r>
            <a:endParaRPr>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Cloud9 account</a:t>
            </a:r>
            <a:endParaRPr>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Google Drive</a:t>
            </a:r>
            <a:endParaRPr>
              <a:solidFill>
                <a:schemeClr val="dk2"/>
              </a:solidFill>
              <a:latin typeface="Roboto"/>
              <a:ea typeface="Roboto"/>
              <a:cs typeface="Roboto"/>
              <a:sym typeface="Roboto"/>
            </a:endParaRPr>
          </a:p>
          <a:p>
            <a:pPr indent="0" lvl="0" marL="0" rtl="0" algn="l">
              <a:spcBef>
                <a:spcPts val="1600"/>
              </a:spcBef>
              <a:spcAft>
                <a:spcPts val="1600"/>
              </a:spcAft>
              <a:buNone/>
            </a:pPr>
            <a:r>
              <a:t/>
            </a:r>
            <a:endParaRPr>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5"/>
          <p:cNvSpPr txBox="1"/>
          <p:nvPr>
            <p:ph idx="1" type="body"/>
          </p:nvPr>
        </p:nvSpPr>
        <p:spPr>
          <a:xfrm>
            <a:off x="2236575" y="450400"/>
            <a:ext cx="6658200" cy="31542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Font typeface="Roboto"/>
              <a:buChar char="●"/>
            </a:pPr>
            <a:r>
              <a:rPr lang="en">
                <a:latin typeface="Roboto"/>
                <a:ea typeface="Roboto"/>
                <a:cs typeface="Roboto"/>
                <a:sym typeface="Roboto"/>
              </a:rPr>
              <a:t>Join course on Piazza - </a:t>
            </a:r>
            <a:r>
              <a:rPr lang="en" u="sng">
                <a:solidFill>
                  <a:srgbClr val="EE2214"/>
                </a:solidFill>
                <a:latin typeface="Roboto"/>
                <a:ea typeface="Roboto"/>
                <a:cs typeface="Roboto"/>
                <a:sym typeface="Roboto"/>
                <a:hlinkClick r:id="rId3"/>
              </a:rPr>
              <a:t>link</a:t>
            </a:r>
            <a:endParaRPr>
              <a:solidFill>
                <a:srgbClr val="EE2214"/>
              </a:solidFill>
              <a:latin typeface="Roboto"/>
              <a:ea typeface="Roboto"/>
              <a:cs typeface="Roboto"/>
              <a:sym typeface="Roboto"/>
            </a:endParaRPr>
          </a:p>
          <a:p>
            <a:pPr indent="-330200" lvl="1" marL="914400" rtl="0" algn="l">
              <a:lnSpc>
                <a:spcPct val="200000"/>
              </a:lnSpc>
              <a:spcBef>
                <a:spcPts val="0"/>
              </a:spcBef>
              <a:spcAft>
                <a:spcPts val="0"/>
              </a:spcAft>
              <a:buSzPts val="1600"/>
              <a:buFont typeface="Roboto"/>
              <a:buChar char="○"/>
            </a:pPr>
            <a:r>
              <a:rPr lang="en">
                <a:latin typeface="Roboto"/>
                <a:ea typeface="Roboto"/>
                <a:cs typeface="Roboto"/>
                <a:sym typeface="Roboto"/>
              </a:rPr>
              <a:t>Course </a:t>
            </a:r>
            <a:r>
              <a:rPr b="1" lang="en">
                <a:latin typeface="Roboto"/>
                <a:ea typeface="Roboto"/>
                <a:cs typeface="Roboto"/>
                <a:sym typeface="Roboto"/>
              </a:rPr>
              <a:t>CSE 309</a:t>
            </a:r>
            <a:r>
              <a:rPr lang="en">
                <a:latin typeface="Roboto"/>
                <a:ea typeface="Roboto"/>
                <a:cs typeface="Roboto"/>
                <a:sym typeface="Roboto"/>
              </a:rPr>
              <a:t> </a:t>
            </a:r>
            <a:endParaRPr>
              <a:latin typeface="Roboto"/>
              <a:ea typeface="Roboto"/>
              <a:cs typeface="Roboto"/>
              <a:sym typeface="Roboto"/>
            </a:endParaRPr>
          </a:p>
          <a:p>
            <a:pPr indent="-330200" lvl="1" marL="914400" rtl="0" algn="l">
              <a:lnSpc>
                <a:spcPct val="200000"/>
              </a:lnSpc>
              <a:spcBef>
                <a:spcPts val="0"/>
              </a:spcBef>
              <a:spcAft>
                <a:spcPts val="0"/>
              </a:spcAft>
              <a:buSzPts val="1600"/>
              <a:buFont typeface="Roboto"/>
              <a:buChar char="○"/>
            </a:pPr>
            <a:r>
              <a:rPr lang="en">
                <a:latin typeface="Roboto"/>
                <a:ea typeface="Roboto"/>
                <a:cs typeface="Roboto"/>
                <a:sym typeface="Roboto"/>
              </a:rPr>
              <a:t>Code </a:t>
            </a:r>
            <a:r>
              <a:rPr b="1" lang="en">
                <a:latin typeface="Roboto"/>
                <a:ea typeface="Roboto"/>
                <a:cs typeface="Roboto"/>
                <a:sym typeface="Roboto"/>
              </a:rPr>
              <a:t>iub-cse309-fall18</a:t>
            </a:r>
            <a:endParaRPr b="1">
              <a:latin typeface="Roboto"/>
              <a:ea typeface="Roboto"/>
              <a:cs typeface="Roboto"/>
              <a:sym typeface="Roboto"/>
            </a:endParaRPr>
          </a:p>
          <a:p>
            <a:pPr indent="-355600" lvl="0" marL="457200" rtl="0" algn="l">
              <a:lnSpc>
                <a:spcPct val="200000"/>
              </a:lnSpc>
              <a:spcBef>
                <a:spcPts val="0"/>
              </a:spcBef>
              <a:spcAft>
                <a:spcPts val="0"/>
              </a:spcAft>
              <a:buSzPts val="2000"/>
              <a:buFont typeface="Roboto"/>
              <a:buChar char="●"/>
            </a:pPr>
            <a:r>
              <a:rPr lang="en">
                <a:latin typeface="Roboto"/>
                <a:ea typeface="Roboto"/>
                <a:cs typeface="Roboto"/>
                <a:sym typeface="Roboto"/>
              </a:rPr>
              <a:t>Create GitHub Account</a:t>
            </a:r>
            <a:endParaRPr sz="1800">
              <a:solidFill>
                <a:srgbClr val="0C343D"/>
              </a:solidFill>
              <a:latin typeface="Roboto"/>
              <a:ea typeface="Roboto"/>
              <a:cs typeface="Roboto"/>
              <a:sym typeface="Roboto"/>
            </a:endParaRPr>
          </a:p>
          <a:p>
            <a:pPr indent="-355600" lvl="0" marL="457200" rtl="0" algn="l">
              <a:lnSpc>
                <a:spcPct val="200000"/>
              </a:lnSpc>
              <a:spcBef>
                <a:spcPts val="0"/>
              </a:spcBef>
              <a:spcAft>
                <a:spcPts val="0"/>
              </a:spcAft>
              <a:buSzPts val="2000"/>
              <a:buFont typeface="Roboto"/>
              <a:buChar char="●"/>
            </a:pPr>
            <a:r>
              <a:rPr lang="en">
                <a:latin typeface="Roboto"/>
                <a:ea typeface="Roboto"/>
                <a:cs typeface="Roboto"/>
                <a:sym typeface="Roboto"/>
              </a:rPr>
              <a:t>On the </a:t>
            </a:r>
            <a:r>
              <a:rPr lang="en" sz="1800" u="sng">
                <a:solidFill>
                  <a:srgbClr val="EE2214"/>
                </a:solidFill>
                <a:latin typeface="Roboto"/>
                <a:ea typeface="Roboto"/>
                <a:cs typeface="Roboto"/>
                <a:sym typeface="Roboto"/>
                <a:hlinkClick r:id="rId4"/>
              </a:rPr>
              <a:t>Class Roster</a:t>
            </a:r>
            <a:r>
              <a:rPr lang="en">
                <a:latin typeface="Roboto"/>
                <a:ea typeface="Roboto"/>
                <a:cs typeface="Roboto"/>
                <a:sym typeface="Roboto"/>
              </a:rPr>
              <a:t>, add your email address and GitHub username beside your name</a:t>
            </a:r>
            <a:endParaRPr>
              <a:latin typeface="Roboto"/>
              <a:ea typeface="Roboto"/>
              <a:cs typeface="Roboto"/>
              <a:sym typeface="Roboto"/>
            </a:endParaRPr>
          </a:p>
          <a:p>
            <a:pPr indent="-355600" lvl="0" marL="457200" rtl="0" algn="l">
              <a:lnSpc>
                <a:spcPct val="200000"/>
              </a:lnSpc>
              <a:spcBef>
                <a:spcPts val="0"/>
              </a:spcBef>
              <a:spcAft>
                <a:spcPts val="0"/>
              </a:spcAft>
              <a:buSzPts val="2000"/>
              <a:buFont typeface="Roboto"/>
              <a:buChar char="●"/>
            </a:pPr>
            <a:r>
              <a:rPr lang="en">
                <a:latin typeface="Roboto"/>
                <a:ea typeface="Roboto"/>
                <a:cs typeface="Roboto"/>
                <a:sym typeface="Roboto"/>
              </a:rPr>
              <a:t>Use invite in email to open C9.io account</a:t>
            </a:r>
            <a:endParaRPr>
              <a:latin typeface="Roboto"/>
              <a:ea typeface="Roboto"/>
              <a:cs typeface="Roboto"/>
              <a:sym typeface="Roboto"/>
            </a:endParaRPr>
          </a:p>
          <a:p>
            <a:pPr indent="0" lvl="0" marL="0" rtl="0" algn="l">
              <a:spcBef>
                <a:spcPts val="1600"/>
              </a:spcBef>
              <a:spcAft>
                <a:spcPts val="1600"/>
              </a:spcAft>
              <a:buNone/>
            </a:pPr>
            <a:r>
              <a:t/>
            </a:r>
            <a:endParaRPr sz="1800">
              <a:latin typeface="Roboto"/>
              <a:ea typeface="Roboto"/>
              <a:cs typeface="Roboto"/>
              <a:sym typeface="Roboto"/>
            </a:endParaRPr>
          </a:p>
        </p:txBody>
      </p:sp>
      <p:sp>
        <p:nvSpPr>
          <p:cNvPr id="216" name="Google Shape;216;p25"/>
          <p:cNvSpPr txBox="1"/>
          <p:nvPr/>
        </p:nvSpPr>
        <p:spPr>
          <a:xfrm>
            <a:off x="236450" y="4667100"/>
            <a:ext cx="1847700" cy="47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EE2214"/>
                </a:solidFill>
                <a:latin typeface="Roboto"/>
                <a:ea typeface="Roboto"/>
                <a:cs typeface="Roboto"/>
                <a:sym typeface="Roboto"/>
              </a:rPr>
              <a:t>Task Slide</a:t>
            </a:r>
            <a:endParaRPr>
              <a:solidFill>
                <a:srgbClr val="EE2214"/>
              </a:solidFill>
              <a:latin typeface="Roboto"/>
              <a:ea typeface="Roboto"/>
              <a:cs typeface="Roboto"/>
              <a:sym typeface="Roboto"/>
            </a:endParaRPr>
          </a:p>
        </p:txBody>
      </p:sp>
      <p:sp>
        <p:nvSpPr>
          <p:cNvPr id="217" name="Google Shape;217;p25"/>
          <p:cNvSpPr txBox="1"/>
          <p:nvPr/>
        </p:nvSpPr>
        <p:spPr>
          <a:xfrm>
            <a:off x="7296300" y="4667100"/>
            <a:ext cx="1847700" cy="47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latin typeface="Roboto"/>
                <a:ea typeface="Roboto"/>
                <a:cs typeface="Roboto"/>
                <a:sym typeface="Roboto"/>
              </a:rPr>
              <a:t>~ 15 minutes</a:t>
            </a:r>
            <a:endParaRPr>
              <a:solidFill>
                <a:schemeClr val="accen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6"/>
          <p:cNvSpPr txBox="1"/>
          <p:nvPr>
            <p:ph idx="1" type="body"/>
          </p:nvPr>
        </p:nvSpPr>
        <p:spPr>
          <a:xfrm>
            <a:off x="124260" y="4611975"/>
            <a:ext cx="2333100" cy="50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000000"/>
                </a:solidFill>
              </a:rPr>
              <a:t>Tentative Course Schedule</a:t>
            </a:r>
            <a:endParaRPr sz="1400">
              <a:solidFill>
                <a:srgbClr val="000000"/>
              </a:solidFill>
            </a:endParaRPr>
          </a:p>
        </p:txBody>
      </p:sp>
      <p:sp>
        <p:nvSpPr>
          <p:cNvPr id="223" name="Google Shape;223;p26"/>
          <p:cNvSpPr/>
          <p:nvPr/>
        </p:nvSpPr>
        <p:spPr>
          <a:xfrm>
            <a:off x="124250" y="3604275"/>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19</a:t>
            </a:r>
            <a:endParaRPr sz="1200">
              <a:solidFill>
                <a:schemeClr val="dk2"/>
              </a:solidFill>
            </a:endParaRPr>
          </a:p>
          <a:p>
            <a:pPr indent="0" lvl="0" marL="0" rtl="0" algn="ctr">
              <a:spcBef>
                <a:spcPts val="0"/>
              </a:spcBef>
              <a:spcAft>
                <a:spcPts val="300"/>
              </a:spcAft>
              <a:buNone/>
            </a:pPr>
            <a:r>
              <a:rPr lang="en" sz="1200"/>
              <a:t>Data Validation</a:t>
            </a:r>
            <a:endParaRPr sz="1200"/>
          </a:p>
        </p:txBody>
      </p:sp>
      <p:sp>
        <p:nvSpPr>
          <p:cNvPr id="224" name="Google Shape;224;p26"/>
          <p:cNvSpPr/>
          <p:nvPr/>
        </p:nvSpPr>
        <p:spPr>
          <a:xfrm>
            <a:off x="124250" y="2485150"/>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13</a:t>
            </a:r>
            <a:endParaRPr b="1" sz="1100"/>
          </a:p>
          <a:p>
            <a:pPr indent="0" lvl="0" marL="0" rtl="0" algn="ctr">
              <a:spcBef>
                <a:spcPts val="0"/>
              </a:spcBef>
              <a:spcAft>
                <a:spcPts val="300"/>
              </a:spcAft>
              <a:buNone/>
            </a:pPr>
            <a:r>
              <a:rPr lang="en" sz="1200"/>
              <a:t>AJAX / API Calls</a:t>
            </a:r>
            <a:endParaRPr sz="1200"/>
          </a:p>
        </p:txBody>
      </p:sp>
      <p:sp>
        <p:nvSpPr>
          <p:cNvPr id="225" name="Google Shape;225;p26"/>
          <p:cNvSpPr/>
          <p:nvPr/>
        </p:nvSpPr>
        <p:spPr>
          <a:xfrm>
            <a:off x="124250" y="1366025"/>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07</a:t>
            </a:r>
            <a:endParaRPr sz="1200">
              <a:solidFill>
                <a:schemeClr val="dk2"/>
              </a:solidFill>
            </a:endParaRPr>
          </a:p>
          <a:p>
            <a:pPr indent="0" lvl="0" marL="0" rtl="0" algn="ctr">
              <a:spcBef>
                <a:spcPts val="0"/>
              </a:spcBef>
              <a:spcAft>
                <a:spcPts val="300"/>
              </a:spcAft>
              <a:buNone/>
            </a:pPr>
            <a:r>
              <a:rPr lang="en" sz="1200"/>
              <a:t>JS In-Depth</a:t>
            </a:r>
            <a:endParaRPr sz="1200"/>
          </a:p>
        </p:txBody>
      </p:sp>
      <p:sp>
        <p:nvSpPr>
          <p:cNvPr id="226" name="Google Shape;226;p26"/>
          <p:cNvSpPr/>
          <p:nvPr/>
        </p:nvSpPr>
        <p:spPr>
          <a:xfrm>
            <a:off x="124250" y="246900"/>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01</a:t>
            </a:r>
            <a:endParaRPr b="1" sz="1100">
              <a:solidFill>
                <a:schemeClr val="dk2"/>
              </a:solidFill>
            </a:endParaRPr>
          </a:p>
          <a:p>
            <a:pPr indent="0" lvl="0" marL="0" rtl="0" algn="ctr">
              <a:spcBef>
                <a:spcPts val="0"/>
              </a:spcBef>
              <a:spcAft>
                <a:spcPts val="0"/>
              </a:spcAft>
              <a:buNone/>
            </a:pPr>
            <a:r>
              <a:rPr lang="en" sz="1200"/>
              <a:t>Course Overview</a:t>
            </a:r>
            <a:endParaRPr b="1" sz="1100"/>
          </a:p>
        </p:txBody>
      </p:sp>
      <p:sp>
        <p:nvSpPr>
          <p:cNvPr id="227" name="Google Shape;227;p26"/>
          <p:cNvSpPr/>
          <p:nvPr/>
        </p:nvSpPr>
        <p:spPr>
          <a:xfrm>
            <a:off x="1596000" y="246900"/>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02</a:t>
            </a:r>
            <a:endParaRPr b="1" sz="1100">
              <a:solidFill>
                <a:schemeClr val="dk2"/>
              </a:solidFill>
            </a:endParaRPr>
          </a:p>
          <a:p>
            <a:pPr indent="0" lvl="0" marL="0" rtl="0" algn="ctr">
              <a:spcBef>
                <a:spcPts val="0"/>
              </a:spcBef>
              <a:spcAft>
                <a:spcPts val="0"/>
              </a:spcAft>
              <a:buNone/>
            </a:pPr>
            <a:r>
              <a:rPr lang="en" sz="1200"/>
              <a:t>Internet &amp; WWW</a:t>
            </a:r>
            <a:endParaRPr b="1" sz="1100"/>
          </a:p>
        </p:txBody>
      </p:sp>
      <p:sp>
        <p:nvSpPr>
          <p:cNvPr id="228" name="Google Shape;228;p26"/>
          <p:cNvSpPr/>
          <p:nvPr/>
        </p:nvSpPr>
        <p:spPr>
          <a:xfrm>
            <a:off x="3143950" y="246900"/>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03</a:t>
            </a:r>
            <a:endParaRPr b="1" sz="1100">
              <a:solidFill>
                <a:schemeClr val="dk2"/>
              </a:solidFill>
            </a:endParaRPr>
          </a:p>
          <a:p>
            <a:pPr indent="0" lvl="0" marL="0" rtl="0" algn="ctr">
              <a:spcBef>
                <a:spcPts val="0"/>
              </a:spcBef>
              <a:spcAft>
                <a:spcPts val="300"/>
              </a:spcAft>
              <a:buNone/>
            </a:pPr>
            <a:r>
              <a:rPr lang="en" sz="1200"/>
              <a:t>HTML</a:t>
            </a:r>
            <a:endParaRPr sz="1000">
              <a:solidFill>
                <a:srgbClr val="005950"/>
              </a:solidFill>
            </a:endParaRPr>
          </a:p>
        </p:txBody>
      </p:sp>
      <p:sp>
        <p:nvSpPr>
          <p:cNvPr id="229" name="Google Shape;229;p26"/>
          <p:cNvSpPr/>
          <p:nvPr/>
        </p:nvSpPr>
        <p:spPr>
          <a:xfrm>
            <a:off x="4615700" y="246900"/>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04</a:t>
            </a:r>
            <a:endParaRPr b="1" sz="1100">
              <a:solidFill>
                <a:schemeClr val="dk2"/>
              </a:solidFill>
            </a:endParaRPr>
          </a:p>
          <a:p>
            <a:pPr indent="0" lvl="0" marL="0" rtl="0" algn="ctr">
              <a:spcBef>
                <a:spcPts val="0"/>
              </a:spcBef>
              <a:spcAft>
                <a:spcPts val="300"/>
              </a:spcAft>
              <a:buNone/>
            </a:pPr>
            <a:r>
              <a:rPr lang="en" sz="1200"/>
              <a:t>CSS</a:t>
            </a:r>
            <a:endParaRPr sz="1200"/>
          </a:p>
        </p:txBody>
      </p:sp>
      <p:sp>
        <p:nvSpPr>
          <p:cNvPr id="230" name="Google Shape;230;p26"/>
          <p:cNvSpPr/>
          <p:nvPr/>
        </p:nvSpPr>
        <p:spPr>
          <a:xfrm>
            <a:off x="6169275" y="248925"/>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05</a:t>
            </a:r>
            <a:endParaRPr sz="1200">
              <a:solidFill>
                <a:schemeClr val="dk2"/>
              </a:solidFill>
            </a:endParaRPr>
          </a:p>
          <a:p>
            <a:pPr indent="0" lvl="0" marL="0" rtl="0" algn="ctr">
              <a:spcBef>
                <a:spcPts val="0"/>
              </a:spcBef>
              <a:spcAft>
                <a:spcPts val="300"/>
              </a:spcAft>
              <a:buNone/>
            </a:pPr>
            <a:r>
              <a:rPr lang="en" sz="1200"/>
              <a:t>Responsive Design</a:t>
            </a:r>
            <a:endParaRPr sz="1200"/>
          </a:p>
        </p:txBody>
      </p:sp>
      <p:sp>
        <p:nvSpPr>
          <p:cNvPr id="231" name="Google Shape;231;p26"/>
          <p:cNvSpPr/>
          <p:nvPr/>
        </p:nvSpPr>
        <p:spPr>
          <a:xfrm>
            <a:off x="7635400" y="246900"/>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34343"/>
                </a:solidFill>
              </a:rPr>
              <a:t># 06</a:t>
            </a:r>
            <a:endParaRPr sz="1200">
              <a:solidFill>
                <a:srgbClr val="434343"/>
              </a:solidFill>
            </a:endParaRPr>
          </a:p>
          <a:p>
            <a:pPr indent="0" lvl="0" marL="0" rtl="0" algn="ctr">
              <a:spcBef>
                <a:spcPts val="0"/>
              </a:spcBef>
              <a:spcAft>
                <a:spcPts val="300"/>
              </a:spcAft>
              <a:buNone/>
            </a:pPr>
            <a:r>
              <a:rPr lang="en" sz="1200"/>
              <a:t>Intro to JavaScript</a:t>
            </a:r>
            <a:endParaRPr sz="1200"/>
          </a:p>
        </p:txBody>
      </p:sp>
      <p:sp>
        <p:nvSpPr>
          <p:cNvPr id="232" name="Google Shape;232;p26"/>
          <p:cNvSpPr/>
          <p:nvPr/>
        </p:nvSpPr>
        <p:spPr>
          <a:xfrm>
            <a:off x="1596000" y="1366025"/>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08</a:t>
            </a:r>
            <a:endParaRPr sz="1200">
              <a:solidFill>
                <a:schemeClr val="dk2"/>
              </a:solidFill>
            </a:endParaRPr>
          </a:p>
          <a:p>
            <a:pPr indent="0" lvl="0" marL="0" rtl="0" algn="ctr">
              <a:spcBef>
                <a:spcPts val="0"/>
              </a:spcBef>
              <a:spcAft>
                <a:spcPts val="300"/>
              </a:spcAft>
              <a:buNone/>
            </a:pPr>
            <a:r>
              <a:rPr lang="en" sz="1200"/>
              <a:t>DOM</a:t>
            </a:r>
            <a:endParaRPr sz="1200"/>
          </a:p>
        </p:txBody>
      </p:sp>
      <p:sp>
        <p:nvSpPr>
          <p:cNvPr id="233" name="Google Shape;233;p26"/>
          <p:cNvSpPr/>
          <p:nvPr/>
        </p:nvSpPr>
        <p:spPr>
          <a:xfrm>
            <a:off x="3143950" y="1366025"/>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09</a:t>
            </a:r>
            <a:endParaRPr sz="1200">
              <a:solidFill>
                <a:schemeClr val="dk2"/>
              </a:solidFill>
            </a:endParaRPr>
          </a:p>
          <a:p>
            <a:pPr indent="0" lvl="0" marL="0" rtl="0" algn="ctr">
              <a:spcBef>
                <a:spcPts val="0"/>
              </a:spcBef>
              <a:spcAft>
                <a:spcPts val="300"/>
              </a:spcAft>
              <a:buNone/>
            </a:pPr>
            <a:r>
              <a:rPr lang="en" sz="1200"/>
              <a:t>jQuery &amp; EJS</a:t>
            </a:r>
            <a:endParaRPr sz="1200"/>
          </a:p>
        </p:txBody>
      </p:sp>
      <p:sp>
        <p:nvSpPr>
          <p:cNvPr id="234" name="Google Shape;234;p26"/>
          <p:cNvSpPr/>
          <p:nvPr/>
        </p:nvSpPr>
        <p:spPr>
          <a:xfrm>
            <a:off x="4615700" y="1366025"/>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10</a:t>
            </a:r>
            <a:endParaRPr sz="1200">
              <a:solidFill>
                <a:schemeClr val="dk2"/>
              </a:solidFill>
            </a:endParaRPr>
          </a:p>
          <a:p>
            <a:pPr indent="0" lvl="0" marL="0" rtl="0" algn="ctr">
              <a:spcBef>
                <a:spcPts val="0"/>
              </a:spcBef>
              <a:spcAft>
                <a:spcPts val="300"/>
              </a:spcAft>
              <a:buNone/>
            </a:pPr>
            <a:r>
              <a:rPr lang="en" sz="1200"/>
              <a:t>Web Storage</a:t>
            </a:r>
            <a:endParaRPr sz="1200"/>
          </a:p>
        </p:txBody>
      </p:sp>
      <p:sp>
        <p:nvSpPr>
          <p:cNvPr id="235" name="Google Shape;235;p26"/>
          <p:cNvSpPr/>
          <p:nvPr/>
        </p:nvSpPr>
        <p:spPr>
          <a:xfrm>
            <a:off x="6163388" y="1363363"/>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11</a:t>
            </a:r>
            <a:endParaRPr b="1" sz="1100"/>
          </a:p>
          <a:p>
            <a:pPr indent="0" lvl="0" marL="0" rtl="0" algn="l">
              <a:spcBef>
                <a:spcPts val="0"/>
              </a:spcBef>
              <a:spcAft>
                <a:spcPts val="0"/>
              </a:spcAft>
              <a:buNone/>
            </a:pPr>
            <a:r>
              <a:rPr lang="en" sz="1200"/>
              <a:t>Browser - Server Communication</a:t>
            </a:r>
            <a:endParaRPr sz="1200"/>
          </a:p>
        </p:txBody>
      </p:sp>
      <p:sp>
        <p:nvSpPr>
          <p:cNvPr id="236" name="Google Shape;236;p26"/>
          <p:cNvSpPr/>
          <p:nvPr/>
        </p:nvSpPr>
        <p:spPr>
          <a:xfrm>
            <a:off x="1596000" y="2485150"/>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14</a:t>
            </a:r>
            <a:endParaRPr b="1" sz="1100"/>
          </a:p>
          <a:p>
            <a:pPr indent="0" lvl="0" marL="0" rtl="0" algn="ctr">
              <a:spcBef>
                <a:spcPts val="0"/>
              </a:spcBef>
              <a:spcAft>
                <a:spcPts val="0"/>
              </a:spcAft>
              <a:buNone/>
            </a:pPr>
            <a:r>
              <a:rPr lang="en" sz="1200"/>
              <a:t>Web Servers</a:t>
            </a:r>
            <a:endParaRPr sz="1200"/>
          </a:p>
        </p:txBody>
      </p:sp>
      <p:sp>
        <p:nvSpPr>
          <p:cNvPr id="237" name="Google Shape;237;p26"/>
          <p:cNvSpPr/>
          <p:nvPr/>
        </p:nvSpPr>
        <p:spPr>
          <a:xfrm>
            <a:off x="3143950" y="2485150"/>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15</a:t>
            </a:r>
            <a:endParaRPr b="1" sz="1100"/>
          </a:p>
          <a:p>
            <a:pPr indent="0" lvl="0" marL="0" rtl="0" algn="ctr">
              <a:spcBef>
                <a:spcPts val="0"/>
              </a:spcBef>
              <a:spcAft>
                <a:spcPts val="300"/>
              </a:spcAft>
              <a:buNone/>
            </a:pPr>
            <a:r>
              <a:rPr lang="en" sz="1200"/>
              <a:t>Node.js I</a:t>
            </a:r>
            <a:endParaRPr sz="1200"/>
          </a:p>
        </p:txBody>
      </p:sp>
      <p:sp>
        <p:nvSpPr>
          <p:cNvPr id="238" name="Google Shape;238;p26"/>
          <p:cNvSpPr/>
          <p:nvPr/>
        </p:nvSpPr>
        <p:spPr>
          <a:xfrm>
            <a:off x="4615700" y="2485150"/>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16</a:t>
            </a:r>
            <a:endParaRPr b="1" sz="1100"/>
          </a:p>
          <a:p>
            <a:pPr indent="0" lvl="0" marL="0" rtl="0" algn="ctr">
              <a:spcBef>
                <a:spcPts val="0"/>
              </a:spcBef>
              <a:spcAft>
                <a:spcPts val="300"/>
              </a:spcAft>
              <a:buNone/>
            </a:pPr>
            <a:r>
              <a:rPr lang="en" sz="1200"/>
              <a:t>Node.js II</a:t>
            </a:r>
            <a:endParaRPr sz="1200"/>
          </a:p>
        </p:txBody>
      </p:sp>
      <p:sp>
        <p:nvSpPr>
          <p:cNvPr id="239" name="Google Shape;239;p26"/>
          <p:cNvSpPr/>
          <p:nvPr/>
        </p:nvSpPr>
        <p:spPr>
          <a:xfrm>
            <a:off x="6163650" y="2485150"/>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17</a:t>
            </a:r>
            <a:endParaRPr b="1" sz="1100"/>
          </a:p>
          <a:p>
            <a:pPr indent="0" lvl="0" marL="0" rtl="0" algn="ctr">
              <a:spcBef>
                <a:spcPts val="0"/>
              </a:spcBef>
              <a:spcAft>
                <a:spcPts val="300"/>
              </a:spcAft>
              <a:buNone/>
            </a:pPr>
            <a:r>
              <a:rPr lang="en" sz="1200"/>
              <a:t>Express.js</a:t>
            </a:r>
            <a:endParaRPr sz="1200"/>
          </a:p>
        </p:txBody>
      </p:sp>
      <p:sp>
        <p:nvSpPr>
          <p:cNvPr id="240" name="Google Shape;240;p26"/>
          <p:cNvSpPr/>
          <p:nvPr/>
        </p:nvSpPr>
        <p:spPr>
          <a:xfrm>
            <a:off x="7635400" y="2485150"/>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18</a:t>
            </a:r>
            <a:endParaRPr b="1" sz="1100"/>
          </a:p>
          <a:p>
            <a:pPr indent="0" lvl="0" marL="0" rtl="0" algn="ctr">
              <a:spcBef>
                <a:spcPts val="0"/>
              </a:spcBef>
              <a:spcAft>
                <a:spcPts val="300"/>
              </a:spcAft>
              <a:buNone/>
            </a:pPr>
            <a:r>
              <a:rPr lang="en" sz="1200"/>
              <a:t>Server Side Storage Tier</a:t>
            </a:r>
            <a:endParaRPr sz="1200"/>
          </a:p>
        </p:txBody>
      </p:sp>
      <p:sp>
        <p:nvSpPr>
          <p:cNvPr id="241" name="Google Shape;241;p26"/>
          <p:cNvSpPr/>
          <p:nvPr/>
        </p:nvSpPr>
        <p:spPr>
          <a:xfrm>
            <a:off x="1596000" y="3604275"/>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20</a:t>
            </a:r>
            <a:endParaRPr sz="1200">
              <a:solidFill>
                <a:schemeClr val="dk2"/>
              </a:solidFill>
            </a:endParaRPr>
          </a:p>
          <a:p>
            <a:pPr indent="0" lvl="0" marL="0" rtl="0" algn="ctr">
              <a:spcBef>
                <a:spcPts val="0"/>
              </a:spcBef>
              <a:spcAft>
                <a:spcPts val="0"/>
              </a:spcAft>
              <a:buNone/>
            </a:pPr>
            <a:r>
              <a:rPr lang="en" sz="1200"/>
              <a:t>Cookies, Sessions &amp; Auth</a:t>
            </a:r>
            <a:endParaRPr sz="1200"/>
          </a:p>
        </p:txBody>
      </p:sp>
      <p:sp>
        <p:nvSpPr>
          <p:cNvPr id="242" name="Google Shape;242;p26"/>
          <p:cNvSpPr/>
          <p:nvPr/>
        </p:nvSpPr>
        <p:spPr>
          <a:xfrm>
            <a:off x="3143950" y="3604275"/>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21</a:t>
            </a:r>
            <a:endParaRPr sz="1200">
              <a:solidFill>
                <a:schemeClr val="dk2"/>
              </a:solidFill>
            </a:endParaRPr>
          </a:p>
          <a:p>
            <a:pPr indent="0" lvl="0" marL="0" rtl="0" algn="ctr">
              <a:spcBef>
                <a:spcPts val="0"/>
              </a:spcBef>
              <a:spcAft>
                <a:spcPts val="0"/>
              </a:spcAft>
              <a:buNone/>
            </a:pPr>
            <a:r>
              <a:rPr lang="en" sz="1200"/>
              <a:t>Web Security</a:t>
            </a:r>
            <a:endParaRPr sz="1200"/>
          </a:p>
        </p:txBody>
      </p:sp>
      <p:sp>
        <p:nvSpPr>
          <p:cNvPr id="243" name="Google Shape;243;p26"/>
          <p:cNvSpPr/>
          <p:nvPr/>
        </p:nvSpPr>
        <p:spPr>
          <a:xfrm>
            <a:off x="4615700" y="3604275"/>
            <a:ext cx="13767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22</a:t>
            </a:r>
            <a:endParaRPr sz="1200">
              <a:solidFill>
                <a:schemeClr val="dk2"/>
              </a:solidFill>
            </a:endParaRPr>
          </a:p>
          <a:p>
            <a:pPr indent="0" lvl="0" marL="0" rtl="0" algn="ctr">
              <a:spcBef>
                <a:spcPts val="0"/>
              </a:spcBef>
              <a:spcAft>
                <a:spcPts val="0"/>
              </a:spcAft>
              <a:buNone/>
            </a:pPr>
            <a:r>
              <a:rPr lang="en" sz="1200"/>
              <a:t>Large Scale Apps</a:t>
            </a:r>
            <a:endParaRPr sz="1200"/>
          </a:p>
        </p:txBody>
      </p:sp>
      <p:sp>
        <p:nvSpPr>
          <p:cNvPr id="244" name="Google Shape;244;p26"/>
          <p:cNvSpPr/>
          <p:nvPr/>
        </p:nvSpPr>
        <p:spPr>
          <a:xfrm>
            <a:off x="7635400" y="3604275"/>
            <a:ext cx="1376700" cy="1007700"/>
          </a:xfrm>
          <a:prstGeom prst="rect">
            <a:avLst/>
          </a:prstGeom>
          <a:solidFill>
            <a:schemeClr val="lt2"/>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24</a:t>
            </a:r>
            <a:endParaRPr sz="1200">
              <a:solidFill>
                <a:schemeClr val="dk2"/>
              </a:solidFill>
            </a:endParaRPr>
          </a:p>
          <a:p>
            <a:pPr indent="0" lvl="0" marL="0" rtl="0" algn="ctr">
              <a:spcBef>
                <a:spcPts val="0"/>
              </a:spcBef>
              <a:spcAft>
                <a:spcPts val="0"/>
              </a:spcAft>
              <a:buNone/>
            </a:pPr>
            <a:r>
              <a:rPr b="1" lang="en" sz="1200"/>
              <a:t>Project Presentation</a:t>
            </a:r>
            <a:endParaRPr b="1" sz="1200"/>
          </a:p>
        </p:txBody>
      </p:sp>
      <p:cxnSp>
        <p:nvCxnSpPr>
          <p:cNvPr id="245" name="Google Shape;245;p26"/>
          <p:cNvCxnSpPr/>
          <p:nvPr/>
        </p:nvCxnSpPr>
        <p:spPr>
          <a:xfrm flipH="1" rot="10800000">
            <a:off x="86050" y="1300175"/>
            <a:ext cx="8967600" cy="9600"/>
          </a:xfrm>
          <a:prstGeom prst="straightConnector1">
            <a:avLst/>
          </a:prstGeom>
          <a:noFill/>
          <a:ln cap="flat" cmpd="sng" w="9525">
            <a:solidFill>
              <a:schemeClr val="accent1"/>
            </a:solidFill>
            <a:prstDash val="solid"/>
            <a:round/>
            <a:headEnd len="med" w="med" type="none"/>
            <a:tailEnd len="med" w="med" type="none"/>
          </a:ln>
        </p:spPr>
      </p:cxnSp>
      <p:cxnSp>
        <p:nvCxnSpPr>
          <p:cNvPr id="246" name="Google Shape;246;p26"/>
          <p:cNvCxnSpPr/>
          <p:nvPr/>
        </p:nvCxnSpPr>
        <p:spPr>
          <a:xfrm>
            <a:off x="3059325" y="200775"/>
            <a:ext cx="0" cy="4464600"/>
          </a:xfrm>
          <a:prstGeom prst="straightConnector1">
            <a:avLst/>
          </a:prstGeom>
          <a:noFill/>
          <a:ln cap="flat" cmpd="sng" w="9525">
            <a:solidFill>
              <a:schemeClr val="accent1"/>
            </a:solidFill>
            <a:prstDash val="solid"/>
            <a:round/>
            <a:headEnd len="med" w="med" type="none"/>
            <a:tailEnd len="med" w="med" type="none"/>
          </a:ln>
        </p:spPr>
      </p:cxnSp>
      <p:cxnSp>
        <p:nvCxnSpPr>
          <p:cNvPr id="247" name="Google Shape;247;p26"/>
          <p:cNvCxnSpPr/>
          <p:nvPr/>
        </p:nvCxnSpPr>
        <p:spPr>
          <a:xfrm>
            <a:off x="6079850" y="200775"/>
            <a:ext cx="0" cy="4464600"/>
          </a:xfrm>
          <a:prstGeom prst="straightConnector1">
            <a:avLst/>
          </a:prstGeom>
          <a:noFill/>
          <a:ln cap="flat" cmpd="sng" w="9525">
            <a:solidFill>
              <a:schemeClr val="accent1"/>
            </a:solidFill>
            <a:prstDash val="solid"/>
            <a:round/>
            <a:headEnd len="med" w="med" type="none"/>
            <a:tailEnd len="med" w="med" type="none"/>
          </a:ln>
        </p:spPr>
      </p:cxnSp>
      <p:cxnSp>
        <p:nvCxnSpPr>
          <p:cNvPr id="248" name="Google Shape;248;p26"/>
          <p:cNvCxnSpPr/>
          <p:nvPr/>
        </p:nvCxnSpPr>
        <p:spPr>
          <a:xfrm flipH="1" rot="10800000">
            <a:off x="86050" y="2424638"/>
            <a:ext cx="8967600" cy="9600"/>
          </a:xfrm>
          <a:prstGeom prst="straightConnector1">
            <a:avLst/>
          </a:prstGeom>
          <a:noFill/>
          <a:ln cap="flat" cmpd="sng" w="9525">
            <a:solidFill>
              <a:schemeClr val="accent1"/>
            </a:solidFill>
            <a:prstDash val="solid"/>
            <a:round/>
            <a:headEnd len="med" w="med" type="none"/>
            <a:tailEnd len="med" w="med" type="none"/>
          </a:ln>
        </p:spPr>
      </p:cxnSp>
      <p:cxnSp>
        <p:nvCxnSpPr>
          <p:cNvPr id="249" name="Google Shape;249;p26"/>
          <p:cNvCxnSpPr/>
          <p:nvPr/>
        </p:nvCxnSpPr>
        <p:spPr>
          <a:xfrm flipH="1" rot="10800000">
            <a:off x="88200" y="3543763"/>
            <a:ext cx="8967600" cy="9600"/>
          </a:xfrm>
          <a:prstGeom prst="straightConnector1">
            <a:avLst/>
          </a:prstGeom>
          <a:noFill/>
          <a:ln cap="flat" cmpd="sng" w="9525">
            <a:solidFill>
              <a:schemeClr val="accent1"/>
            </a:solidFill>
            <a:prstDash val="solid"/>
            <a:round/>
            <a:headEnd len="med" w="med" type="none"/>
            <a:tailEnd len="med" w="med" type="none"/>
          </a:ln>
        </p:spPr>
      </p:cxnSp>
      <p:sp>
        <p:nvSpPr>
          <p:cNvPr id="250" name="Google Shape;250;p26"/>
          <p:cNvSpPr/>
          <p:nvPr/>
        </p:nvSpPr>
        <p:spPr>
          <a:xfrm>
            <a:off x="86325" y="1397113"/>
            <a:ext cx="4494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8</a:t>
            </a:r>
            <a:r>
              <a:rPr b="1" lang="en" sz="900">
                <a:solidFill>
                  <a:srgbClr val="0C343D"/>
                </a:solidFill>
              </a:rPr>
              <a:t>/10</a:t>
            </a:r>
            <a:endParaRPr b="1" sz="900">
              <a:solidFill>
                <a:srgbClr val="0C343D"/>
              </a:solidFill>
            </a:endParaRPr>
          </a:p>
        </p:txBody>
      </p:sp>
      <p:sp>
        <p:nvSpPr>
          <p:cNvPr id="251" name="Google Shape;251;p26"/>
          <p:cNvSpPr/>
          <p:nvPr/>
        </p:nvSpPr>
        <p:spPr>
          <a:xfrm>
            <a:off x="4587052" y="1388350"/>
            <a:ext cx="4908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17</a:t>
            </a:r>
            <a:r>
              <a:rPr b="1" lang="en" sz="900">
                <a:solidFill>
                  <a:srgbClr val="0C343D"/>
                </a:solidFill>
              </a:rPr>
              <a:t>/10</a:t>
            </a:r>
            <a:endParaRPr b="1" sz="900">
              <a:solidFill>
                <a:srgbClr val="0C343D"/>
              </a:solidFill>
            </a:endParaRPr>
          </a:p>
        </p:txBody>
      </p:sp>
      <p:sp>
        <p:nvSpPr>
          <p:cNvPr id="252" name="Google Shape;252;p26"/>
          <p:cNvSpPr/>
          <p:nvPr/>
        </p:nvSpPr>
        <p:spPr>
          <a:xfrm>
            <a:off x="6114150" y="270413"/>
            <a:ext cx="4494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1</a:t>
            </a:r>
            <a:r>
              <a:rPr b="1" lang="en" sz="900">
                <a:solidFill>
                  <a:srgbClr val="0C343D"/>
                </a:solidFill>
              </a:rPr>
              <a:t>/10</a:t>
            </a:r>
            <a:endParaRPr b="1" sz="900">
              <a:solidFill>
                <a:srgbClr val="0C343D"/>
              </a:solidFill>
            </a:endParaRPr>
          </a:p>
        </p:txBody>
      </p:sp>
      <p:sp>
        <p:nvSpPr>
          <p:cNvPr id="253" name="Google Shape;253;p26"/>
          <p:cNvSpPr/>
          <p:nvPr/>
        </p:nvSpPr>
        <p:spPr>
          <a:xfrm>
            <a:off x="6141051" y="1381075"/>
            <a:ext cx="4908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22</a:t>
            </a:r>
            <a:r>
              <a:rPr b="1" lang="en" sz="900">
                <a:solidFill>
                  <a:srgbClr val="0C343D"/>
                </a:solidFill>
              </a:rPr>
              <a:t>/10</a:t>
            </a:r>
            <a:endParaRPr b="1" sz="900">
              <a:solidFill>
                <a:srgbClr val="0C343D"/>
              </a:solidFill>
            </a:endParaRPr>
          </a:p>
        </p:txBody>
      </p:sp>
      <p:sp>
        <p:nvSpPr>
          <p:cNvPr id="254" name="Google Shape;254;p26"/>
          <p:cNvSpPr/>
          <p:nvPr/>
        </p:nvSpPr>
        <p:spPr>
          <a:xfrm>
            <a:off x="86275" y="2523825"/>
            <a:ext cx="4908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2</a:t>
            </a:r>
            <a:r>
              <a:rPr b="1" lang="en" sz="900">
                <a:solidFill>
                  <a:srgbClr val="0C343D"/>
                </a:solidFill>
              </a:rPr>
              <a:t>9</a:t>
            </a:r>
            <a:r>
              <a:rPr b="1" lang="en" sz="900">
                <a:solidFill>
                  <a:srgbClr val="0C343D"/>
                </a:solidFill>
              </a:rPr>
              <a:t>/10</a:t>
            </a:r>
            <a:endParaRPr b="1" sz="900">
              <a:solidFill>
                <a:srgbClr val="0C343D"/>
              </a:solidFill>
            </a:endParaRPr>
          </a:p>
        </p:txBody>
      </p:sp>
      <p:sp>
        <p:nvSpPr>
          <p:cNvPr id="255" name="Google Shape;255;p26"/>
          <p:cNvSpPr/>
          <p:nvPr/>
        </p:nvSpPr>
        <p:spPr>
          <a:xfrm>
            <a:off x="1572800" y="2506250"/>
            <a:ext cx="4908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31</a:t>
            </a:r>
            <a:r>
              <a:rPr b="1" lang="en" sz="900">
                <a:solidFill>
                  <a:srgbClr val="0C343D"/>
                </a:solidFill>
              </a:rPr>
              <a:t>/10</a:t>
            </a:r>
            <a:endParaRPr b="1" sz="900">
              <a:solidFill>
                <a:srgbClr val="0C343D"/>
              </a:solidFill>
            </a:endParaRPr>
          </a:p>
        </p:txBody>
      </p:sp>
      <p:sp>
        <p:nvSpPr>
          <p:cNvPr id="256" name="Google Shape;256;p26"/>
          <p:cNvSpPr/>
          <p:nvPr/>
        </p:nvSpPr>
        <p:spPr>
          <a:xfrm>
            <a:off x="3094250" y="2506238"/>
            <a:ext cx="4494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5</a:t>
            </a:r>
            <a:r>
              <a:rPr b="1" lang="en" sz="900">
                <a:solidFill>
                  <a:srgbClr val="0C343D"/>
                </a:solidFill>
              </a:rPr>
              <a:t>/1</a:t>
            </a:r>
            <a:r>
              <a:rPr b="1" lang="en" sz="900">
                <a:solidFill>
                  <a:srgbClr val="0C343D"/>
                </a:solidFill>
              </a:rPr>
              <a:t>1</a:t>
            </a:r>
            <a:endParaRPr b="1" sz="900">
              <a:solidFill>
                <a:srgbClr val="0C343D"/>
              </a:solidFill>
            </a:endParaRPr>
          </a:p>
        </p:txBody>
      </p:sp>
      <p:sp>
        <p:nvSpPr>
          <p:cNvPr id="257" name="Google Shape;257;p26"/>
          <p:cNvSpPr/>
          <p:nvPr/>
        </p:nvSpPr>
        <p:spPr>
          <a:xfrm>
            <a:off x="4587038" y="2506250"/>
            <a:ext cx="4494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7</a:t>
            </a:r>
            <a:r>
              <a:rPr b="1" lang="en" sz="900">
                <a:solidFill>
                  <a:srgbClr val="0C343D"/>
                </a:solidFill>
              </a:rPr>
              <a:t>/1</a:t>
            </a:r>
            <a:r>
              <a:rPr b="1" lang="en" sz="900">
                <a:solidFill>
                  <a:srgbClr val="0C343D"/>
                </a:solidFill>
              </a:rPr>
              <a:t>1</a:t>
            </a:r>
            <a:endParaRPr b="1" sz="900">
              <a:solidFill>
                <a:srgbClr val="0C343D"/>
              </a:solidFill>
            </a:endParaRPr>
          </a:p>
        </p:txBody>
      </p:sp>
      <p:sp>
        <p:nvSpPr>
          <p:cNvPr id="258" name="Google Shape;258;p26"/>
          <p:cNvSpPr/>
          <p:nvPr/>
        </p:nvSpPr>
        <p:spPr>
          <a:xfrm>
            <a:off x="6118900" y="2509050"/>
            <a:ext cx="4908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12/</a:t>
            </a:r>
            <a:r>
              <a:rPr b="1" lang="en" sz="900">
                <a:solidFill>
                  <a:srgbClr val="0C343D"/>
                </a:solidFill>
              </a:rPr>
              <a:t>11</a:t>
            </a:r>
            <a:endParaRPr b="1" sz="900">
              <a:solidFill>
                <a:srgbClr val="0C343D"/>
              </a:solidFill>
            </a:endParaRPr>
          </a:p>
        </p:txBody>
      </p:sp>
      <p:sp>
        <p:nvSpPr>
          <p:cNvPr id="259" name="Google Shape;259;p26"/>
          <p:cNvSpPr/>
          <p:nvPr/>
        </p:nvSpPr>
        <p:spPr>
          <a:xfrm>
            <a:off x="7613050" y="2523825"/>
            <a:ext cx="4908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14</a:t>
            </a:r>
            <a:r>
              <a:rPr b="1" lang="en" sz="900">
                <a:solidFill>
                  <a:srgbClr val="0C343D"/>
                </a:solidFill>
              </a:rPr>
              <a:t>/11</a:t>
            </a:r>
            <a:endParaRPr b="1" sz="900">
              <a:solidFill>
                <a:srgbClr val="0C343D"/>
              </a:solidFill>
            </a:endParaRPr>
          </a:p>
        </p:txBody>
      </p:sp>
      <p:sp>
        <p:nvSpPr>
          <p:cNvPr id="260" name="Google Shape;260;p26"/>
          <p:cNvSpPr/>
          <p:nvPr/>
        </p:nvSpPr>
        <p:spPr>
          <a:xfrm>
            <a:off x="86276" y="3650525"/>
            <a:ext cx="4908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1</a:t>
            </a:r>
            <a:r>
              <a:rPr b="1" lang="en" sz="900">
                <a:solidFill>
                  <a:srgbClr val="0C343D"/>
                </a:solidFill>
              </a:rPr>
              <a:t>9</a:t>
            </a:r>
            <a:r>
              <a:rPr b="1" lang="en" sz="900">
                <a:solidFill>
                  <a:srgbClr val="0C343D"/>
                </a:solidFill>
              </a:rPr>
              <a:t>/11</a:t>
            </a:r>
            <a:endParaRPr b="1" sz="900">
              <a:solidFill>
                <a:srgbClr val="0C343D"/>
              </a:solidFill>
            </a:endParaRPr>
          </a:p>
        </p:txBody>
      </p:sp>
      <p:sp>
        <p:nvSpPr>
          <p:cNvPr id="261" name="Google Shape;261;p26"/>
          <p:cNvSpPr/>
          <p:nvPr/>
        </p:nvSpPr>
        <p:spPr>
          <a:xfrm>
            <a:off x="94713" y="270413"/>
            <a:ext cx="4494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17/9</a:t>
            </a:r>
            <a:endParaRPr b="1" sz="900">
              <a:solidFill>
                <a:srgbClr val="0C343D"/>
              </a:solidFill>
            </a:endParaRPr>
          </a:p>
        </p:txBody>
      </p:sp>
      <p:sp>
        <p:nvSpPr>
          <p:cNvPr id="262" name="Google Shape;262;p26"/>
          <p:cNvSpPr/>
          <p:nvPr/>
        </p:nvSpPr>
        <p:spPr>
          <a:xfrm>
            <a:off x="1572800" y="270438"/>
            <a:ext cx="4494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19/9</a:t>
            </a:r>
            <a:endParaRPr b="1" sz="900">
              <a:solidFill>
                <a:srgbClr val="0C343D"/>
              </a:solidFill>
            </a:endParaRPr>
          </a:p>
        </p:txBody>
      </p:sp>
      <p:sp>
        <p:nvSpPr>
          <p:cNvPr id="263" name="Google Shape;263;p26"/>
          <p:cNvSpPr/>
          <p:nvPr/>
        </p:nvSpPr>
        <p:spPr>
          <a:xfrm>
            <a:off x="3094238" y="270438"/>
            <a:ext cx="4494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24/9</a:t>
            </a:r>
            <a:endParaRPr b="1" sz="900">
              <a:solidFill>
                <a:srgbClr val="0C343D"/>
              </a:solidFill>
            </a:endParaRPr>
          </a:p>
        </p:txBody>
      </p:sp>
      <p:sp>
        <p:nvSpPr>
          <p:cNvPr id="264" name="Google Shape;264;p26"/>
          <p:cNvSpPr/>
          <p:nvPr/>
        </p:nvSpPr>
        <p:spPr>
          <a:xfrm>
            <a:off x="4587038" y="270438"/>
            <a:ext cx="4494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26/9</a:t>
            </a:r>
            <a:endParaRPr b="1" sz="900">
              <a:solidFill>
                <a:srgbClr val="0C343D"/>
              </a:solidFill>
            </a:endParaRPr>
          </a:p>
        </p:txBody>
      </p:sp>
      <p:sp>
        <p:nvSpPr>
          <p:cNvPr id="265" name="Google Shape;265;p26"/>
          <p:cNvSpPr/>
          <p:nvPr/>
        </p:nvSpPr>
        <p:spPr>
          <a:xfrm>
            <a:off x="7613038" y="270413"/>
            <a:ext cx="4494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3/10</a:t>
            </a:r>
            <a:endParaRPr b="1" sz="900">
              <a:solidFill>
                <a:srgbClr val="0C343D"/>
              </a:solidFill>
            </a:endParaRPr>
          </a:p>
        </p:txBody>
      </p:sp>
      <p:sp>
        <p:nvSpPr>
          <p:cNvPr id="266" name="Google Shape;266;p26"/>
          <p:cNvSpPr/>
          <p:nvPr/>
        </p:nvSpPr>
        <p:spPr>
          <a:xfrm>
            <a:off x="1572825" y="1388350"/>
            <a:ext cx="4908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10</a:t>
            </a:r>
            <a:r>
              <a:rPr b="1" lang="en" sz="900">
                <a:solidFill>
                  <a:srgbClr val="0C343D"/>
                </a:solidFill>
              </a:rPr>
              <a:t>/10</a:t>
            </a:r>
            <a:endParaRPr b="1" sz="900">
              <a:solidFill>
                <a:srgbClr val="0C343D"/>
              </a:solidFill>
            </a:endParaRPr>
          </a:p>
        </p:txBody>
      </p:sp>
      <p:sp>
        <p:nvSpPr>
          <p:cNvPr id="267" name="Google Shape;267;p26"/>
          <p:cNvSpPr/>
          <p:nvPr/>
        </p:nvSpPr>
        <p:spPr>
          <a:xfrm>
            <a:off x="3094250" y="1388350"/>
            <a:ext cx="4908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15/</a:t>
            </a:r>
            <a:r>
              <a:rPr b="1" lang="en" sz="900">
                <a:solidFill>
                  <a:srgbClr val="0C343D"/>
                </a:solidFill>
              </a:rPr>
              <a:t>10</a:t>
            </a:r>
            <a:endParaRPr b="1" sz="900">
              <a:solidFill>
                <a:srgbClr val="0C343D"/>
              </a:solidFill>
            </a:endParaRPr>
          </a:p>
        </p:txBody>
      </p:sp>
      <p:sp>
        <p:nvSpPr>
          <p:cNvPr id="268" name="Google Shape;268;p26"/>
          <p:cNvSpPr/>
          <p:nvPr/>
        </p:nvSpPr>
        <p:spPr>
          <a:xfrm>
            <a:off x="1572800" y="3624150"/>
            <a:ext cx="5295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21</a:t>
            </a:r>
            <a:r>
              <a:rPr b="1" lang="en" sz="900">
                <a:solidFill>
                  <a:srgbClr val="0C343D"/>
                </a:solidFill>
              </a:rPr>
              <a:t>/11</a:t>
            </a:r>
            <a:endParaRPr b="1" sz="900">
              <a:solidFill>
                <a:srgbClr val="0C343D"/>
              </a:solidFill>
            </a:endParaRPr>
          </a:p>
        </p:txBody>
      </p:sp>
      <p:sp>
        <p:nvSpPr>
          <p:cNvPr id="269" name="Google Shape;269;p26"/>
          <p:cNvSpPr/>
          <p:nvPr/>
        </p:nvSpPr>
        <p:spPr>
          <a:xfrm>
            <a:off x="3134302" y="3624150"/>
            <a:ext cx="4908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26</a:t>
            </a:r>
            <a:r>
              <a:rPr b="1" lang="en" sz="900">
                <a:solidFill>
                  <a:srgbClr val="0C343D"/>
                </a:solidFill>
              </a:rPr>
              <a:t>/11</a:t>
            </a:r>
            <a:endParaRPr b="1" sz="900">
              <a:solidFill>
                <a:srgbClr val="0C343D"/>
              </a:solidFill>
            </a:endParaRPr>
          </a:p>
        </p:txBody>
      </p:sp>
      <p:sp>
        <p:nvSpPr>
          <p:cNvPr id="270" name="Google Shape;270;p26"/>
          <p:cNvSpPr/>
          <p:nvPr/>
        </p:nvSpPr>
        <p:spPr>
          <a:xfrm>
            <a:off x="4587052" y="3624150"/>
            <a:ext cx="5295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28/11</a:t>
            </a:r>
            <a:endParaRPr b="1" sz="900">
              <a:solidFill>
                <a:srgbClr val="0C343D"/>
              </a:solidFill>
            </a:endParaRPr>
          </a:p>
        </p:txBody>
      </p:sp>
      <p:sp>
        <p:nvSpPr>
          <p:cNvPr id="271" name="Google Shape;271;p26"/>
          <p:cNvSpPr/>
          <p:nvPr/>
        </p:nvSpPr>
        <p:spPr>
          <a:xfrm>
            <a:off x="7613050" y="3623600"/>
            <a:ext cx="4494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TBA</a:t>
            </a:r>
            <a:endParaRPr b="1" sz="900">
              <a:solidFill>
                <a:srgbClr val="0C343D"/>
              </a:solidFill>
            </a:endParaRPr>
          </a:p>
        </p:txBody>
      </p:sp>
      <p:sp>
        <p:nvSpPr>
          <p:cNvPr id="272" name="Google Shape;272;p26"/>
          <p:cNvSpPr/>
          <p:nvPr/>
        </p:nvSpPr>
        <p:spPr>
          <a:xfrm>
            <a:off x="7653700" y="1363363"/>
            <a:ext cx="1376700" cy="1007700"/>
          </a:xfrm>
          <a:prstGeom prst="rect">
            <a:avLst/>
          </a:prstGeom>
          <a:solidFill>
            <a:schemeClr val="lt2"/>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12</a:t>
            </a:r>
            <a:endParaRPr b="1" sz="1200"/>
          </a:p>
          <a:p>
            <a:pPr indent="0" lvl="0" marL="0" rtl="0" algn="ctr">
              <a:spcBef>
                <a:spcPts val="0"/>
              </a:spcBef>
              <a:spcAft>
                <a:spcPts val="0"/>
              </a:spcAft>
              <a:buNone/>
            </a:pPr>
            <a:r>
              <a:rPr b="1" lang="en" sz="1200"/>
              <a:t>MIDTERM</a:t>
            </a:r>
            <a:endParaRPr b="1" sz="1200"/>
          </a:p>
        </p:txBody>
      </p:sp>
      <p:sp>
        <p:nvSpPr>
          <p:cNvPr id="273" name="Google Shape;273;p26"/>
          <p:cNvSpPr/>
          <p:nvPr/>
        </p:nvSpPr>
        <p:spPr>
          <a:xfrm>
            <a:off x="7601275" y="1387075"/>
            <a:ext cx="4908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24</a:t>
            </a:r>
            <a:r>
              <a:rPr b="1" lang="en" sz="900">
                <a:solidFill>
                  <a:srgbClr val="0C343D"/>
                </a:solidFill>
              </a:rPr>
              <a:t>/10</a:t>
            </a:r>
            <a:endParaRPr b="1" sz="900">
              <a:solidFill>
                <a:srgbClr val="0C343D"/>
              </a:solidFill>
            </a:endParaRPr>
          </a:p>
        </p:txBody>
      </p:sp>
      <p:sp>
        <p:nvSpPr>
          <p:cNvPr id="274" name="Google Shape;274;p26"/>
          <p:cNvSpPr/>
          <p:nvPr/>
        </p:nvSpPr>
        <p:spPr>
          <a:xfrm>
            <a:off x="6180450" y="3606925"/>
            <a:ext cx="1376700" cy="1007700"/>
          </a:xfrm>
          <a:prstGeom prst="rect">
            <a:avLst/>
          </a:prstGeom>
          <a:solidFill>
            <a:schemeClr val="lt2"/>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 24</a:t>
            </a:r>
            <a:endParaRPr sz="1200">
              <a:solidFill>
                <a:schemeClr val="dk2"/>
              </a:solidFill>
            </a:endParaRPr>
          </a:p>
          <a:p>
            <a:pPr indent="0" lvl="0" marL="0" rtl="0" algn="ctr">
              <a:spcBef>
                <a:spcPts val="0"/>
              </a:spcBef>
              <a:spcAft>
                <a:spcPts val="0"/>
              </a:spcAft>
              <a:buNone/>
            </a:pPr>
            <a:r>
              <a:rPr b="1" lang="en" sz="1200"/>
              <a:t>Final Exam</a:t>
            </a:r>
            <a:endParaRPr b="1" sz="1200"/>
          </a:p>
        </p:txBody>
      </p:sp>
      <p:sp>
        <p:nvSpPr>
          <p:cNvPr id="275" name="Google Shape;275;p26"/>
          <p:cNvSpPr/>
          <p:nvPr/>
        </p:nvSpPr>
        <p:spPr>
          <a:xfrm>
            <a:off x="6158100" y="3626250"/>
            <a:ext cx="4494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4/12</a:t>
            </a:r>
            <a:endParaRPr b="1" sz="900">
              <a:solidFill>
                <a:srgbClr val="0C343D"/>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7"/>
          <p:cNvSpPr txBox="1"/>
          <p:nvPr>
            <p:ph idx="1" type="body"/>
          </p:nvPr>
        </p:nvSpPr>
        <p:spPr>
          <a:xfrm>
            <a:off x="311700" y="1152475"/>
            <a:ext cx="68481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3F3F3F"/>
                </a:solidFill>
                <a:latin typeface="Roboto"/>
                <a:ea typeface="Roboto"/>
                <a:cs typeface="Roboto"/>
                <a:sym typeface="Roboto"/>
              </a:rPr>
              <a:t>Marks distribution breakdown (Total</a:t>
            </a:r>
            <a:r>
              <a:rPr lang="en">
                <a:latin typeface="Roboto"/>
                <a:ea typeface="Roboto"/>
                <a:cs typeface="Roboto"/>
                <a:sym typeface="Roboto"/>
              </a:rPr>
              <a:t>  </a:t>
            </a:r>
            <a:r>
              <a:rPr lang="en">
                <a:solidFill>
                  <a:schemeClr val="accent1"/>
                </a:solidFill>
                <a:latin typeface="Roboto"/>
                <a:ea typeface="Roboto"/>
                <a:cs typeface="Roboto"/>
                <a:sym typeface="Roboto"/>
              </a:rPr>
              <a:t>3</a:t>
            </a:r>
            <a:r>
              <a:rPr lang="en">
                <a:solidFill>
                  <a:schemeClr val="accent1"/>
                </a:solidFill>
                <a:latin typeface="Roboto"/>
                <a:ea typeface="Roboto"/>
                <a:cs typeface="Roboto"/>
                <a:sym typeface="Roboto"/>
              </a:rPr>
              <a:t>0%</a:t>
            </a:r>
            <a:r>
              <a:rPr lang="en">
                <a:solidFill>
                  <a:srgbClr val="3F3F3F"/>
                </a:solidFill>
                <a:latin typeface="Roboto"/>
                <a:ea typeface="Roboto"/>
                <a:cs typeface="Roboto"/>
                <a:sym typeface="Roboto"/>
              </a:rPr>
              <a:t>)</a:t>
            </a:r>
            <a:endParaRPr>
              <a:solidFill>
                <a:srgbClr val="3F3F3F"/>
              </a:solidFill>
              <a:latin typeface="Roboto"/>
              <a:ea typeface="Roboto"/>
              <a:cs typeface="Roboto"/>
              <a:sym typeface="Roboto"/>
            </a:endParaRPr>
          </a:p>
          <a:p>
            <a:pPr indent="0" lvl="0" marL="0" rtl="0" algn="l">
              <a:lnSpc>
                <a:spcPct val="100000"/>
              </a:lnSpc>
              <a:spcBef>
                <a:spcPts val="1000"/>
              </a:spcBef>
              <a:spcAft>
                <a:spcPts val="0"/>
              </a:spcAft>
              <a:buNone/>
            </a:pPr>
            <a:r>
              <a:t/>
            </a:r>
            <a:endParaRPr sz="1000">
              <a:solidFill>
                <a:srgbClr val="3F3F3F"/>
              </a:solidFill>
              <a:latin typeface="Roboto"/>
              <a:ea typeface="Roboto"/>
              <a:cs typeface="Roboto"/>
              <a:sym typeface="Roboto"/>
            </a:endParaRPr>
          </a:p>
          <a:p>
            <a:pPr indent="-342900" lvl="0" marL="457200" marR="0" rtl="0" algn="l">
              <a:lnSpc>
                <a:spcPct val="115000"/>
              </a:lnSpc>
              <a:spcBef>
                <a:spcPts val="1000"/>
              </a:spcBef>
              <a:spcAft>
                <a:spcPts val="0"/>
              </a:spcAft>
              <a:buClr>
                <a:srgbClr val="3F3F3F"/>
              </a:buClr>
              <a:buSzPts val="1800"/>
              <a:buFont typeface="Roboto"/>
              <a:buChar char="●"/>
            </a:pPr>
            <a:r>
              <a:rPr lang="en">
                <a:solidFill>
                  <a:srgbClr val="3F3F3F"/>
                </a:solidFill>
                <a:latin typeface="Roboto"/>
                <a:ea typeface="Roboto"/>
                <a:cs typeface="Roboto"/>
                <a:sym typeface="Roboto"/>
              </a:rPr>
              <a:t>Code Completeness</a:t>
            </a:r>
            <a:r>
              <a:rPr lang="en">
                <a:latin typeface="Roboto"/>
                <a:ea typeface="Roboto"/>
                <a:cs typeface="Roboto"/>
                <a:sym typeface="Roboto"/>
              </a:rPr>
              <a:t>  </a:t>
            </a:r>
            <a:r>
              <a:rPr lang="en">
                <a:solidFill>
                  <a:schemeClr val="accent1"/>
                </a:solidFill>
                <a:latin typeface="Roboto"/>
                <a:ea typeface="Roboto"/>
                <a:cs typeface="Roboto"/>
                <a:sym typeface="Roboto"/>
              </a:rPr>
              <a:t>10</a:t>
            </a:r>
            <a:endParaRPr>
              <a:solidFill>
                <a:schemeClr val="accent1"/>
              </a:solidFill>
              <a:latin typeface="Roboto"/>
              <a:ea typeface="Roboto"/>
              <a:cs typeface="Roboto"/>
              <a:sym typeface="Roboto"/>
            </a:endParaRPr>
          </a:p>
          <a:p>
            <a:pPr indent="457200" lvl="0" marL="0" marR="0" rtl="0" algn="l">
              <a:lnSpc>
                <a:spcPct val="100000"/>
              </a:lnSpc>
              <a:spcBef>
                <a:spcPts val="0"/>
              </a:spcBef>
              <a:spcAft>
                <a:spcPts val="0"/>
              </a:spcAft>
              <a:buNone/>
            </a:pPr>
            <a:r>
              <a:rPr lang="en" sz="1400">
                <a:solidFill>
                  <a:srgbClr val="616161"/>
                </a:solidFill>
                <a:latin typeface="Roboto"/>
                <a:ea typeface="Roboto"/>
                <a:cs typeface="Roboto"/>
                <a:sym typeface="Roboto"/>
              </a:rPr>
              <a:t>Code Quality (Readability, Extensibility &amp; Efficiency)</a:t>
            </a:r>
            <a:endParaRPr sz="1400">
              <a:solidFill>
                <a:srgbClr val="616161"/>
              </a:solidFill>
              <a:latin typeface="Roboto"/>
              <a:ea typeface="Roboto"/>
              <a:cs typeface="Roboto"/>
              <a:sym typeface="Roboto"/>
            </a:endParaRPr>
          </a:p>
          <a:p>
            <a:pPr indent="-342900" lvl="0" marL="457200" marR="0" rtl="0" algn="l">
              <a:lnSpc>
                <a:spcPct val="100000"/>
              </a:lnSpc>
              <a:spcBef>
                <a:spcPts val="1000"/>
              </a:spcBef>
              <a:spcAft>
                <a:spcPts val="0"/>
              </a:spcAft>
              <a:buClr>
                <a:srgbClr val="3F3F3F"/>
              </a:buClr>
              <a:buSzPts val="1800"/>
              <a:buFont typeface="Roboto"/>
              <a:buChar char="●"/>
            </a:pPr>
            <a:r>
              <a:rPr lang="en">
                <a:solidFill>
                  <a:srgbClr val="3F3F3F"/>
                </a:solidFill>
                <a:latin typeface="Roboto"/>
                <a:ea typeface="Roboto"/>
                <a:cs typeface="Roboto"/>
                <a:sym typeface="Roboto"/>
              </a:rPr>
              <a:t>UI/UX</a:t>
            </a:r>
            <a:r>
              <a:rPr lang="en">
                <a:latin typeface="Roboto"/>
                <a:ea typeface="Roboto"/>
                <a:cs typeface="Roboto"/>
                <a:sym typeface="Roboto"/>
              </a:rPr>
              <a:t>  </a:t>
            </a:r>
            <a:r>
              <a:rPr lang="en">
                <a:solidFill>
                  <a:schemeClr val="accent1"/>
                </a:solidFill>
                <a:latin typeface="Roboto"/>
                <a:ea typeface="Roboto"/>
                <a:cs typeface="Roboto"/>
                <a:sym typeface="Roboto"/>
              </a:rPr>
              <a:t>5</a:t>
            </a:r>
            <a:endParaRPr>
              <a:solidFill>
                <a:schemeClr val="accent1"/>
              </a:solidFill>
              <a:latin typeface="Roboto"/>
              <a:ea typeface="Roboto"/>
              <a:cs typeface="Roboto"/>
              <a:sym typeface="Roboto"/>
            </a:endParaRPr>
          </a:p>
          <a:p>
            <a:pPr indent="457200" lvl="0" marL="0" marR="0" rtl="0" algn="l">
              <a:lnSpc>
                <a:spcPct val="100000"/>
              </a:lnSpc>
              <a:spcBef>
                <a:spcPts val="0"/>
              </a:spcBef>
              <a:spcAft>
                <a:spcPts val="0"/>
              </a:spcAft>
              <a:buNone/>
            </a:pPr>
            <a:r>
              <a:rPr lang="en" sz="1400">
                <a:solidFill>
                  <a:srgbClr val="616161"/>
                </a:solidFill>
                <a:latin typeface="Roboto"/>
                <a:ea typeface="Roboto"/>
                <a:cs typeface="Roboto"/>
                <a:sym typeface="Roboto"/>
              </a:rPr>
              <a:t>Usability - User interface design and User Experience</a:t>
            </a:r>
            <a:endParaRPr sz="1400">
              <a:solidFill>
                <a:srgbClr val="616161"/>
              </a:solidFill>
              <a:latin typeface="Roboto"/>
              <a:ea typeface="Roboto"/>
              <a:cs typeface="Roboto"/>
              <a:sym typeface="Roboto"/>
            </a:endParaRPr>
          </a:p>
          <a:p>
            <a:pPr indent="-342900" lvl="0" marL="457200" marR="0" rtl="0" algn="l">
              <a:lnSpc>
                <a:spcPct val="100000"/>
              </a:lnSpc>
              <a:spcBef>
                <a:spcPts val="1000"/>
              </a:spcBef>
              <a:spcAft>
                <a:spcPts val="0"/>
              </a:spcAft>
              <a:buClr>
                <a:srgbClr val="3F3F3F"/>
              </a:buClr>
              <a:buSzPts val="1800"/>
              <a:buFont typeface="Roboto"/>
              <a:buChar char="●"/>
            </a:pPr>
            <a:r>
              <a:rPr lang="en">
                <a:solidFill>
                  <a:srgbClr val="3F3F3F"/>
                </a:solidFill>
                <a:latin typeface="Roboto"/>
                <a:ea typeface="Roboto"/>
                <a:cs typeface="Roboto"/>
                <a:sym typeface="Roboto"/>
              </a:rPr>
              <a:t>Full Stack Implementation</a:t>
            </a:r>
            <a:r>
              <a:rPr lang="en">
                <a:latin typeface="Roboto"/>
                <a:ea typeface="Roboto"/>
                <a:cs typeface="Roboto"/>
                <a:sym typeface="Roboto"/>
              </a:rPr>
              <a:t>  </a:t>
            </a:r>
            <a:r>
              <a:rPr lang="en">
                <a:solidFill>
                  <a:schemeClr val="accent1"/>
                </a:solidFill>
                <a:latin typeface="Roboto"/>
                <a:ea typeface="Roboto"/>
                <a:cs typeface="Roboto"/>
                <a:sym typeface="Roboto"/>
              </a:rPr>
              <a:t>5</a:t>
            </a:r>
            <a:endParaRPr>
              <a:solidFill>
                <a:schemeClr val="accent1"/>
              </a:solidFill>
              <a:latin typeface="Roboto"/>
              <a:ea typeface="Roboto"/>
              <a:cs typeface="Roboto"/>
              <a:sym typeface="Roboto"/>
            </a:endParaRPr>
          </a:p>
          <a:p>
            <a:pPr indent="457200" lvl="0" marL="0" marR="0" rtl="0" algn="l">
              <a:lnSpc>
                <a:spcPct val="100000"/>
              </a:lnSpc>
              <a:spcBef>
                <a:spcPts val="0"/>
              </a:spcBef>
              <a:spcAft>
                <a:spcPts val="0"/>
              </a:spcAft>
              <a:buNone/>
            </a:pPr>
            <a:r>
              <a:rPr lang="en" sz="1400">
                <a:solidFill>
                  <a:srgbClr val="616161"/>
                </a:solidFill>
                <a:latin typeface="Roboto"/>
                <a:ea typeface="Roboto"/>
                <a:cs typeface="Roboto"/>
                <a:sym typeface="Roboto"/>
              </a:rPr>
              <a:t>Frontend, Backend design and integration</a:t>
            </a:r>
            <a:endParaRPr sz="1400">
              <a:solidFill>
                <a:srgbClr val="616161"/>
              </a:solidFill>
              <a:latin typeface="Roboto"/>
              <a:ea typeface="Roboto"/>
              <a:cs typeface="Roboto"/>
              <a:sym typeface="Roboto"/>
            </a:endParaRPr>
          </a:p>
          <a:p>
            <a:pPr indent="-342900" lvl="0" marL="457200" marR="0" rtl="0" algn="l">
              <a:lnSpc>
                <a:spcPct val="115000"/>
              </a:lnSpc>
              <a:spcBef>
                <a:spcPts val="1000"/>
              </a:spcBef>
              <a:spcAft>
                <a:spcPts val="0"/>
              </a:spcAft>
              <a:buClr>
                <a:srgbClr val="3F3F3F"/>
              </a:buClr>
              <a:buSzPts val="1800"/>
              <a:buFont typeface="Roboto"/>
              <a:buChar char="●"/>
            </a:pPr>
            <a:r>
              <a:rPr lang="en">
                <a:solidFill>
                  <a:srgbClr val="3F3F3F"/>
                </a:solidFill>
                <a:latin typeface="Roboto"/>
                <a:ea typeface="Roboto"/>
                <a:cs typeface="Roboto"/>
                <a:sym typeface="Roboto"/>
              </a:rPr>
              <a:t>Individual Contribution</a:t>
            </a:r>
            <a:r>
              <a:rPr lang="en">
                <a:latin typeface="Roboto"/>
                <a:ea typeface="Roboto"/>
                <a:cs typeface="Roboto"/>
                <a:sym typeface="Roboto"/>
              </a:rPr>
              <a:t>  </a:t>
            </a:r>
            <a:r>
              <a:rPr lang="en">
                <a:solidFill>
                  <a:schemeClr val="accent1"/>
                </a:solidFill>
                <a:latin typeface="Roboto"/>
                <a:ea typeface="Roboto"/>
                <a:cs typeface="Roboto"/>
                <a:sym typeface="Roboto"/>
              </a:rPr>
              <a:t>10</a:t>
            </a:r>
            <a:endParaRPr>
              <a:solidFill>
                <a:schemeClr val="accent1"/>
              </a:solidFill>
              <a:latin typeface="Roboto"/>
              <a:ea typeface="Roboto"/>
              <a:cs typeface="Roboto"/>
              <a:sym typeface="Roboto"/>
            </a:endParaRPr>
          </a:p>
          <a:p>
            <a:pPr indent="0" lvl="0" marL="457200" marR="0" rtl="0" algn="l">
              <a:lnSpc>
                <a:spcPct val="100000"/>
              </a:lnSpc>
              <a:spcBef>
                <a:spcPts val="0"/>
              </a:spcBef>
              <a:spcAft>
                <a:spcPts val="0"/>
              </a:spcAft>
              <a:buNone/>
            </a:pPr>
            <a:r>
              <a:rPr lang="en" sz="1400">
                <a:solidFill>
                  <a:srgbClr val="616161"/>
                </a:solidFill>
                <a:latin typeface="Roboto"/>
                <a:ea typeface="Roboto"/>
                <a:cs typeface="Roboto"/>
                <a:sym typeface="Roboto"/>
              </a:rPr>
              <a:t>Participation in weekly progress meetings &amp; oral presentation is mandatory</a:t>
            </a:r>
            <a:endParaRPr sz="1400">
              <a:latin typeface="Roboto"/>
              <a:ea typeface="Roboto"/>
              <a:cs typeface="Roboto"/>
              <a:sym typeface="Roboto"/>
            </a:endParaRPr>
          </a:p>
        </p:txBody>
      </p:sp>
      <p:sp>
        <p:nvSpPr>
          <p:cNvPr id="281" name="Google Shape;28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Course Project</a:t>
            </a:r>
            <a:endParaRPr>
              <a:solidFill>
                <a:schemeClr val="dk2"/>
              </a:solidFill>
              <a:latin typeface="Roboto"/>
              <a:ea typeface="Roboto"/>
              <a:cs typeface="Roboto"/>
              <a:sym typeface="Roboto"/>
            </a:endParaRPr>
          </a:p>
        </p:txBody>
      </p:sp>
      <p:sp>
        <p:nvSpPr>
          <p:cNvPr id="282" name="Google Shape;282;p27"/>
          <p:cNvSpPr txBox="1"/>
          <p:nvPr/>
        </p:nvSpPr>
        <p:spPr>
          <a:xfrm>
            <a:off x="5832300" y="13606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EE2214"/>
                </a:solidFill>
                <a:latin typeface="Roboto"/>
                <a:ea typeface="Roboto"/>
                <a:cs typeface="Roboto"/>
                <a:sym typeface="Roboto"/>
              </a:rPr>
              <a:t>Build a f</a:t>
            </a:r>
            <a:r>
              <a:rPr lang="en" sz="2400">
                <a:solidFill>
                  <a:srgbClr val="EE2214"/>
                </a:solidFill>
                <a:latin typeface="Roboto"/>
                <a:ea typeface="Roboto"/>
                <a:cs typeface="Roboto"/>
                <a:sym typeface="Roboto"/>
              </a:rPr>
              <a:t>ull stack web application</a:t>
            </a:r>
            <a:endParaRPr sz="2400">
              <a:solidFill>
                <a:srgbClr val="EE2214"/>
              </a:solidFill>
              <a:latin typeface="Roboto"/>
              <a:ea typeface="Roboto"/>
              <a:cs typeface="Roboto"/>
              <a:sym typeface="Roboto"/>
            </a:endParaRPr>
          </a:p>
          <a:p>
            <a:pPr indent="-381000" lvl="0" marL="457200" rtl="0" algn="l">
              <a:lnSpc>
                <a:spcPct val="115000"/>
              </a:lnSpc>
              <a:spcBef>
                <a:spcPts val="100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Dynamic</a:t>
            </a:r>
            <a:endParaRPr sz="2400">
              <a:solidFill>
                <a:schemeClr val="accent1"/>
              </a:solidFill>
              <a:latin typeface="Roboto"/>
              <a:ea typeface="Roboto"/>
              <a:cs typeface="Roboto"/>
              <a:sym typeface="Roboto"/>
            </a:endParaRPr>
          </a:p>
          <a:p>
            <a:pPr indent="-381000" lvl="0" marL="457200" rtl="0" algn="l">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Interactive</a:t>
            </a:r>
            <a:endParaRPr sz="2400">
              <a:solidFill>
                <a:schemeClr val="accent1"/>
              </a:solidFill>
              <a:latin typeface="Roboto"/>
              <a:ea typeface="Roboto"/>
              <a:cs typeface="Roboto"/>
              <a:sym typeface="Roboto"/>
            </a:endParaRPr>
          </a:p>
          <a:p>
            <a:pPr indent="-381000" lvl="0" marL="457200" rtl="0" algn="l">
              <a:lnSpc>
                <a:spcPct val="115000"/>
              </a:lnSpc>
              <a:spcBef>
                <a:spcPts val="0"/>
              </a:spcBef>
              <a:spcAft>
                <a:spcPts val="0"/>
              </a:spcAft>
              <a:buClr>
                <a:schemeClr val="accent1"/>
              </a:buClr>
              <a:buSzPts val="2400"/>
              <a:buFont typeface="Roboto"/>
              <a:buChar char="-"/>
            </a:pPr>
            <a:r>
              <a:rPr lang="en" sz="2400">
                <a:solidFill>
                  <a:schemeClr val="accent1"/>
                </a:solidFill>
                <a:latin typeface="Roboto"/>
                <a:ea typeface="Roboto"/>
                <a:cs typeface="Roboto"/>
                <a:sym typeface="Roboto"/>
              </a:rPr>
              <a:t>Real world value</a:t>
            </a:r>
            <a:endParaRPr sz="240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28"/>
          <p:cNvSpPr/>
          <p:nvPr/>
        </p:nvSpPr>
        <p:spPr>
          <a:xfrm>
            <a:off x="124250" y="3604275"/>
            <a:ext cx="28428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WEEK 10</a:t>
            </a:r>
            <a:endParaRPr sz="1200">
              <a:solidFill>
                <a:schemeClr val="dk2"/>
              </a:solidFill>
            </a:endParaRPr>
          </a:p>
          <a:p>
            <a:pPr indent="0" lvl="0" marL="0" rtl="0" algn="ctr">
              <a:spcBef>
                <a:spcPts val="0"/>
              </a:spcBef>
              <a:spcAft>
                <a:spcPts val="0"/>
              </a:spcAft>
              <a:buNone/>
            </a:pPr>
            <a:r>
              <a:rPr lang="en" sz="1200"/>
              <a:t>Frontend &amp; Backend Integration</a:t>
            </a:r>
            <a:endParaRPr sz="1200"/>
          </a:p>
        </p:txBody>
      </p:sp>
      <p:sp>
        <p:nvSpPr>
          <p:cNvPr id="288" name="Google Shape;288;p28"/>
          <p:cNvSpPr/>
          <p:nvPr/>
        </p:nvSpPr>
        <p:spPr>
          <a:xfrm>
            <a:off x="124250" y="2485150"/>
            <a:ext cx="28428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WEEK 7</a:t>
            </a:r>
            <a:endParaRPr b="1" sz="1100"/>
          </a:p>
          <a:p>
            <a:pPr indent="0" lvl="0" marL="0" rtl="0" algn="ctr">
              <a:spcBef>
                <a:spcPts val="0"/>
              </a:spcBef>
              <a:spcAft>
                <a:spcPts val="0"/>
              </a:spcAft>
              <a:buNone/>
            </a:pPr>
            <a:r>
              <a:rPr lang="en" sz="1200"/>
              <a:t>API Design</a:t>
            </a:r>
            <a:endParaRPr sz="1200"/>
          </a:p>
        </p:txBody>
      </p:sp>
      <p:sp>
        <p:nvSpPr>
          <p:cNvPr id="289" name="Google Shape;289;p28"/>
          <p:cNvSpPr/>
          <p:nvPr/>
        </p:nvSpPr>
        <p:spPr>
          <a:xfrm>
            <a:off x="124250" y="1366025"/>
            <a:ext cx="28428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WEEK 4</a:t>
            </a:r>
            <a:endParaRPr sz="1200">
              <a:solidFill>
                <a:schemeClr val="dk2"/>
              </a:solidFill>
            </a:endParaRPr>
          </a:p>
          <a:p>
            <a:pPr indent="0" lvl="0" marL="0" rtl="0" algn="ctr">
              <a:spcBef>
                <a:spcPts val="0"/>
              </a:spcBef>
              <a:spcAft>
                <a:spcPts val="0"/>
              </a:spcAft>
              <a:buNone/>
            </a:pPr>
            <a:r>
              <a:rPr lang="en" sz="1200"/>
              <a:t>User Interface Coding</a:t>
            </a:r>
            <a:endParaRPr sz="1200"/>
          </a:p>
        </p:txBody>
      </p:sp>
      <p:sp>
        <p:nvSpPr>
          <p:cNvPr id="290" name="Google Shape;290;p28"/>
          <p:cNvSpPr/>
          <p:nvPr/>
        </p:nvSpPr>
        <p:spPr>
          <a:xfrm>
            <a:off x="124250" y="246900"/>
            <a:ext cx="28485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WEEK 1</a:t>
            </a:r>
            <a:endParaRPr b="1" sz="1100">
              <a:solidFill>
                <a:schemeClr val="dk2"/>
              </a:solidFill>
            </a:endParaRPr>
          </a:p>
          <a:p>
            <a:pPr indent="0" lvl="0" marL="0" rtl="0" algn="ctr">
              <a:spcBef>
                <a:spcPts val="0"/>
              </a:spcBef>
              <a:spcAft>
                <a:spcPts val="0"/>
              </a:spcAft>
              <a:buNone/>
            </a:pPr>
            <a:r>
              <a:rPr lang="en" sz="1200"/>
              <a:t>Make Teams</a:t>
            </a:r>
            <a:endParaRPr b="1" sz="1100"/>
          </a:p>
        </p:txBody>
      </p:sp>
      <p:sp>
        <p:nvSpPr>
          <p:cNvPr id="291" name="Google Shape;291;p28"/>
          <p:cNvSpPr/>
          <p:nvPr/>
        </p:nvSpPr>
        <p:spPr>
          <a:xfrm>
            <a:off x="3143950" y="246900"/>
            <a:ext cx="28485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WEEK 2</a:t>
            </a:r>
            <a:endParaRPr b="1" sz="1100">
              <a:solidFill>
                <a:schemeClr val="dk2"/>
              </a:solidFill>
            </a:endParaRPr>
          </a:p>
          <a:p>
            <a:pPr indent="0" lvl="0" marL="0" rtl="0" algn="ctr">
              <a:spcBef>
                <a:spcPts val="0"/>
              </a:spcBef>
              <a:spcAft>
                <a:spcPts val="0"/>
              </a:spcAft>
              <a:buNone/>
            </a:pPr>
            <a:r>
              <a:rPr lang="en" sz="1200"/>
              <a:t>Project Idea &amp; Scope</a:t>
            </a:r>
            <a:endParaRPr sz="1000">
              <a:solidFill>
                <a:srgbClr val="005950"/>
              </a:solidFill>
            </a:endParaRPr>
          </a:p>
        </p:txBody>
      </p:sp>
      <p:sp>
        <p:nvSpPr>
          <p:cNvPr id="292" name="Google Shape;292;p28"/>
          <p:cNvSpPr/>
          <p:nvPr/>
        </p:nvSpPr>
        <p:spPr>
          <a:xfrm>
            <a:off x="6169275" y="248925"/>
            <a:ext cx="28428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WEEK 3</a:t>
            </a:r>
            <a:endParaRPr sz="1200">
              <a:solidFill>
                <a:schemeClr val="dk2"/>
              </a:solidFill>
            </a:endParaRPr>
          </a:p>
          <a:p>
            <a:pPr indent="0" lvl="0" marL="0" rtl="0" algn="ctr">
              <a:spcBef>
                <a:spcPts val="0"/>
              </a:spcBef>
              <a:spcAft>
                <a:spcPts val="0"/>
              </a:spcAft>
              <a:buNone/>
            </a:pPr>
            <a:r>
              <a:rPr lang="en" sz="1200"/>
              <a:t>UI Design &amp; Mockups</a:t>
            </a:r>
            <a:endParaRPr sz="1200"/>
          </a:p>
        </p:txBody>
      </p:sp>
      <p:sp>
        <p:nvSpPr>
          <p:cNvPr id="293" name="Google Shape;293;p28"/>
          <p:cNvSpPr/>
          <p:nvPr/>
        </p:nvSpPr>
        <p:spPr>
          <a:xfrm>
            <a:off x="3143950" y="1366025"/>
            <a:ext cx="28485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WEEK 5</a:t>
            </a:r>
            <a:endParaRPr sz="1200">
              <a:solidFill>
                <a:schemeClr val="dk2"/>
              </a:solidFill>
            </a:endParaRPr>
          </a:p>
          <a:p>
            <a:pPr indent="0" lvl="0" marL="0" rtl="0" algn="ctr">
              <a:spcBef>
                <a:spcPts val="0"/>
              </a:spcBef>
              <a:spcAft>
                <a:spcPts val="0"/>
              </a:spcAft>
              <a:buNone/>
            </a:pPr>
            <a:r>
              <a:rPr lang="en" sz="1200"/>
              <a:t>Frontend Coding &amp; Data Modeling</a:t>
            </a:r>
            <a:endParaRPr sz="1200"/>
          </a:p>
        </p:txBody>
      </p:sp>
      <p:sp>
        <p:nvSpPr>
          <p:cNvPr id="294" name="Google Shape;294;p28"/>
          <p:cNvSpPr/>
          <p:nvPr/>
        </p:nvSpPr>
        <p:spPr>
          <a:xfrm>
            <a:off x="6163600" y="1366025"/>
            <a:ext cx="28485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WEEK 6</a:t>
            </a:r>
            <a:endParaRPr b="1" sz="1100"/>
          </a:p>
          <a:p>
            <a:pPr indent="0" lvl="0" marL="0" rtl="0" algn="ctr">
              <a:spcBef>
                <a:spcPts val="0"/>
              </a:spcBef>
              <a:spcAft>
                <a:spcPts val="0"/>
              </a:spcAft>
              <a:buNone/>
            </a:pPr>
            <a:r>
              <a:rPr lang="en" sz="1200"/>
              <a:t>Collect Feedback &amp; Revise Scope</a:t>
            </a:r>
            <a:endParaRPr sz="1200"/>
          </a:p>
        </p:txBody>
      </p:sp>
      <p:sp>
        <p:nvSpPr>
          <p:cNvPr id="295" name="Google Shape;295;p28"/>
          <p:cNvSpPr/>
          <p:nvPr/>
        </p:nvSpPr>
        <p:spPr>
          <a:xfrm>
            <a:off x="3143950" y="2485150"/>
            <a:ext cx="28428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WEEK 8</a:t>
            </a:r>
            <a:endParaRPr b="1" sz="1100"/>
          </a:p>
          <a:p>
            <a:pPr indent="0" lvl="0" marL="0" rtl="0" algn="ctr">
              <a:spcBef>
                <a:spcPts val="0"/>
              </a:spcBef>
              <a:spcAft>
                <a:spcPts val="0"/>
              </a:spcAft>
              <a:buNone/>
            </a:pPr>
            <a:r>
              <a:rPr lang="en" sz="1200"/>
              <a:t>Backend Design &amp; Implementation</a:t>
            </a:r>
            <a:endParaRPr sz="1200"/>
          </a:p>
        </p:txBody>
      </p:sp>
      <p:sp>
        <p:nvSpPr>
          <p:cNvPr id="296" name="Google Shape;296;p28"/>
          <p:cNvSpPr/>
          <p:nvPr/>
        </p:nvSpPr>
        <p:spPr>
          <a:xfrm>
            <a:off x="6163650" y="2485150"/>
            <a:ext cx="28428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WEEK 9</a:t>
            </a:r>
            <a:endParaRPr b="1" sz="1100"/>
          </a:p>
          <a:p>
            <a:pPr indent="0" lvl="0" marL="0" rtl="0" algn="ctr">
              <a:spcBef>
                <a:spcPts val="0"/>
              </a:spcBef>
              <a:spcAft>
                <a:spcPts val="0"/>
              </a:spcAft>
              <a:buNone/>
            </a:pPr>
            <a:r>
              <a:rPr lang="en" sz="1200"/>
              <a:t>Backend Implementation</a:t>
            </a:r>
            <a:endParaRPr sz="1200"/>
          </a:p>
        </p:txBody>
      </p:sp>
      <p:sp>
        <p:nvSpPr>
          <p:cNvPr id="297" name="Google Shape;297;p28"/>
          <p:cNvSpPr/>
          <p:nvPr/>
        </p:nvSpPr>
        <p:spPr>
          <a:xfrm>
            <a:off x="3143950" y="3604275"/>
            <a:ext cx="2842800" cy="1007700"/>
          </a:xfrm>
          <a:prstGeom prst="rect">
            <a:avLst/>
          </a:prstGeom>
          <a:solidFill>
            <a:schemeClr val="lt2"/>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WEEK 11</a:t>
            </a:r>
            <a:endParaRPr sz="1200">
              <a:solidFill>
                <a:schemeClr val="dk2"/>
              </a:solidFill>
            </a:endParaRPr>
          </a:p>
          <a:p>
            <a:pPr indent="0" lvl="0" marL="0" rtl="0" algn="ctr">
              <a:spcBef>
                <a:spcPts val="0"/>
              </a:spcBef>
              <a:spcAft>
                <a:spcPts val="0"/>
              </a:spcAft>
              <a:buNone/>
            </a:pPr>
            <a:r>
              <a:rPr lang="en" sz="1200"/>
              <a:t>Test, Revise Scope &amp; Wrap up</a:t>
            </a:r>
            <a:endParaRPr sz="1200"/>
          </a:p>
        </p:txBody>
      </p:sp>
      <p:sp>
        <p:nvSpPr>
          <p:cNvPr id="298" name="Google Shape;298;p28"/>
          <p:cNvSpPr/>
          <p:nvPr/>
        </p:nvSpPr>
        <p:spPr>
          <a:xfrm>
            <a:off x="6169300" y="3604275"/>
            <a:ext cx="2842800" cy="1007700"/>
          </a:xfrm>
          <a:prstGeom prst="rect">
            <a:avLst/>
          </a:prstGeom>
          <a:solidFill>
            <a:schemeClr val="lt2"/>
          </a:solid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WEEK 12</a:t>
            </a:r>
            <a:endParaRPr sz="1200">
              <a:solidFill>
                <a:schemeClr val="dk2"/>
              </a:solidFill>
            </a:endParaRPr>
          </a:p>
          <a:p>
            <a:pPr indent="0" lvl="0" marL="0" rtl="0" algn="ctr">
              <a:spcBef>
                <a:spcPts val="0"/>
              </a:spcBef>
              <a:spcAft>
                <a:spcPts val="0"/>
              </a:spcAft>
              <a:buNone/>
            </a:pPr>
            <a:r>
              <a:rPr b="1" lang="en" sz="1200"/>
              <a:t>Project Submission</a:t>
            </a:r>
            <a:endParaRPr b="1" sz="1200"/>
          </a:p>
        </p:txBody>
      </p:sp>
      <p:cxnSp>
        <p:nvCxnSpPr>
          <p:cNvPr id="299" name="Google Shape;299;p28"/>
          <p:cNvCxnSpPr/>
          <p:nvPr/>
        </p:nvCxnSpPr>
        <p:spPr>
          <a:xfrm flipH="1" rot="10800000">
            <a:off x="86050" y="1300175"/>
            <a:ext cx="8967600" cy="9600"/>
          </a:xfrm>
          <a:prstGeom prst="straightConnector1">
            <a:avLst/>
          </a:prstGeom>
          <a:noFill/>
          <a:ln cap="flat" cmpd="sng" w="9525">
            <a:solidFill>
              <a:schemeClr val="accent1"/>
            </a:solidFill>
            <a:prstDash val="solid"/>
            <a:round/>
            <a:headEnd len="med" w="med" type="none"/>
            <a:tailEnd len="med" w="med" type="none"/>
          </a:ln>
        </p:spPr>
      </p:cxnSp>
      <p:cxnSp>
        <p:nvCxnSpPr>
          <p:cNvPr id="300" name="Google Shape;300;p28"/>
          <p:cNvCxnSpPr/>
          <p:nvPr/>
        </p:nvCxnSpPr>
        <p:spPr>
          <a:xfrm>
            <a:off x="3059325" y="200775"/>
            <a:ext cx="0" cy="4464600"/>
          </a:xfrm>
          <a:prstGeom prst="straightConnector1">
            <a:avLst/>
          </a:prstGeom>
          <a:noFill/>
          <a:ln cap="flat" cmpd="sng" w="9525">
            <a:solidFill>
              <a:schemeClr val="accent1"/>
            </a:solidFill>
            <a:prstDash val="solid"/>
            <a:round/>
            <a:headEnd len="med" w="med" type="none"/>
            <a:tailEnd len="med" w="med" type="none"/>
          </a:ln>
        </p:spPr>
      </p:cxnSp>
      <p:cxnSp>
        <p:nvCxnSpPr>
          <p:cNvPr id="301" name="Google Shape;301;p28"/>
          <p:cNvCxnSpPr/>
          <p:nvPr/>
        </p:nvCxnSpPr>
        <p:spPr>
          <a:xfrm>
            <a:off x="6079850" y="200775"/>
            <a:ext cx="0" cy="4464600"/>
          </a:xfrm>
          <a:prstGeom prst="straightConnector1">
            <a:avLst/>
          </a:prstGeom>
          <a:noFill/>
          <a:ln cap="flat" cmpd="sng" w="9525">
            <a:solidFill>
              <a:schemeClr val="accent1"/>
            </a:solidFill>
            <a:prstDash val="solid"/>
            <a:round/>
            <a:headEnd len="med" w="med" type="none"/>
            <a:tailEnd len="med" w="med" type="none"/>
          </a:ln>
        </p:spPr>
      </p:cxnSp>
      <p:cxnSp>
        <p:nvCxnSpPr>
          <p:cNvPr id="302" name="Google Shape;302;p28"/>
          <p:cNvCxnSpPr/>
          <p:nvPr/>
        </p:nvCxnSpPr>
        <p:spPr>
          <a:xfrm flipH="1" rot="10800000">
            <a:off x="86050" y="2424638"/>
            <a:ext cx="8967600" cy="9600"/>
          </a:xfrm>
          <a:prstGeom prst="straightConnector1">
            <a:avLst/>
          </a:prstGeom>
          <a:noFill/>
          <a:ln cap="flat" cmpd="sng" w="9525">
            <a:solidFill>
              <a:schemeClr val="accent1"/>
            </a:solidFill>
            <a:prstDash val="solid"/>
            <a:round/>
            <a:headEnd len="med" w="med" type="none"/>
            <a:tailEnd len="med" w="med" type="none"/>
          </a:ln>
        </p:spPr>
      </p:cxnSp>
      <p:cxnSp>
        <p:nvCxnSpPr>
          <p:cNvPr id="303" name="Google Shape;303;p28"/>
          <p:cNvCxnSpPr/>
          <p:nvPr/>
        </p:nvCxnSpPr>
        <p:spPr>
          <a:xfrm flipH="1" rot="10800000">
            <a:off x="88200" y="3543763"/>
            <a:ext cx="8967600" cy="9600"/>
          </a:xfrm>
          <a:prstGeom prst="straightConnector1">
            <a:avLst/>
          </a:prstGeom>
          <a:noFill/>
          <a:ln cap="flat" cmpd="sng" w="9525">
            <a:solidFill>
              <a:schemeClr val="accent1"/>
            </a:solidFill>
            <a:prstDash val="solid"/>
            <a:round/>
            <a:headEnd len="med" w="med" type="none"/>
            <a:tailEnd len="med" w="med" type="none"/>
          </a:ln>
        </p:spPr>
      </p:cxnSp>
      <p:sp>
        <p:nvSpPr>
          <p:cNvPr id="304" name="Google Shape;304;p28"/>
          <p:cNvSpPr/>
          <p:nvPr/>
        </p:nvSpPr>
        <p:spPr>
          <a:xfrm>
            <a:off x="86325" y="1397125"/>
            <a:ext cx="5229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10</a:t>
            </a:r>
            <a:r>
              <a:rPr b="1" lang="en" sz="900">
                <a:solidFill>
                  <a:srgbClr val="0C343D"/>
                </a:solidFill>
              </a:rPr>
              <a:t>/10</a:t>
            </a:r>
            <a:endParaRPr b="1" sz="900">
              <a:solidFill>
                <a:srgbClr val="0C343D"/>
              </a:solidFill>
            </a:endParaRPr>
          </a:p>
        </p:txBody>
      </p:sp>
      <p:sp>
        <p:nvSpPr>
          <p:cNvPr id="305" name="Google Shape;305;p28"/>
          <p:cNvSpPr/>
          <p:nvPr/>
        </p:nvSpPr>
        <p:spPr>
          <a:xfrm>
            <a:off x="6114150" y="270413"/>
            <a:ext cx="4494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3</a:t>
            </a:r>
            <a:r>
              <a:rPr b="1" lang="en" sz="900">
                <a:solidFill>
                  <a:srgbClr val="0C343D"/>
                </a:solidFill>
              </a:rPr>
              <a:t>/10</a:t>
            </a:r>
            <a:endParaRPr b="1" sz="900">
              <a:solidFill>
                <a:srgbClr val="0C343D"/>
              </a:solidFill>
            </a:endParaRPr>
          </a:p>
        </p:txBody>
      </p:sp>
      <p:sp>
        <p:nvSpPr>
          <p:cNvPr id="306" name="Google Shape;306;p28"/>
          <p:cNvSpPr/>
          <p:nvPr/>
        </p:nvSpPr>
        <p:spPr>
          <a:xfrm>
            <a:off x="86275" y="2523825"/>
            <a:ext cx="5229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31/10</a:t>
            </a:r>
            <a:endParaRPr b="1" sz="900">
              <a:solidFill>
                <a:srgbClr val="0C343D"/>
              </a:solidFill>
            </a:endParaRPr>
          </a:p>
        </p:txBody>
      </p:sp>
      <p:sp>
        <p:nvSpPr>
          <p:cNvPr id="307" name="Google Shape;307;p28"/>
          <p:cNvSpPr/>
          <p:nvPr/>
        </p:nvSpPr>
        <p:spPr>
          <a:xfrm>
            <a:off x="3094250" y="2506238"/>
            <a:ext cx="4494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7</a:t>
            </a:r>
            <a:r>
              <a:rPr b="1" lang="en" sz="900">
                <a:solidFill>
                  <a:srgbClr val="0C343D"/>
                </a:solidFill>
              </a:rPr>
              <a:t>/11</a:t>
            </a:r>
            <a:endParaRPr b="1" sz="900">
              <a:solidFill>
                <a:srgbClr val="0C343D"/>
              </a:solidFill>
            </a:endParaRPr>
          </a:p>
        </p:txBody>
      </p:sp>
      <p:sp>
        <p:nvSpPr>
          <p:cNvPr id="308" name="Google Shape;308;p28"/>
          <p:cNvSpPr/>
          <p:nvPr/>
        </p:nvSpPr>
        <p:spPr>
          <a:xfrm>
            <a:off x="6118900" y="2509050"/>
            <a:ext cx="5229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14/11</a:t>
            </a:r>
            <a:endParaRPr b="1" sz="900">
              <a:solidFill>
                <a:srgbClr val="0C343D"/>
              </a:solidFill>
            </a:endParaRPr>
          </a:p>
        </p:txBody>
      </p:sp>
      <p:sp>
        <p:nvSpPr>
          <p:cNvPr id="309" name="Google Shape;309;p28"/>
          <p:cNvSpPr/>
          <p:nvPr/>
        </p:nvSpPr>
        <p:spPr>
          <a:xfrm>
            <a:off x="86277" y="3650525"/>
            <a:ext cx="5229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21</a:t>
            </a:r>
            <a:r>
              <a:rPr b="1" lang="en" sz="900">
                <a:solidFill>
                  <a:srgbClr val="0C343D"/>
                </a:solidFill>
              </a:rPr>
              <a:t>/11</a:t>
            </a:r>
            <a:endParaRPr b="1" sz="900">
              <a:solidFill>
                <a:srgbClr val="0C343D"/>
              </a:solidFill>
            </a:endParaRPr>
          </a:p>
        </p:txBody>
      </p:sp>
      <p:sp>
        <p:nvSpPr>
          <p:cNvPr id="310" name="Google Shape;310;p28"/>
          <p:cNvSpPr/>
          <p:nvPr/>
        </p:nvSpPr>
        <p:spPr>
          <a:xfrm>
            <a:off x="94713" y="270413"/>
            <a:ext cx="4494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19/9</a:t>
            </a:r>
            <a:endParaRPr b="1" sz="900">
              <a:solidFill>
                <a:srgbClr val="0C343D"/>
              </a:solidFill>
            </a:endParaRPr>
          </a:p>
        </p:txBody>
      </p:sp>
      <p:sp>
        <p:nvSpPr>
          <p:cNvPr id="311" name="Google Shape;311;p28"/>
          <p:cNvSpPr/>
          <p:nvPr/>
        </p:nvSpPr>
        <p:spPr>
          <a:xfrm>
            <a:off x="3094238" y="270438"/>
            <a:ext cx="4494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26/9</a:t>
            </a:r>
            <a:endParaRPr b="1" sz="900">
              <a:solidFill>
                <a:srgbClr val="0C343D"/>
              </a:solidFill>
            </a:endParaRPr>
          </a:p>
        </p:txBody>
      </p:sp>
      <p:sp>
        <p:nvSpPr>
          <p:cNvPr id="312" name="Google Shape;312;p28"/>
          <p:cNvSpPr/>
          <p:nvPr/>
        </p:nvSpPr>
        <p:spPr>
          <a:xfrm>
            <a:off x="6111225" y="1389725"/>
            <a:ext cx="5229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24</a:t>
            </a:r>
            <a:r>
              <a:rPr b="1" lang="en" sz="900">
                <a:solidFill>
                  <a:srgbClr val="0C343D"/>
                </a:solidFill>
              </a:rPr>
              <a:t>/10</a:t>
            </a:r>
            <a:endParaRPr b="1" sz="900">
              <a:solidFill>
                <a:srgbClr val="0C343D"/>
              </a:solidFill>
            </a:endParaRPr>
          </a:p>
        </p:txBody>
      </p:sp>
      <p:sp>
        <p:nvSpPr>
          <p:cNvPr id="313" name="Google Shape;313;p28"/>
          <p:cNvSpPr/>
          <p:nvPr/>
        </p:nvSpPr>
        <p:spPr>
          <a:xfrm>
            <a:off x="3094250" y="1388350"/>
            <a:ext cx="5229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17/10</a:t>
            </a:r>
            <a:endParaRPr b="1" sz="900">
              <a:solidFill>
                <a:srgbClr val="0C343D"/>
              </a:solidFill>
            </a:endParaRPr>
          </a:p>
        </p:txBody>
      </p:sp>
      <p:sp>
        <p:nvSpPr>
          <p:cNvPr id="314" name="Google Shape;314;p28"/>
          <p:cNvSpPr/>
          <p:nvPr/>
        </p:nvSpPr>
        <p:spPr>
          <a:xfrm>
            <a:off x="3094252" y="3624150"/>
            <a:ext cx="5229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28/11</a:t>
            </a:r>
            <a:endParaRPr b="1" sz="900">
              <a:solidFill>
                <a:srgbClr val="0C343D"/>
              </a:solidFill>
            </a:endParaRPr>
          </a:p>
        </p:txBody>
      </p:sp>
      <p:sp>
        <p:nvSpPr>
          <p:cNvPr id="315" name="Google Shape;315;p28"/>
          <p:cNvSpPr/>
          <p:nvPr/>
        </p:nvSpPr>
        <p:spPr>
          <a:xfrm>
            <a:off x="6111225" y="3628375"/>
            <a:ext cx="449400" cy="201000"/>
          </a:xfrm>
          <a:prstGeom prst="roundRect">
            <a:avLst>
              <a:gd fmla="val 16667" name="adj"/>
            </a:avLst>
          </a:prstGeom>
          <a:solidFill>
            <a:srgbClr val="FFFFFF"/>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0C343D"/>
                </a:solidFill>
              </a:rPr>
              <a:t>6</a:t>
            </a:r>
            <a:r>
              <a:rPr b="1" lang="en" sz="900">
                <a:solidFill>
                  <a:srgbClr val="0C343D"/>
                </a:solidFill>
              </a:rPr>
              <a:t>/12</a:t>
            </a:r>
            <a:endParaRPr b="1" sz="900">
              <a:solidFill>
                <a:srgbClr val="0C343D"/>
              </a:solidFill>
            </a:endParaRPr>
          </a:p>
        </p:txBody>
      </p:sp>
      <p:sp>
        <p:nvSpPr>
          <p:cNvPr id="316" name="Google Shape;316;p28"/>
          <p:cNvSpPr txBox="1"/>
          <p:nvPr>
            <p:ph idx="1" type="body"/>
          </p:nvPr>
        </p:nvSpPr>
        <p:spPr>
          <a:xfrm>
            <a:off x="124260" y="4611975"/>
            <a:ext cx="2333100" cy="50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000000"/>
                </a:solidFill>
              </a:rPr>
              <a:t>Project Schedule</a:t>
            </a:r>
            <a:endParaRPr sz="1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9"/>
          <p:cNvSpPr txBox="1"/>
          <p:nvPr>
            <p:ph idx="1" type="body"/>
          </p:nvPr>
        </p:nvSpPr>
        <p:spPr>
          <a:xfrm>
            <a:off x="311700" y="1374625"/>
            <a:ext cx="6993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F3F3F"/>
                </a:solidFill>
                <a:latin typeface="Roboto"/>
                <a:ea typeface="Roboto"/>
                <a:cs typeface="Roboto"/>
                <a:sym typeface="Roboto"/>
              </a:rPr>
              <a:t>One meeting per week during scheduled timings for each team:</a:t>
            </a:r>
            <a:endParaRPr>
              <a:solidFill>
                <a:srgbClr val="3F3F3F"/>
              </a:solidFill>
              <a:latin typeface="Roboto"/>
              <a:ea typeface="Roboto"/>
              <a:cs typeface="Roboto"/>
              <a:sym typeface="Roboto"/>
            </a:endParaRPr>
          </a:p>
          <a:p>
            <a:pPr indent="-368300" lvl="0" marL="457200" rtl="0" algn="l">
              <a:lnSpc>
                <a:spcPct val="150000"/>
              </a:lnSpc>
              <a:spcBef>
                <a:spcPts val="1600"/>
              </a:spcBef>
              <a:spcAft>
                <a:spcPts val="0"/>
              </a:spcAft>
              <a:buClr>
                <a:srgbClr val="3F3F3F"/>
              </a:buClr>
              <a:buSzPts val="2200"/>
              <a:buFont typeface="Roboto"/>
              <a:buChar char="●"/>
            </a:pPr>
            <a:r>
              <a:rPr lang="en" sz="2200">
                <a:solidFill>
                  <a:srgbClr val="3F3F3F"/>
                </a:solidFill>
                <a:latin typeface="Roboto"/>
                <a:ea typeface="Roboto"/>
                <a:cs typeface="Roboto"/>
                <a:sym typeface="Roboto"/>
              </a:rPr>
              <a:t>Report Weekly Progress</a:t>
            </a:r>
            <a:endParaRPr sz="2200">
              <a:solidFill>
                <a:srgbClr val="3F3F3F"/>
              </a:solidFill>
              <a:latin typeface="Roboto"/>
              <a:ea typeface="Roboto"/>
              <a:cs typeface="Roboto"/>
              <a:sym typeface="Roboto"/>
            </a:endParaRPr>
          </a:p>
          <a:p>
            <a:pPr indent="-368300" lvl="0" marL="457200" rtl="0" algn="l">
              <a:lnSpc>
                <a:spcPct val="150000"/>
              </a:lnSpc>
              <a:spcBef>
                <a:spcPts val="0"/>
              </a:spcBef>
              <a:spcAft>
                <a:spcPts val="0"/>
              </a:spcAft>
              <a:buClr>
                <a:srgbClr val="3F3F3F"/>
              </a:buClr>
              <a:buSzPts val="2200"/>
              <a:buFont typeface="Roboto"/>
              <a:buChar char="●"/>
            </a:pPr>
            <a:r>
              <a:rPr lang="en" sz="2200">
                <a:solidFill>
                  <a:srgbClr val="3F3F3F"/>
                </a:solidFill>
                <a:latin typeface="Roboto"/>
                <a:ea typeface="Roboto"/>
                <a:cs typeface="Roboto"/>
                <a:sym typeface="Roboto"/>
              </a:rPr>
              <a:t>Report Issues &amp; Roadblocks</a:t>
            </a:r>
            <a:endParaRPr sz="2200">
              <a:solidFill>
                <a:srgbClr val="3F3F3F"/>
              </a:solidFill>
              <a:latin typeface="Roboto"/>
              <a:ea typeface="Roboto"/>
              <a:cs typeface="Roboto"/>
              <a:sym typeface="Roboto"/>
            </a:endParaRPr>
          </a:p>
          <a:p>
            <a:pPr indent="-368300" lvl="0" marL="457200" rtl="0" algn="l">
              <a:lnSpc>
                <a:spcPct val="150000"/>
              </a:lnSpc>
              <a:spcBef>
                <a:spcPts val="0"/>
              </a:spcBef>
              <a:spcAft>
                <a:spcPts val="0"/>
              </a:spcAft>
              <a:buClr>
                <a:srgbClr val="3F3F3F"/>
              </a:buClr>
              <a:buSzPts val="2200"/>
              <a:buFont typeface="Roboto"/>
              <a:buChar char="●"/>
            </a:pPr>
            <a:r>
              <a:rPr lang="en" sz="2200">
                <a:solidFill>
                  <a:srgbClr val="3F3F3F"/>
                </a:solidFill>
                <a:latin typeface="Roboto"/>
                <a:ea typeface="Roboto"/>
                <a:cs typeface="Roboto"/>
                <a:sym typeface="Roboto"/>
              </a:rPr>
              <a:t>Questions</a:t>
            </a:r>
            <a:endParaRPr>
              <a:solidFill>
                <a:srgbClr val="3F3F3F"/>
              </a:solidFill>
              <a:latin typeface="Roboto"/>
              <a:ea typeface="Roboto"/>
              <a:cs typeface="Roboto"/>
              <a:sym typeface="Roboto"/>
            </a:endParaRPr>
          </a:p>
          <a:p>
            <a:pPr indent="0" lvl="0" marL="0" rtl="0" algn="l">
              <a:spcBef>
                <a:spcPts val="1600"/>
              </a:spcBef>
              <a:spcAft>
                <a:spcPts val="1600"/>
              </a:spcAft>
              <a:buNone/>
            </a:pPr>
            <a:r>
              <a:rPr lang="en">
                <a:solidFill>
                  <a:schemeClr val="accent1"/>
                </a:solidFill>
                <a:latin typeface="Roboto"/>
                <a:ea typeface="Roboto"/>
                <a:cs typeface="Roboto"/>
                <a:sym typeface="Roboto"/>
              </a:rPr>
              <a:t>Participation in Weekly Meetings is mandatory and will be graded</a:t>
            </a:r>
            <a:endParaRPr>
              <a:solidFill>
                <a:schemeClr val="accent1"/>
              </a:solidFill>
              <a:latin typeface="Roboto"/>
              <a:ea typeface="Roboto"/>
              <a:cs typeface="Roboto"/>
              <a:sym typeface="Roboto"/>
            </a:endParaRPr>
          </a:p>
        </p:txBody>
      </p:sp>
      <p:sp>
        <p:nvSpPr>
          <p:cNvPr id="322" name="Google Shape;32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Weekly Team Meetings </a:t>
            </a:r>
            <a:r>
              <a:rPr i="1" lang="en" sz="1800">
                <a:solidFill>
                  <a:schemeClr val="lt1"/>
                </a:solidFill>
                <a:latin typeface="Roboto"/>
                <a:ea typeface="Roboto"/>
                <a:cs typeface="Roboto"/>
                <a:sym typeface="Roboto"/>
              </a:rPr>
              <a:t>with faculty </a:t>
            </a:r>
            <a:endParaRPr i="1" sz="1800">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Class</a:t>
            </a:r>
            <a:r>
              <a:rPr lang="en"/>
              <a:t>work </a:t>
            </a:r>
            <a:r>
              <a:rPr lang="en" sz="2400"/>
              <a:t>(</a:t>
            </a:r>
            <a:r>
              <a:rPr lang="en" sz="2400"/>
              <a:t>Total  </a:t>
            </a:r>
            <a:r>
              <a:rPr lang="en" sz="2400">
                <a:solidFill>
                  <a:schemeClr val="accent1"/>
                </a:solidFill>
              </a:rPr>
              <a:t>10%</a:t>
            </a:r>
            <a:r>
              <a:rPr lang="en" sz="2400"/>
              <a:t>)</a:t>
            </a:r>
            <a:endParaRPr sz="2400">
              <a:solidFill>
                <a:schemeClr val="lt1"/>
              </a:solidFill>
              <a:latin typeface="Roboto"/>
              <a:ea typeface="Roboto"/>
              <a:cs typeface="Roboto"/>
              <a:sym typeface="Roboto"/>
            </a:endParaRPr>
          </a:p>
        </p:txBody>
      </p:sp>
      <p:sp>
        <p:nvSpPr>
          <p:cNvPr id="328" name="Google Shape;328;p30"/>
          <p:cNvSpPr txBox="1"/>
          <p:nvPr>
            <p:ph idx="1" type="body"/>
          </p:nvPr>
        </p:nvSpPr>
        <p:spPr>
          <a:xfrm>
            <a:off x="448400" y="1272075"/>
            <a:ext cx="6711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Exercises and tasks given in class during lectures</a:t>
            </a:r>
            <a:endParaRPr>
              <a:solidFill>
                <a:schemeClr val="dk2"/>
              </a:solidFill>
              <a:latin typeface="Roboto"/>
              <a:ea typeface="Roboto"/>
              <a:cs typeface="Roboto"/>
              <a:sym typeface="Roboto"/>
            </a:endParaRPr>
          </a:p>
          <a:p>
            <a:pPr indent="-342900" lvl="0" marL="457200" rtl="0" algn="l">
              <a:lnSpc>
                <a:spcPct val="200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To be completed &amp; submitted during class</a:t>
            </a:r>
            <a:endParaRPr>
              <a:solidFill>
                <a:schemeClr val="dk2"/>
              </a:solidFill>
              <a:latin typeface="Roboto"/>
              <a:ea typeface="Roboto"/>
              <a:cs typeface="Roboto"/>
              <a:sym typeface="Roboto"/>
            </a:endParaRPr>
          </a:p>
          <a:p>
            <a:pPr indent="-342900" lvl="0" marL="457200" rtl="0" algn="l">
              <a:lnSpc>
                <a:spcPct val="200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No late submissions will be considered </a:t>
            </a:r>
            <a:endParaRPr>
              <a:solidFill>
                <a:schemeClr val="dk2"/>
              </a:solidFill>
              <a:latin typeface="Roboto"/>
              <a:ea typeface="Roboto"/>
              <a:cs typeface="Roboto"/>
              <a:sym typeface="Roboto"/>
            </a:endParaRPr>
          </a:p>
          <a:p>
            <a:pPr indent="457200" lvl="0" marL="0" rtl="0" algn="l">
              <a:lnSpc>
                <a:spcPct val="200000"/>
              </a:lnSpc>
              <a:spcBef>
                <a:spcPts val="0"/>
              </a:spcBef>
              <a:spcAft>
                <a:spcPts val="0"/>
              </a:spcAft>
              <a:buNone/>
            </a:pPr>
            <a:r>
              <a:rPr i="1" lang="en" sz="1600">
                <a:solidFill>
                  <a:schemeClr val="dk2"/>
                </a:solidFill>
                <a:latin typeface="Roboto"/>
                <a:ea typeface="Roboto"/>
                <a:cs typeface="Roboto"/>
                <a:sym typeface="Roboto"/>
              </a:rPr>
              <a:t>(that means no make up for missing class)</a:t>
            </a:r>
            <a:endParaRPr i="1" sz="1600">
              <a:solidFill>
                <a:schemeClr val="dk2"/>
              </a:solidFill>
              <a:latin typeface="Roboto"/>
              <a:ea typeface="Roboto"/>
              <a:cs typeface="Roboto"/>
              <a:sym typeface="Roboto"/>
            </a:endParaRPr>
          </a:p>
          <a:p>
            <a:pPr indent="-342900" lvl="0" marL="457200" rtl="0" algn="l">
              <a:lnSpc>
                <a:spcPct val="200000"/>
              </a:lnSpc>
              <a:spcBef>
                <a:spcPts val="1600"/>
              </a:spcBef>
              <a:spcAft>
                <a:spcPts val="0"/>
              </a:spcAft>
              <a:buClr>
                <a:schemeClr val="dk2"/>
              </a:buClr>
              <a:buSzPts val="1800"/>
              <a:buFont typeface="Roboto"/>
              <a:buChar char="●"/>
            </a:pPr>
            <a:r>
              <a:rPr lang="en">
                <a:solidFill>
                  <a:schemeClr val="dk2"/>
                </a:solidFill>
                <a:latin typeface="Roboto"/>
                <a:ea typeface="Roboto"/>
                <a:cs typeface="Roboto"/>
                <a:sym typeface="Roboto"/>
              </a:rPr>
              <a:t>Submission on GitHub in most cases </a:t>
            </a:r>
            <a:endParaRPr>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 </a:t>
            </a:r>
            <a:r>
              <a:rPr lang="en" sz="2400"/>
              <a:t>(Total  </a:t>
            </a:r>
            <a:r>
              <a:rPr lang="en" sz="2400">
                <a:solidFill>
                  <a:schemeClr val="accent1"/>
                </a:solidFill>
              </a:rPr>
              <a:t>15%</a:t>
            </a:r>
            <a:r>
              <a:rPr lang="en" sz="2400"/>
              <a:t>)</a:t>
            </a:r>
            <a:endParaRPr>
              <a:solidFill>
                <a:schemeClr val="lt1"/>
              </a:solidFill>
              <a:latin typeface="Roboto"/>
              <a:ea typeface="Roboto"/>
              <a:cs typeface="Roboto"/>
              <a:sym typeface="Roboto"/>
            </a:endParaRPr>
          </a:p>
        </p:txBody>
      </p:sp>
      <p:sp>
        <p:nvSpPr>
          <p:cNvPr id="334" name="Google Shape;334;p31"/>
          <p:cNvSpPr txBox="1"/>
          <p:nvPr>
            <p:ph idx="1" type="body"/>
          </p:nvPr>
        </p:nvSpPr>
        <p:spPr>
          <a:xfrm>
            <a:off x="448400" y="1272075"/>
            <a:ext cx="6711600" cy="34164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Clr>
                <a:schemeClr val="dk2"/>
              </a:buClr>
              <a:buSzPts val="2400"/>
              <a:buFont typeface="Roboto"/>
              <a:buChar char="●"/>
            </a:pPr>
            <a:r>
              <a:rPr b="1" lang="en" sz="2400">
                <a:solidFill>
                  <a:schemeClr val="dk2"/>
                </a:solidFill>
                <a:latin typeface="Roboto"/>
                <a:ea typeface="Roboto"/>
                <a:cs typeface="Roboto"/>
                <a:sym typeface="Roboto"/>
              </a:rPr>
              <a:t>Assignment 1</a:t>
            </a:r>
            <a:r>
              <a:rPr lang="en" sz="2400">
                <a:solidFill>
                  <a:schemeClr val="dk2"/>
                </a:solidFill>
                <a:latin typeface="Roboto"/>
                <a:ea typeface="Roboto"/>
                <a:cs typeface="Roboto"/>
                <a:sym typeface="Roboto"/>
              </a:rPr>
              <a:t> - To be submitted during midterm week</a:t>
            </a:r>
            <a:endParaRPr sz="2400">
              <a:solidFill>
                <a:schemeClr val="dk2"/>
              </a:solidFill>
              <a:latin typeface="Roboto"/>
              <a:ea typeface="Roboto"/>
              <a:cs typeface="Roboto"/>
              <a:sym typeface="Roboto"/>
            </a:endParaRPr>
          </a:p>
          <a:p>
            <a:pPr indent="-381000" lvl="0" marL="457200" rtl="0" algn="l">
              <a:lnSpc>
                <a:spcPct val="200000"/>
              </a:lnSpc>
              <a:spcBef>
                <a:spcPts val="0"/>
              </a:spcBef>
              <a:spcAft>
                <a:spcPts val="0"/>
              </a:spcAft>
              <a:buClr>
                <a:schemeClr val="dk2"/>
              </a:buClr>
              <a:buSzPts val="2400"/>
              <a:buFont typeface="Roboto"/>
              <a:buChar char="●"/>
            </a:pPr>
            <a:r>
              <a:rPr b="1" lang="en" sz="2400">
                <a:solidFill>
                  <a:schemeClr val="dk2"/>
                </a:solidFill>
                <a:latin typeface="Roboto"/>
                <a:ea typeface="Roboto"/>
                <a:cs typeface="Roboto"/>
                <a:sym typeface="Roboto"/>
              </a:rPr>
              <a:t>Assignment 2</a:t>
            </a:r>
            <a:r>
              <a:rPr lang="en" sz="2400">
                <a:solidFill>
                  <a:schemeClr val="dk2"/>
                </a:solidFill>
                <a:latin typeface="Roboto"/>
                <a:ea typeface="Roboto"/>
                <a:cs typeface="Roboto"/>
                <a:sym typeface="Roboto"/>
              </a:rPr>
              <a:t> - To be submitted last week of classes</a:t>
            </a:r>
            <a:endParaRPr sz="24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Scheduled Tutorial Sessions</a:t>
            </a:r>
            <a:endParaRPr>
              <a:solidFill>
                <a:schemeClr val="lt1"/>
              </a:solidFill>
              <a:latin typeface="Roboto"/>
              <a:ea typeface="Roboto"/>
              <a:cs typeface="Roboto"/>
              <a:sym typeface="Roboto"/>
            </a:endParaRPr>
          </a:p>
        </p:txBody>
      </p:sp>
      <p:sp>
        <p:nvSpPr>
          <p:cNvPr id="340" name="Google Shape;340;p32"/>
          <p:cNvSpPr txBox="1"/>
          <p:nvPr>
            <p:ph idx="1" type="body"/>
          </p:nvPr>
        </p:nvSpPr>
        <p:spPr>
          <a:xfrm>
            <a:off x="448400" y="1272075"/>
            <a:ext cx="6711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4 extra tutorial sessions scheduled throughout semester</a:t>
            </a:r>
            <a:endParaRPr>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Will only take place if more than 5 students sign up</a:t>
            </a:r>
            <a:endParaRPr>
              <a:solidFill>
                <a:schemeClr val="dk2"/>
              </a:solidFill>
              <a:latin typeface="Roboto"/>
              <a:ea typeface="Roboto"/>
              <a:cs typeface="Roboto"/>
              <a:sym typeface="Roboto"/>
            </a:endParaRPr>
          </a:p>
          <a:p>
            <a:pPr indent="0" lvl="0" marL="0" rtl="0" algn="l">
              <a:lnSpc>
                <a:spcPct val="150000"/>
              </a:lnSpc>
              <a:spcBef>
                <a:spcPts val="1600"/>
              </a:spcBef>
              <a:spcAft>
                <a:spcPts val="0"/>
              </a:spcAft>
              <a:buNone/>
            </a:pPr>
            <a:r>
              <a:rPr lang="en">
                <a:solidFill>
                  <a:schemeClr val="dk2"/>
                </a:solidFill>
                <a:latin typeface="Roboto"/>
                <a:ea typeface="Roboto"/>
                <a:cs typeface="Roboto"/>
                <a:sym typeface="Roboto"/>
              </a:rPr>
              <a:t>Tentative Dates (</a:t>
            </a:r>
            <a:r>
              <a:rPr lang="en" u="sng">
                <a:solidFill>
                  <a:schemeClr val="accent1"/>
                </a:solidFill>
                <a:latin typeface="Roboto"/>
                <a:ea typeface="Roboto"/>
                <a:cs typeface="Roboto"/>
                <a:sym typeface="Roboto"/>
                <a:hlinkClick r:id="rId3"/>
              </a:rPr>
              <a:t>Sign up here</a:t>
            </a:r>
            <a:r>
              <a:rPr lang="en">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a:p>
            <a:pPr indent="-342900" lvl="0" marL="457200" rtl="0" algn="l">
              <a:lnSpc>
                <a:spcPct val="150000"/>
              </a:lnSpc>
              <a:spcBef>
                <a:spcPts val="1600"/>
              </a:spcBef>
              <a:spcAft>
                <a:spcPts val="0"/>
              </a:spcAft>
              <a:buClr>
                <a:schemeClr val="dk2"/>
              </a:buClr>
              <a:buSzPts val="1800"/>
              <a:buFont typeface="Roboto"/>
              <a:buChar char="➔"/>
            </a:pPr>
            <a:r>
              <a:rPr lang="en">
                <a:solidFill>
                  <a:schemeClr val="dk2"/>
                </a:solidFill>
                <a:latin typeface="Roboto"/>
                <a:ea typeface="Roboto"/>
                <a:cs typeface="Roboto"/>
                <a:sym typeface="Roboto"/>
              </a:rPr>
              <a:t>October 18th - 9:30am to 11:00am</a:t>
            </a:r>
            <a:endParaRPr>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November</a:t>
            </a:r>
            <a:r>
              <a:rPr lang="en">
                <a:solidFill>
                  <a:schemeClr val="dk2"/>
                </a:solidFill>
                <a:latin typeface="Roboto"/>
                <a:ea typeface="Roboto"/>
                <a:cs typeface="Roboto"/>
                <a:sym typeface="Roboto"/>
              </a:rPr>
              <a:t> 8th - 9:30am to 11:00am</a:t>
            </a:r>
            <a:endParaRPr>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November</a:t>
            </a:r>
            <a:r>
              <a:rPr lang="en">
                <a:solidFill>
                  <a:schemeClr val="dk2"/>
                </a:solidFill>
                <a:latin typeface="Roboto"/>
                <a:ea typeface="Roboto"/>
                <a:cs typeface="Roboto"/>
                <a:sym typeface="Roboto"/>
              </a:rPr>
              <a:t> 22nd - 9:30am to 11:00am</a:t>
            </a:r>
            <a:endParaRPr>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November </a:t>
            </a:r>
            <a:r>
              <a:rPr lang="en">
                <a:solidFill>
                  <a:schemeClr val="dk2"/>
                </a:solidFill>
                <a:latin typeface="Roboto"/>
                <a:ea typeface="Roboto"/>
                <a:cs typeface="Roboto"/>
                <a:sym typeface="Roboto"/>
              </a:rPr>
              <a:t>29th</a:t>
            </a:r>
            <a:r>
              <a:rPr lang="en">
                <a:solidFill>
                  <a:schemeClr val="dk2"/>
                </a:solidFill>
                <a:latin typeface="Roboto"/>
                <a:ea typeface="Roboto"/>
                <a:cs typeface="Roboto"/>
                <a:sym typeface="Roboto"/>
              </a:rPr>
              <a:t> - 9:30am to 11:00am</a:t>
            </a:r>
            <a:endParaRPr>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3"/>
          <p:cNvSpPr txBox="1"/>
          <p:nvPr>
            <p:ph idx="1" type="body"/>
          </p:nvPr>
        </p:nvSpPr>
        <p:spPr>
          <a:xfrm>
            <a:off x="311700" y="1298425"/>
            <a:ext cx="865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EE2214"/>
                </a:solidFill>
                <a:latin typeface="Roboto"/>
                <a:ea typeface="Roboto"/>
                <a:cs typeface="Roboto"/>
                <a:sym typeface="Roboto"/>
              </a:rPr>
              <a:t>How you can successfully get the most out of this course:</a:t>
            </a:r>
            <a:endParaRPr i="1">
              <a:solidFill>
                <a:srgbClr val="EE2214"/>
              </a:solidFill>
              <a:latin typeface="Roboto"/>
              <a:ea typeface="Roboto"/>
              <a:cs typeface="Roboto"/>
              <a:sym typeface="Roboto"/>
            </a:endParaRPr>
          </a:p>
          <a:p>
            <a:pPr indent="-368300" lvl="0" marL="457200" rtl="0" algn="l">
              <a:lnSpc>
                <a:spcPct val="150000"/>
              </a:lnSpc>
              <a:spcBef>
                <a:spcPts val="1600"/>
              </a:spcBef>
              <a:spcAft>
                <a:spcPts val="0"/>
              </a:spcAft>
              <a:buClr>
                <a:srgbClr val="3F3F3F"/>
              </a:buClr>
              <a:buSzPts val="2200"/>
              <a:buFont typeface="Roboto"/>
              <a:buChar char="●"/>
            </a:pPr>
            <a:r>
              <a:rPr lang="en" sz="2200">
                <a:solidFill>
                  <a:srgbClr val="3F3F3F"/>
                </a:solidFill>
                <a:latin typeface="Roboto"/>
                <a:ea typeface="Roboto"/>
                <a:cs typeface="Roboto"/>
                <a:sym typeface="Roboto"/>
              </a:rPr>
              <a:t>Don’t miss classes or team meetings</a:t>
            </a:r>
            <a:endParaRPr sz="2200">
              <a:solidFill>
                <a:srgbClr val="3F3F3F"/>
              </a:solidFill>
              <a:latin typeface="Roboto"/>
              <a:ea typeface="Roboto"/>
              <a:cs typeface="Roboto"/>
              <a:sym typeface="Roboto"/>
            </a:endParaRPr>
          </a:p>
          <a:p>
            <a:pPr indent="-368300" lvl="0" marL="457200" rtl="0" algn="l">
              <a:lnSpc>
                <a:spcPct val="150000"/>
              </a:lnSpc>
              <a:spcBef>
                <a:spcPts val="0"/>
              </a:spcBef>
              <a:spcAft>
                <a:spcPts val="0"/>
              </a:spcAft>
              <a:buClr>
                <a:srgbClr val="3F3F3F"/>
              </a:buClr>
              <a:buSzPts val="2200"/>
              <a:buFont typeface="Roboto"/>
              <a:buChar char="●"/>
            </a:pPr>
            <a:r>
              <a:rPr lang="en" sz="2200">
                <a:solidFill>
                  <a:srgbClr val="3F3F3F"/>
                </a:solidFill>
                <a:latin typeface="Roboto"/>
                <a:ea typeface="Roboto"/>
                <a:cs typeface="Roboto"/>
                <a:sym typeface="Roboto"/>
              </a:rPr>
              <a:t>Do the assignments yourself and on time</a:t>
            </a:r>
            <a:endParaRPr sz="2200">
              <a:solidFill>
                <a:srgbClr val="3F3F3F"/>
              </a:solidFill>
              <a:latin typeface="Roboto"/>
              <a:ea typeface="Roboto"/>
              <a:cs typeface="Roboto"/>
              <a:sym typeface="Roboto"/>
            </a:endParaRPr>
          </a:p>
          <a:p>
            <a:pPr indent="-368300" lvl="0" marL="457200" rtl="0" algn="l">
              <a:lnSpc>
                <a:spcPct val="150000"/>
              </a:lnSpc>
              <a:spcBef>
                <a:spcPts val="0"/>
              </a:spcBef>
              <a:spcAft>
                <a:spcPts val="0"/>
              </a:spcAft>
              <a:buClr>
                <a:srgbClr val="3F3F3F"/>
              </a:buClr>
              <a:buSzPts val="2200"/>
              <a:buFont typeface="Roboto"/>
              <a:buChar char="●"/>
            </a:pPr>
            <a:r>
              <a:rPr lang="en" sz="2200">
                <a:solidFill>
                  <a:srgbClr val="3F3F3F"/>
                </a:solidFill>
                <a:latin typeface="Roboto"/>
                <a:ea typeface="Roboto"/>
                <a:cs typeface="Roboto"/>
                <a:sym typeface="Roboto"/>
              </a:rPr>
              <a:t>Make regular progress on the project - don’t fall behind</a:t>
            </a:r>
            <a:endParaRPr sz="2200">
              <a:solidFill>
                <a:srgbClr val="3F3F3F"/>
              </a:solidFill>
              <a:latin typeface="Roboto"/>
              <a:ea typeface="Roboto"/>
              <a:cs typeface="Roboto"/>
              <a:sym typeface="Roboto"/>
            </a:endParaRPr>
          </a:p>
          <a:p>
            <a:pPr indent="-368300" lvl="0" marL="457200" rtl="0" algn="l">
              <a:lnSpc>
                <a:spcPct val="150000"/>
              </a:lnSpc>
              <a:spcBef>
                <a:spcPts val="0"/>
              </a:spcBef>
              <a:spcAft>
                <a:spcPts val="0"/>
              </a:spcAft>
              <a:buClr>
                <a:srgbClr val="3F3F3F"/>
              </a:buClr>
              <a:buSzPts val="2200"/>
              <a:buFont typeface="Roboto"/>
              <a:buChar char="●"/>
            </a:pPr>
            <a:r>
              <a:rPr lang="en" sz="2200">
                <a:solidFill>
                  <a:srgbClr val="3F3F3F"/>
                </a:solidFill>
                <a:latin typeface="Roboto"/>
                <a:ea typeface="Roboto"/>
                <a:cs typeface="Roboto"/>
                <a:sym typeface="Roboto"/>
              </a:rPr>
              <a:t>Seek help | Ask questions - in person, on Piazza, over email</a:t>
            </a:r>
            <a:endParaRPr sz="2200">
              <a:solidFill>
                <a:srgbClr val="3F3F3F"/>
              </a:solidFill>
              <a:latin typeface="Roboto"/>
              <a:ea typeface="Roboto"/>
              <a:cs typeface="Roboto"/>
              <a:sym typeface="Roboto"/>
            </a:endParaRPr>
          </a:p>
          <a:p>
            <a:pPr indent="0" lvl="0" marL="0" rtl="0" algn="l">
              <a:spcBef>
                <a:spcPts val="1600"/>
              </a:spcBef>
              <a:spcAft>
                <a:spcPts val="1600"/>
              </a:spcAft>
              <a:buNone/>
            </a:pPr>
            <a:r>
              <a:rPr lang="en">
                <a:solidFill>
                  <a:schemeClr val="accent1"/>
                </a:solidFill>
                <a:latin typeface="Roboto"/>
                <a:ea typeface="Roboto"/>
                <a:cs typeface="Roboto"/>
                <a:sym typeface="Roboto"/>
              </a:rPr>
              <a:t>Your grades WILL suffer if you don’t get these right, more importantly you will miss out on great opportunities to learn new skills.</a:t>
            </a:r>
            <a:endParaRPr>
              <a:solidFill>
                <a:schemeClr val="accent1"/>
              </a:solidFill>
              <a:latin typeface="Roboto"/>
              <a:ea typeface="Roboto"/>
              <a:cs typeface="Roboto"/>
              <a:sym typeface="Roboto"/>
            </a:endParaRPr>
          </a:p>
        </p:txBody>
      </p:sp>
      <p:sp>
        <p:nvSpPr>
          <p:cNvPr id="346" name="Google Shape;34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takeaways from previous semesters</a:t>
            </a:r>
            <a:r>
              <a:rPr lang="en">
                <a:solidFill>
                  <a:schemeClr val="lt1"/>
                </a:solidFill>
                <a:latin typeface="Roboto"/>
                <a:ea typeface="Roboto"/>
                <a:cs typeface="Roboto"/>
                <a:sym typeface="Roboto"/>
              </a:rPr>
              <a:t> </a:t>
            </a:r>
            <a:endParaRPr i="1" sz="18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Course Information</a:t>
            </a:r>
            <a:endParaRPr>
              <a:solidFill>
                <a:schemeClr val="lt1"/>
              </a:solidFill>
              <a:latin typeface="Roboto"/>
              <a:ea typeface="Roboto"/>
              <a:cs typeface="Roboto"/>
              <a:sym typeface="Roboto"/>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solidFill>
                  <a:srgbClr val="3F3F3F"/>
                </a:solidFill>
                <a:latin typeface="Roboto"/>
                <a:ea typeface="Roboto"/>
                <a:cs typeface="Roboto"/>
                <a:sym typeface="Roboto"/>
              </a:rPr>
              <a:t>Lectures</a:t>
            </a:r>
            <a:r>
              <a:rPr lang="en" sz="2000">
                <a:solidFill>
                  <a:schemeClr val="accent2"/>
                </a:solidFill>
                <a:latin typeface="Roboto"/>
                <a:ea typeface="Roboto"/>
                <a:cs typeface="Roboto"/>
                <a:sym typeface="Roboto"/>
              </a:rPr>
              <a:t>	   </a:t>
            </a:r>
            <a:r>
              <a:rPr lang="en" sz="2000">
                <a:solidFill>
                  <a:schemeClr val="dk2"/>
                </a:solidFill>
                <a:latin typeface="Roboto"/>
                <a:ea typeface="Roboto"/>
                <a:cs typeface="Roboto"/>
                <a:sym typeface="Roboto"/>
              </a:rPr>
              <a:t>MW </a:t>
            </a:r>
            <a:r>
              <a:rPr lang="en" sz="2000">
                <a:solidFill>
                  <a:schemeClr val="dk2"/>
                </a:solidFill>
                <a:latin typeface="Roboto"/>
                <a:ea typeface="Roboto"/>
                <a:cs typeface="Roboto"/>
                <a:sym typeface="Roboto"/>
              </a:rPr>
              <a:t>8:00 am - 9:30 am  </a:t>
            </a:r>
            <a:endParaRPr sz="2000">
              <a:solidFill>
                <a:schemeClr val="dk2"/>
              </a:solidFill>
              <a:latin typeface="Roboto"/>
              <a:ea typeface="Roboto"/>
              <a:cs typeface="Roboto"/>
              <a:sym typeface="Roboto"/>
            </a:endParaRPr>
          </a:p>
          <a:p>
            <a:pPr indent="0" lvl="0" marL="1828800" rtl="0" algn="l">
              <a:lnSpc>
                <a:spcPct val="150000"/>
              </a:lnSpc>
              <a:spcBef>
                <a:spcPts val="0"/>
              </a:spcBef>
              <a:spcAft>
                <a:spcPts val="0"/>
              </a:spcAft>
              <a:buNone/>
            </a:pPr>
            <a:r>
              <a:rPr lang="en" sz="2000">
                <a:solidFill>
                  <a:schemeClr val="dk2"/>
                </a:solidFill>
                <a:latin typeface="Roboto"/>
                <a:ea typeface="Roboto"/>
                <a:cs typeface="Roboto"/>
                <a:sym typeface="Roboto"/>
              </a:rPr>
              <a:t>    GPL</a:t>
            </a:r>
            <a:endParaRPr sz="2000">
              <a:solidFill>
                <a:srgbClr val="3F3F3F"/>
              </a:solidFill>
              <a:latin typeface="Roboto"/>
              <a:ea typeface="Roboto"/>
              <a:cs typeface="Roboto"/>
              <a:sym typeface="Roboto"/>
            </a:endParaRPr>
          </a:p>
          <a:p>
            <a:pPr indent="0" lvl="0" marL="0" rtl="0" algn="l">
              <a:spcBef>
                <a:spcPts val="1000"/>
              </a:spcBef>
              <a:spcAft>
                <a:spcPts val="0"/>
              </a:spcAft>
              <a:buNone/>
            </a:pPr>
            <a:r>
              <a:rPr lang="en" sz="2000">
                <a:solidFill>
                  <a:srgbClr val="3F3F3F"/>
                </a:solidFill>
                <a:latin typeface="Roboto"/>
                <a:ea typeface="Roboto"/>
                <a:cs typeface="Roboto"/>
                <a:sym typeface="Roboto"/>
              </a:rPr>
              <a:t>Instructor</a:t>
            </a:r>
            <a:r>
              <a:rPr lang="en" sz="2000">
                <a:solidFill>
                  <a:schemeClr val="accent2"/>
                </a:solidFill>
                <a:latin typeface="Roboto"/>
                <a:ea typeface="Roboto"/>
                <a:cs typeface="Roboto"/>
                <a:sym typeface="Roboto"/>
              </a:rPr>
              <a:t>	  </a:t>
            </a:r>
            <a:r>
              <a:rPr lang="en" sz="2000">
                <a:solidFill>
                  <a:schemeClr val="dk2"/>
                </a:solidFill>
                <a:latin typeface="Roboto"/>
                <a:ea typeface="Roboto"/>
                <a:cs typeface="Roboto"/>
                <a:sym typeface="Roboto"/>
              </a:rPr>
              <a:t>Shama Hoque	</a:t>
            </a:r>
            <a:endParaRPr sz="2000">
              <a:solidFill>
                <a:schemeClr val="dk2"/>
              </a:solidFill>
              <a:latin typeface="Roboto"/>
              <a:ea typeface="Roboto"/>
              <a:cs typeface="Roboto"/>
              <a:sym typeface="Roboto"/>
            </a:endParaRPr>
          </a:p>
          <a:p>
            <a:pPr indent="0" lvl="0" marL="1371600" rtl="0" algn="l">
              <a:lnSpc>
                <a:spcPct val="150000"/>
              </a:lnSpc>
              <a:spcBef>
                <a:spcPts val="0"/>
              </a:spcBef>
              <a:spcAft>
                <a:spcPts val="0"/>
              </a:spcAft>
              <a:buNone/>
            </a:pPr>
            <a:r>
              <a:rPr lang="en">
                <a:solidFill>
                  <a:schemeClr val="dk2"/>
                </a:solidFill>
                <a:latin typeface="Roboto"/>
                <a:ea typeface="Roboto"/>
                <a:cs typeface="Roboto"/>
                <a:sym typeface="Roboto"/>
              </a:rPr>
              <a:t>  </a:t>
            </a:r>
            <a:r>
              <a:rPr lang="en">
                <a:solidFill>
                  <a:schemeClr val="dk2"/>
                </a:solidFill>
                <a:latin typeface="Roboto"/>
                <a:ea typeface="Roboto"/>
                <a:cs typeface="Roboto"/>
                <a:sym typeface="Roboto"/>
              </a:rPr>
              <a:t>✉ shama@tech-dojo.org</a:t>
            </a:r>
            <a:r>
              <a:rPr lang="en" sz="2000">
                <a:solidFill>
                  <a:schemeClr val="accent2"/>
                </a:solidFill>
                <a:latin typeface="Roboto"/>
                <a:ea typeface="Roboto"/>
                <a:cs typeface="Roboto"/>
                <a:sym typeface="Roboto"/>
              </a:rPr>
              <a:t> </a:t>
            </a:r>
            <a:endParaRPr sz="2000">
              <a:solidFill>
                <a:schemeClr val="accent2"/>
              </a:solidFill>
              <a:latin typeface="Roboto"/>
              <a:ea typeface="Roboto"/>
              <a:cs typeface="Roboto"/>
              <a:sym typeface="Roboto"/>
            </a:endParaRPr>
          </a:p>
          <a:p>
            <a:pPr indent="0" lvl="0" marL="0" rtl="0" algn="l">
              <a:spcBef>
                <a:spcPts val="1000"/>
              </a:spcBef>
              <a:spcAft>
                <a:spcPts val="0"/>
              </a:spcAft>
              <a:buNone/>
            </a:pPr>
            <a:r>
              <a:rPr lang="en" sz="2000">
                <a:solidFill>
                  <a:srgbClr val="3F3F3F"/>
                </a:solidFill>
                <a:latin typeface="Roboto"/>
                <a:ea typeface="Roboto"/>
                <a:cs typeface="Roboto"/>
                <a:sym typeface="Roboto"/>
              </a:rPr>
              <a:t>Piazza Code</a:t>
            </a:r>
            <a:r>
              <a:rPr lang="en" sz="2000">
                <a:latin typeface="Roboto"/>
                <a:ea typeface="Roboto"/>
                <a:cs typeface="Roboto"/>
                <a:sym typeface="Roboto"/>
              </a:rPr>
              <a:t>	</a:t>
            </a:r>
            <a:r>
              <a:rPr lang="en" sz="2000" u="sng">
                <a:solidFill>
                  <a:schemeClr val="accent1"/>
                </a:solidFill>
                <a:latin typeface="Roboto"/>
                <a:ea typeface="Roboto"/>
                <a:cs typeface="Roboto"/>
                <a:sym typeface="Roboto"/>
                <a:hlinkClick r:id="rId3"/>
              </a:rPr>
              <a:t>iub-cse309-fall</a:t>
            </a:r>
            <a:r>
              <a:rPr lang="en" sz="2000" u="sng">
                <a:solidFill>
                  <a:schemeClr val="accent1"/>
                </a:solidFill>
                <a:latin typeface="Roboto"/>
                <a:ea typeface="Roboto"/>
                <a:cs typeface="Roboto"/>
                <a:sym typeface="Roboto"/>
                <a:hlinkClick r:id="rId4"/>
              </a:rPr>
              <a:t>18</a:t>
            </a:r>
            <a:endParaRPr>
              <a:solidFill>
                <a:schemeClr val="dk2"/>
              </a:solidFill>
              <a:latin typeface="Roboto"/>
              <a:ea typeface="Roboto"/>
              <a:cs typeface="Roboto"/>
              <a:sym typeface="Roboto"/>
            </a:endParaRPr>
          </a:p>
          <a:p>
            <a:pPr indent="457200" lvl="0" marL="914400" rtl="0" algn="l">
              <a:spcBef>
                <a:spcPts val="1600"/>
              </a:spcBef>
              <a:spcAft>
                <a:spcPts val="0"/>
              </a:spcAft>
              <a:buNone/>
            </a:pPr>
            <a:r>
              <a:t/>
            </a:r>
            <a:endParaRPr>
              <a:solidFill>
                <a:srgbClr val="999999"/>
              </a:solidFill>
              <a:latin typeface="Roboto"/>
              <a:ea typeface="Roboto"/>
              <a:cs typeface="Roboto"/>
              <a:sym typeface="Roboto"/>
            </a:endParaRPr>
          </a:p>
          <a:p>
            <a:pPr indent="0" lvl="0" marL="0" rtl="0" algn="l">
              <a:spcBef>
                <a:spcPts val="0"/>
              </a:spcBef>
              <a:spcAft>
                <a:spcPts val="1600"/>
              </a:spcAft>
              <a:buNone/>
            </a:pPr>
            <a:r>
              <a:t/>
            </a:r>
            <a:endParaRPr sz="2000">
              <a:solidFill>
                <a:schemeClr val="accent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Git &amp; GitHub</a:t>
            </a:r>
            <a:endParaRPr/>
          </a:p>
        </p:txBody>
      </p:sp>
      <p:sp>
        <p:nvSpPr>
          <p:cNvPr id="352" name="Google Shape;352;p34"/>
          <p:cNvSpPr txBox="1"/>
          <p:nvPr>
            <p:ph idx="1" type="body"/>
          </p:nvPr>
        </p:nvSpPr>
        <p:spPr>
          <a:xfrm>
            <a:off x="311700" y="1363500"/>
            <a:ext cx="6003300" cy="3485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AutoNum type="arabicPeriod"/>
            </a:pPr>
            <a:r>
              <a:rPr lang="en">
                <a:solidFill>
                  <a:schemeClr val="dk2"/>
                </a:solidFill>
              </a:rPr>
              <a:t>Install Git on your computer</a:t>
            </a:r>
            <a:endParaRPr>
              <a:solidFill>
                <a:schemeClr val="dk2"/>
              </a:solidFill>
            </a:endParaRPr>
          </a:p>
          <a:p>
            <a:pPr indent="-317500" lvl="1" marL="914400" rtl="0" algn="l">
              <a:lnSpc>
                <a:spcPct val="150000"/>
              </a:lnSpc>
              <a:spcBef>
                <a:spcPts val="0"/>
              </a:spcBef>
              <a:spcAft>
                <a:spcPts val="0"/>
              </a:spcAft>
              <a:buClr>
                <a:schemeClr val="accent1"/>
              </a:buClr>
              <a:buSzPts val="1400"/>
              <a:buAutoNum type="alphaLcPeriod"/>
            </a:pPr>
            <a:r>
              <a:rPr lang="en" u="sng">
                <a:solidFill>
                  <a:schemeClr val="accent1"/>
                </a:solidFill>
                <a:hlinkClick r:id="rId3"/>
              </a:rPr>
              <a:t>https://git-scm.com/book/en/v2/Getting-Started-Installing-Git</a:t>
            </a:r>
            <a:endParaRPr>
              <a:solidFill>
                <a:schemeClr val="accent1"/>
              </a:solidFill>
            </a:endParaRPr>
          </a:p>
          <a:p>
            <a:pPr indent="-342900" lvl="0" marL="457200" rtl="0" algn="l">
              <a:lnSpc>
                <a:spcPct val="150000"/>
              </a:lnSpc>
              <a:spcBef>
                <a:spcPts val="1000"/>
              </a:spcBef>
              <a:spcAft>
                <a:spcPts val="0"/>
              </a:spcAft>
              <a:buClr>
                <a:schemeClr val="dk2"/>
              </a:buClr>
              <a:buSzPts val="1800"/>
              <a:buAutoNum type="arabicPeriod"/>
            </a:pPr>
            <a:r>
              <a:rPr lang="en">
                <a:solidFill>
                  <a:schemeClr val="dk2"/>
                </a:solidFill>
              </a:rPr>
              <a:t>Create account on GitHub</a:t>
            </a:r>
            <a:endParaRPr>
              <a:solidFill>
                <a:schemeClr val="dk2"/>
              </a:solidFill>
            </a:endParaRPr>
          </a:p>
          <a:p>
            <a:pPr indent="-342900" lvl="0" marL="457200" rtl="0" algn="l">
              <a:lnSpc>
                <a:spcPct val="150000"/>
              </a:lnSpc>
              <a:spcBef>
                <a:spcPts val="1000"/>
              </a:spcBef>
              <a:spcAft>
                <a:spcPts val="0"/>
              </a:spcAft>
              <a:buClr>
                <a:schemeClr val="dk2"/>
              </a:buClr>
              <a:buSzPts val="1800"/>
              <a:buAutoNum type="arabicPeriod"/>
            </a:pPr>
            <a:r>
              <a:rPr lang="en">
                <a:solidFill>
                  <a:schemeClr val="dk2"/>
                </a:solidFill>
              </a:rPr>
              <a:t>Do the Try Git tutorial on Code School</a:t>
            </a:r>
            <a:endParaRPr>
              <a:solidFill>
                <a:schemeClr val="dk2"/>
              </a:solidFill>
            </a:endParaRPr>
          </a:p>
          <a:p>
            <a:pPr indent="-317500" lvl="1" marL="914400" rtl="0" algn="l">
              <a:lnSpc>
                <a:spcPct val="150000"/>
              </a:lnSpc>
              <a:spcBef>
                <a:spcPts val="0"/>
              </a:spcBef>
              <a:spcAft>
                <a:spcPts val="0"/>
              </a:spcAft>
              <a:buClr>
                <a:schemeClr val="accent1"/>
              </a:buClr>
              <a:buSzPts val="1400"/>
              <a:buAutoNum type="alphaLcPeriod"/>
            </a:pPr>
            <a:r>
              <a:rPr lang="en" u="sng">
                <a:solidFill>
                  <a:schemeClr val="accent1"/>
                </a:solidFill>
                <a:hlinkClick r:id="rId4"/>
              </a:rPr>
              <a:t>https://www.codeschool.com/courses/try-git</a:t>
            </a:r>
            <a:endParaRPr>
              <a:solidFill>
                <a:schemeClr val="accent1"/>
              </a:solidFill>
            </a:endParaRPr>
          </a:p>
          <a:p>
            <a:pPr indent="-342900" lvl="0" marL="457200" rtl="0" algn="l">
              <a:lnSpc>
                <a:spcPct val="150000"/>
              </a:lnSpc>
              <a:spcBef>
                <a:spcPts val="1000"/>
              </a:spcBef>
              <a:spcAft>
                <a:spcPts val="0"/>
              </a:spcAft>
              <a:buClr>
                <a:schemeClr val="dk2"/>
              </a:buClr>
              <a:buSzPts val="1800"/>
              <a:buAutoNum type="arabicPeriod"/>
            </a:pPr>
            <a:r>
              <a:rPr lang="en">
                <a:solidFill>
                  <a:schemeClr val="dk2"/>
                </a:solidFill>
              </a:rPr>
              <a:t>All code for this course will be available here:</a:t>
            </a:r>
            <a:endParaRPr>
              <a:solidFill>
                <a:schemeClr val="dk2"/>
              </a:solidFill>
            </a:endParaRPr>
          </a:p>
          <a:p>
            <a:pPr indent="-317500" lvl="1" marL="914400" rtl="0" algn="l">
              <a:lnSpc>
                <a:spcPct val="150000"/>
              </a:lnSpc>
              <a:spcBef>
                <a:spcPts val="0"/>
              </a:spcBef>
              <a:spcAft>
                <a:spcPts val="0"/>
              </a:spcAft>
              <a:buClr>
                <a:schemeClr val="accent1"/>
              </a:buClr>
              <a:buSzPts val="1400"/>
              <a:buAutoNum type="alphaLcPeriod"/>
            </a:pPr>
            <a:r>
              <a:rPr lang="en" u="sng">
                <a:solidFill>
                  <a:schemeClr val="accent1"/>
                </a:solidFill>
                <a:hlinkClick r:id="rId5"/>
              </a:rPr>
              <a:t>https://github.com/iub-cse-shq</a:t>
            </a:r>
            <a:endParaRPr>
              <a:solidFill>
                <a:schemeClr val="accent1"/>
              </a:solidFill>
            </a:endParaRPr>
          </a:p>
          <a:p>
            <a:pPr indent="0" lvl="0" marL="0" rtl="0" algn="l">
              <a:spcBef>
                <a:spcPts val="1600"/>
              </a:spcBef>
              <a:spcAft>
                <a:spcPts val="1600"/>
              </a:spcAft>
              <a:buNone/>
            </a:pPr>
            <a:r>
              <a:rPr lang="en">
                <a:solidFill>
                  <a:schemeClr val="dk2"/>
                </a:solidFill>
              </a:rPr>
              <a:t> </a:t>
            </a:r>
            <a:endParaRPr>
              <a:solidFill>
                <a:schemeClr val="dk2"/>
              </a:solidFill>
            </a:endParaRPr>
          </a:p>
        </p:txBody>
      </p:sp>
      <p:pic>
        <p:nvPicPr>
          <p:cNvPr descr="500px-Git-logo-orange.svg.png" id="353" name="Google Shape;353;p34"/>
          <p:cNvPicPr preferRelativeResize="0"/>
          <p:nvPr/>
        </p:nvPicPr>
        <p:blipFill>
          <a:blip r:embed="rId6">
            <a:alphaModFix/>
          </a:blip>
          <a:stretch>
            <a:fillRect/>
          </a:stretch>
        </p:blipFill>
        <p:spPr>
          <a:xfrm>
            <a:off x="6161250" y="865740"/>
            <a:ext cx="2671050" cy="1116485"/>
          </a:xfrm>
          <a:prstGeom prst="rect">
            <a:avLst/>
          </a:prstGeom>
          <a:noFill/>
          <a:ln>
            <a:noFill/>
          </a:ln>
        </p:spPr>
      </p:pic>
      <p:pic>
        <p:nvPicPr>
          <p:cNvPr descr="github.jpg" id="354" name="Google Shape;354;p34"/>
          <p:cNvPicPr preferRelativeResize="0"/>
          <p:nvPr/>
        </p:nvPicPr>
        <p:blipFill rotWithShape="1">
          <a:blip r:embed="rId7">
            <a:alphaModFix amt="68000"/>
          </a:blip>
          <a:srcRect b="0" l="10520" r="8112" t="14515"/>
          <a:stretch/>
        </p:blipFill>
        <p:spPr>
          <a:xfrm>
            <a:off x="5751825" y="2417050"/>
            <a:ext cx="3080476" cy="2109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Basic Git Commands</a:t>
            </a:r>
            <a:endParaRPr>
              <a:latin typeface="Roboto"/>
              <a:ea typeface="Roboto"/>
              <a:cs typeface="Roboto"/>
              <a:sym typeface="Roboto"/>
            </a:endParaRPr>
          </a:p>
        </p:txBody>
      </p:sp>
      <p:sp>
        <p:nvSpPr>
          <p:cNvPr id="360" name="Google Shape;360;p35"/>
          <p:cNvSpPr txBox="1"/>
          <p:nvPr>
            <p:ph idx="1" type="body"/>
          </p:nvPr>
        </p:nvSpPr>
        <p:spPr>
          <a:xfrm>
            <a:off x="311700" y="1195150"/>
            <a:ext cx="85950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Roboto"/>
              <a:buChar char="●"/>
            </a:pPr>
            <a:r>
              <a:rPr lang="en">
                <a:solidFill>
                  <a:schemeClr val="accent1"/>
                </a:solidFill>
                <a:latin typeface="Roboto"/>
                <a:ea typeface="Roboto"/>
                <a:cs typeface="Roboto"/>
                <a:sym typeface="Roboto"/>
              </a:rPr>
              <a:t>git clone		</a:t>
            </a:r>
            <a:r>
              <a:rPr lang="en" sz="1400">
                <a:solidFill>
                  <a:srgbClr val="666666"/>
                </a:solidFill>
                <a:latin typeface="Inconsolata"/>
                <a:ea typeface="Inconsolata"/>
                <a:cs typeface="Inconsolata"/>
                <a:sym typeface="Inconsolata"/>
              </a:rPr>
              <a:t>example:</a:t>
            </a:r>
            <a:r>
              <a:rPr lang="en" sz="1400">
                <a:solidFill>
                  <a:srgbClr val="EE2214"/>
                </a:solidFill>
                <a:latin typeface="Inconsolata"/>
                <a:ea typeface="Inconsolata"/>
                <a:cs typeface="Inconsolata"/>
                <a:sym typeface="Inconsolata"/>
              </a:rPr>
              <a:t> git clone &lt;github repository url&gt;</a:t>
            </a:r>
            <a:endParaRPr sz="1400">
              <a:solidFill>
                <a:srgbClr val="EE2214"/>
              </a:solidFill>
              <a:latin typeface="Inconsolata"/>
              <a:ea typeface="Inconsolata"/>
              <a:cs typeface="Inconsolata"/>
              <a:sym typeface="Inconsolata"/>
            </a:endParaRPr>
          </a:p>
          <a:p>
            <a:pPr indent="457200" lvl="0" marL="0" marR="0" rtl="0" algn="l">
              <a:lnSpc>
                <a:spcPct val="115000"/>
              </a:lnSpc>
              <a:spcBef>
                <a:spcPts val="500"/>
              </a:spcBef>
              <a:spcAft>
                <a:spcPts val="0"/>
              </a:spcAft>
              <a:buNone/>
            </a:pPr>
            <a:r>
              <a:rPr lang="en" sz="1400">
                <a:solidFill>
                  <a:srgbClr val="616161"/>
                </a:solidFill>
                <a:latin typeface="Roboto"/>
                <a:ea typeface="Roboto"/>
                <a:cs typeface="Roboto"/>
                <a:sym typeface="Roboto"/>
              </a:rPr>
              <a:t>Clone a repository from remote (GitHub)</a:t>
            </a:r>
            <a:endParaRPr sz="1400">
              <a:solidFill>
                <a:srgbClr val="616161"/>
              </a:solidFill>
              <a:latin typeface="Roboto"/>
              <a:ea typeface="Roboto"/>
              <a:cs typeface="Roboto"/>
              <a:sym typeface="Roboto"/>
            </a:endParaRPr>
          </a:p>
          <a:p>
            <a:pPr indent="-342900" lvl="0" marL="457200" marR="0" rtl="0" algn="l">
              <a:lnSpc>
                <a:spcPct val="115000"/>
              </a:lnSpc>
              <a:spcBef>
                <a:spcPts val="1000"/>
              </a:spcBef>
              <a:spcAft>
                <a:spcPts val="0"/>
              </a:spcAft>
              <a:buClr>
                <a:schemeClr val="dk2"/>
              </a:buClr>
              <a:buSzPts val="1800"/>
              <a:buFont typeface="Roboto"/>
              <a:buChar char="●"/>
            </a:pPr>
            <a:r>
              <a:rPr lang="en">
                <a:solidFill>
                  <a:schemeClr val="accent1"/>
                </a:solidFill>
                <a:latin typeface="Roboto"/>
                <a:ea typeface="Roboto"/>
                <a:cs typeface="Roboto"/>
                <a:sym typeface="Roboto"/>
              </a:rPr>
              <a:t>git add		</a:t>
            </a:r>
            <a:r>
              <a:rPr lang="en" sz="1400">
                <a:solidFill>
                  <a:srgbClr val="666666"/>
                </a:solidFill>
                <a:latin typeface="Inconsolata"/>
                <a:ea typeface="Inconsolata"/>
                <a:cs typeface="Inconsolata"/>
                <a:sym typeface="Inconsolata"/>
              </a:rPr>
              <a:t>example:</a:t>
            </a:r>
            <a:r>
              <a:rPr lang="en" sz="1400">
                <a:solidFill>
                  <a:srgbClr val="EE2214"/>
                </a:solidFill>
                <a:latin typeface="Inconsolata"/>
                <a:ea typeface="Inconsolata"/>
                <a:cs typeface="Inconsolata"/>
                <a:sym typeface="Inconsolata"/>
              </a:rPr>
              <a:t> git add . </a:t>
            </a:r>
            <a:endParaRPr>
              <a:solidFill>
                <a:srgbClr val="EE2214"/>
              </a:solidFill>
              <a:latin typeface="Inconsolata"/>
              <a:ea typeface="Inconsolata"/>
              <a:cs typeface="Inconsolata"/>
              <a:sym typeface="Inconsolata"/>
            </a:endParaRPr>
          </a:p>
          <a:p>
            <a:pPr indent="457200" lvl="0" marL="0" marR="0" rtl="0" algn="l">
              <a:lnSpc>
                <a:spcPct val="115000"/>
              </a:lnSpc>
              <a:spcBef>
                <a:spcPts val="500"/>
              </a:spcBef>
              <a:spcAft>
                <a:spcPts val="0"/>
              </a:spcAft>
              <a:buNone/>
            </a:pPr>
            <a:r>
              <a:rPr lang="en" sz="1400">
                <a:solidFill>
                  <a:srgbClr val="616161"/>
                </a:solidFill>
                <a:latin typeface="Roboto"/>
                <a:ea typeface="Roboto"/>
                <a:cs typeface="Roboto"/>
                <a:sym typeface="Roboto"/>
              </a:rPr>
              <a:t>Stage your code changes before committing</a:t>
            </a:r>
            <a:endParaRPr sz="1400">
              <a:solidFill>
                <a:srgbClr val="616161"/>
              </a:solidFill>
              <a:latin typeface="Roboto"/>
              <a:ea typeface="Roboto"/>
              <a:cs typeface="Roboto"/>
              <a:sym typeface="Roboto"/>
            </a:endParaRPr>
          </a:p>
          <a:p>
            <a:pPr indent="-342900" lvl="0" marL="457200" marR="0" rtl="0" algn="l">
              <a:lnSpc>
                <a:spcPct val="115000"/>
              </a:lnSpc>
              <a:spcBef>
                <a:spcPts val="1000"/>
              </a:spcBef>
              <a:spcAft>
                <a:spcPts val="0"/>
              </a:spcAft>
              <a:buClr>
                <a:schemeClr val="dk2"/>
              </a:buClr>
              <a:buSzPts val="1800"/>
              <a:buFont typeface="Roboto"/>
              <a:buChar char="●"/>
            </a:pPr>
            <a:r>
              <a:rPr lang="en">
                <a:solidFill>
                  <a:schemeClr val="accent1"/>
                </a:solidFill>
                <a:latin typeface="Roboto"/>
                <a:ea typeface="Roboto"/>
                <a:cs typeface="Roboto"/>
                <a:sym typeface="Roboto"/>
              </a:rPr>
              <a:t>git commit	</a:t>
            </a:r>
            <a:r>
              <a:rPr lang="en" sz="1400">
                <a:solidFill>
                  <a:srgbClr val="666666"/>
                </a:solidFill>
                <a:latin typeface="Inconsolata"/>
                <a:ea typeface="Inconsolata"/>
                <a:cs typeface="Inconsolata"/>
                <a:sym typeface="Inconsolata"/>
              </a:rPr>
              <a:t>example:</a:t>
            </a:r>
            <a:r>
              <a:rPr lang="en" sz="1400">
                <a:solidFill>
                  <a:srgbClr val="EE2214"/>
                </a:solidFill>
                <a:latin typeface="Inconsolata"/>
                <a:ea typeface="Inconsolata"/>
                <a:cs typeface="Inconsolata"/>
                <a:sym typeface="Inconsolata"/>
              </a:rPr>
              <a:t> git commit -m “first update”</a:t>
            </a:r>
            <a:endParaRPr sz="1400">
              <a:solidFill>
                <a:srgbClr val="EE2214"/>
              </a:solidFill>
              <a:latin typeface="Inconsolata"/>
              <a:ea typeface="Inconsolata"/>
              <a:cs typeface="Inconsolata"/>
              <a:sym typeface="Inconsolata"/>
            </a:endParaRPr>
          </a:p>
          <a:p>
            <a:pPr indent="457200" lvl="0" marL="0" marR="0" rtl="0" algn="l">
              <a:lnSpc>
                <a:spcPct val="115000"/>
              </a:lnSpc>
              <a:spcBef>
                <a:spcPts val="500"/>
              </a:spcBef>
              <a:spcAft>
                <a:spcPts val="0"/>
              </a:spcAft>
              <a:buNone/>
            </a:pPr>
            <a:r>
              <a:rPr lang="en" sz="1400">
                <a:solidFill>
                  <a:srgbClr val="616161"/>
                </a:solidFill>
                <a:latin typeface="Roboto"/>
                <a:ea typeface="Roboto"/>
                <a:cs typeface="Roboto"/>
                <a:sym typeface="Roboto"/>
              </a:rPr>
              <a:t>Commit your staged changes with a meaningful message</a:t>
            </a:r>
            <a:endParaRPr sz="1400">
              <a:solidFill>
                <a:srgbClr val="616161"/>
              </a:solidFill>
              <a:latin typeface="Roboto"/>
              <a:ea typeface="Roboto"/>
              <a:cs typeface="Roboto"/>
              <a:sym typeface="Roboto"/>
            </a:endParaRPr>
          </a:p>
          <a:p>
            <a:pPr indent="-342900" lvl="0" marL="457200" marR="0" rtl="0" algn="l">
              <a:lnSpc>
                <a:spcPct val="115000"/>
              </a:lnSpc>
              <a:spcBef>
                <a:spcPts val="1000"/>
              </a:spcBef>
              <a:spcAft>
                <a:spcPts val="0"/>
              </a:spcAft>
              <a:buClr>
                <a:schemeClr val="dk2"/>
              </a:buClr>
              <a:buSzPts val="1800"/>
              <a:buFont typeface="Roboto"/>
              <a:buChar char="●"/>
            </a:pPr>
            <a:r>
              <a:rPr lang="en">
                <a:solidFill>
                  <a:schemeClr val="accent1"/>
                </a:solidFill>
                <a:latin typeface="Roboto"/>
                <a:ea typeface="Roboto"/>
                <a:cs typeface="Roboto"/>
                <a:sym typeface="Roboto"/>
              </a:rPr>
              <a:t>git push	</a:t>
            </a:r>
            <a:r>
              <a:rPr lang="en">
                <a:latin typeface="Roboto"/>
                <a:ea typeface="Roboto"/>
                <a:cs typeface="Roboto"/>
                <a:sym typeface="Roboto"/>
              </a:rPr>
              <a:t>	</a:t>
            </a:r>
            <a:r>
              <a:rPr lang="en" sz="1400">
                <a:solidFill>
                  <a:srgbClr val="666666"/>
                </a:solidFill>
                <a:latin typeface="Inconsolata"/>
                <a:ea typeface="Inconsolata"/>
                <a:cs typeface="Inconsolata"/>
                <a:sym typeface="Inconsolata"/>
              </a:rPr>
              <a:t>example:</a:t>
            </a:r>
            <a:r>
              <a:rPr lang="en" sz="1400">
                <a:solidFill>
                  <a:srgbClr val="EE2214"/>
                </a:solidFill>
                <a:latin typeface="Inconsolata"/>
                <a:ea typeface="Inconsolata"/>
                <a:cs typeface="Inconsolata"/>
                <a:sym typeface="Inconsolata"/>
              </a:rPr>
              <a:t> git push origin master</a:t>
            </a:r>
            <a:endParaRPr sz="1400">
              <a:solidFill>
                <a:srgbClr val="EE2214"/>
              </a:solidFill>
              <a:latin typeface="Inconsolata"/>
              <a:ea typeface="Inconsolata"/>
              <a:cs typeface="Inconsolata"/>
              <a:sym typeface="Inconsolata"/>
            </a:endParaRPr>
          </a:p>
          <a:p>
            <a:pPr indent="457200" lvl="0" marL="0" marR="0" rtl="0" algn="l">
              <a:lnSpc>
                <a:spcPct val="115000"/>
              </a:lnSpc>
              <a:spcBef>
                <a:spcPts val="500"/>
              </a:spcBef>
              <a:spcAft>
                <a:spcPts val="0"/>
              </a:spcAft>
              <a:buNone/>
            </a:pPr>
            <a:r>
              <a:rPr lang="en" sz="1400">
                <a:solidFill>
                  <a:srgbClr val="616161"/>
                </a:solidFill>
                <a:latin typeface="Roboto"/>
                <a:ea typeface="Roboto"/>
                <a:cs typeface="Roboto"/>
                <a:sym typeface="Roboto"/>
              </a:rPr>
              <a:t>Push commit to the remote repository</a:t>
            </a:r>
            <a:endParaRPr sz="1400">
              <a:solidFill>
                <a:srgbClr val="616161"/>
              </a:solidFill>
              <a:latin typeface="Roboto"/>
              <a:ea typeface="Roboto"/>
              <a:cs typeface="Roboto"/>
              <a:sym typeface="Roboto"/>
            </a:endParaRPr>
          </a:p>
          <a:p>
            <a:pPr indent="-342900" lvl="0" marL="457200" marR="0" rtl="0" algn="l">
              <a:lnSpc>
                <a:spcPct val="115000"/>
              </a:lnSpc>
              <a:spcBef>
                <a:spcPts val="1000"/>
              </a:spcBef>
              <a:spcAft>
                <a:spcPts val="0"/>
              </a:spcAft>
              <a:buClr>
                <a:schemeClr val="dk2"/>
              </a:buClr>
              <a:buSzPts val="1800"/>
              <a:buFont typeface="Roboto"/>
              <a:buChar char="●"/>
            </a:pPr>
            <a:r>
              <a:rPr lang="en">
                <a:solidFill>
                  <a:schemeClr val="accent1"/>
                </a:solidFill>
                <a:latin typeface="Roboto"/>
                <a:ea typeface="Roboto"/>
                <a:cs typeface="Roboto"/>
                <a:sym typeface="Roboto"/>
              </a:rPr>
              <a:t>git pull	</a:t>
            </a:r>
            <a:r>
              <a:rPr lang="en">
                <a:latin typeface="Roboto"/>
                <a:ea typeface="Roboto"/>
                <a:cs typeface="Roboto"/>
                <a:sym typeface="Roboto"/>
              </a:rPr>
              <a:t>	</a:t>
            </a:r>
            <a:r>
              <a:rPr lang="en" sz="1400">
                <a:solidFill>
                  <a:srgbClr val="666666"/>
                </a:solidFill>
                <a:latin typeface="Inconsolata"/>
                <a:ea typeface="Inconsolata"/>
                <a:cs typeface="Inconsolata"/>
                <a:sym typeface="Inconsolata"/>
              </a:rPr>
              <a:t>example:</a:t>
            </a:r>
            <a:r>
              <a:rPr lang="en" sz="1400">
                <a:solidFill>
                  <a:srgbClr val="EE2214"/>
                </a:solidFill>
                <a:latin typeface="Inconsolata"/>
                <a:ea typeface="Inconsolata"/>
                <a:cs typeface="Inconsolata"/>
                <a:sym typeface="Inconsolata"/>
              </a:rPr>
              <a:t> git pull origin master</a:t>
            </a:r>
            <a:endParaRPr sz="1400">
              <a:solidFill>
                <a:srgbClr val="EE2214"/>
              </a:solidFill>
              <a:latin typeface="Inconsolata"/>
              <a:ea typeface="Inconsolata"/>
              <a:cs typeface="Inconsolata"/>
              <a:sym typeface="Inconsolata"/>
            </a:endParaRPr>
          </a:p>
          <a:p>
            <a:pPr indent="457200" lvl="0" marL="0" marR="0" rtl="0" algn="l">
              <a:lnSpc>
                <a:spcPct val="115000"/>
              </a:lnSpc>
              <a:spcBef>
                <a:spcPts val="500"/>
              </a:spcBef>
              <a:spcAft>
                <a:spcPts val="1000"/>
              </a:spcAft>
              <a:buNone/>
            </a:pPr>
            <a:r>
              <a:rPr lang="en" sz="1400">
                <a:solidFill>
                  <a:srgbClr val="616161"/>
                </a:solidFill>
                <a:latin typeface="Roboto"/>
                <a:ea typeface="Roboto"/>
                <a:cs typeface="Roboto"/>
                <a:sym typeface="Roboto"/>
              </a:rPr>
              <a:t>Pull updates from the remote repository</a:t>
            </a:r>
            <a:endParaRPr sz="1400">
              <a:solidFill>
                <a:srgbClr val="61616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6"/>
          <p:cNvSpPr txBox="1"/>
          <p:nvPr>
            <p:ph idx="1" type="body"/>
          </p:nvPr>
        </p:nvSpPr>
        <p:spPr>
          <a:xfrm>
            <a:off x="2227600" y="1174150"/>
            <a:ext cx="6804900" cy="31542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Font typeface="Roboto"/>
              <a:buChar char="●"/>
            </a:pPr>
            <a:r>
              <a:rPr lang="en">
                <a:latin typeface="Roboto"/>
                <a:ea typeface="Roboto"/>
                <a:cs typeface="Roboto"/>
                <a:sym typeface="Roboto"/>
              </a:rPr>
              <a:t>Make Project Teams (team details due next class)</a:t>
            </a:r>
            <a:endParaRPr>
              <a:latin typeface="Roboto"/>
              <a:ea typeface="Roboto"/>
              <a:cs typeface="Roboto"/>
              <a:sym typeface="Roboto"/>
            </a:endParaRPr>
          </a:p>
          <a:p>
            <a:pPr indent="-355600" lvl="0" marL="457200" rtl="0" algn="l">
              <a:lnSpc>
                <a:spcPct val="200000"/>
              </a:lnSpc>
              <a:spcBef>
                <a:spcPts val="0"/>
              </a:spcBef>
              <a:spcAft>
                <a:spcPts val="0"/>
              </a:spcAft>
              <a:buSzPts val="2000"/>
              <a:buFont typeface="Roboto"/>
              <a:buChar char="●"/>
            </a:pPr>
            <a:r>
              <a:rPr lang="en">
                <a:latin typeface="Roboto"/>
                <a:ea typeface="Roboto"/>
                <a:cs typeface="Roboto"/>
                <a:sym typeface="Roboto"/>
              </a:rPr>
              <a:t>Setup development environment on your computer</a:t>
            </a:r>
            <a:endParaRPr>
              <a:latin typeface="Roboto"/>
              <a:ea typeface="Roboto"/>
              <a:cs typeface="Roboto"/>
              <a:sym typeface="Roboto"/>
            </a:endParaRPr>
          </a:p>
          <a:p>
            <a:pPr indent="-355600" lvl="0" marL="457200" rtl="0" algn="l">
              <a:lnSpc>
                <a:spcPct val="200000"/>
              </a:lnSpc>
              <a:spcBef>
                <a:spcPts val="0"/>
              </a:spcBef>
              <a:spcAft>
                <a:spcPts val="0"/>
              </a:spcAft>
              <a:buSzPts val="2000"/>
              <a:buFont typeface="Roboto"/>
              <a:buChar char="●"/>
            </a:pPr>
            <a:r>
              <a:rPr lang="en">
                <a:latin typeface="Roboto"/>
                <a:ea typeface="Roboto"/>
                <a:cs typeface="Roboto"/>
                <a:sym typeface="Roboto"/>
              </a:rPr>
              <a:t>Learn how to use Git &amp; GitHub (</a:t>
            </a:r>
            <a:r>
              <a:rPr lang="en" sz="1800" u="sng">
                <a:solidFill>
                  <a:srgbClr val="EE2214"/>
                </a:solidFill>
                <a:latin typeface="Roboto"/>
                <a:ea typeface="Roboto"/>
                <a:cs typeface="Roboto"/>
                <a:sym typeface="Roboto"/>
                <a:hlinkClick r:id="rId3"/>
              </a:rPr>
              <a:t>Learn Git Basics</a:t>
            </a:r>
            <a:r>
              <a:rPr lang="en" sz="1800">
                <a:latin typeface="Roboto"/>
                <a:ea typeface="Roboto"/>
                <a:cs typeface="Roboto"/>
                <a:sym typeface="Roboto"/>
              </a:rPr>
              <a:t> tutorial</a:t>
            </a:r>
            <a:r>
              <a:rPr lang="en">
                <a:latin typeface="Roboto"/>
                <a:ea typeface="Roboto"/>
                <a:cs typeface="Roboto"/>
                <a:sym typeface="Roboto"/>
              </a:rPr>
              <a:t>)</a:t>
            </a:r>
            <a:endParaRPr>
              <a:latin typeface="Roboto"/>
              <a:ea typeface="Roboto"/>
              <a:cs typeface="Roboto"/>
              <a:sym typeface="Roboto"/>
            </a:endParaRPr>
          </a:p>
          <a:p>
            <a:pPr indent="-355600" lvl="0" marL="457200" marR="0" rtl="0" algn="l">
              <a:lnSpc>
                <a:spcPct val="200000"/>
              </a:lnSpc>
              <a:spcBef>
                <a:spcPts val="0"/>
              </a:spcBef>
              <a:spcAft>
                <a:spcPts val="0"/>
              </a:spcAft>
              <a:buSzPts val="2000"/>
              <a:buFont typeface="Roboto"/>
              <a:buChar char="●"/>
            </a:pPr>
            <a:r>
              <a:rPr lang="en">
                <a:latin typeface="Roboto"/>
                <a:ea typeface="Roboto"/>
                <a:cs typeface="Roboto"/>
                <a:sym typeface="Roboto"/>
              </a:rPr>
              <a:t>Complete recommended reading for next class</a:t>
            </a:r>
            <a:endParaRPr>
              <a:latin typeface="Roboto"/>
              <a:ea typeface="Roboto"/>
              <a:cs typeface="Roboto"/>
              <a:sym typeface="Roboto"/>
            </a:endParaRPr>
          </a:p>
          <a:p>
            <a:pPr indent="-330200" lvl="1" marL="914400" marR="0" rtl="0" algn="l">
              <a:lnSpc>
                <a:spcPct val="200000"/>
              </a:lnSpc>
              <a:spcBef>
                <a:spcPts val="0"/>
              </a:spcBef>
              <a:spcAft>
                <a:spcPts val="0"/>
              </a:spcAft>
              <a:buSzPts val="1600"/>
              <a:buFont typeface="Roboto"/>
              <a:buChar char="○"/>
            </a:pPr>
            <a:r>
              <a:rPr lang="en">
                <a:latin typeface="Roboto"/>
                <a:ea typeface="Roboto"/>
                <a:cs typeface="Roboto"/>
                <a:sym typeface="Roboto"/>
              </a:rPr>
              <a:t>Refer to the corresponding lecture slide</a:t>
            </a:r>
            <a:endParaRPr>
              <a:latin typeface="Roboto"/>
              <a:ea typeface="Roboto"/>
              <a:cs typeface="Roboto"/>
              <a:sym typeface="Roboto"/>
            </a:endParaRPr>
          </a:p>
          <a:p>
            <a:pPr indent="0" lvl="0" marL="0" rtl="0" algn="l">
              <a:spcBef>
                <a:spcPts val="1600"/>
              </a:spcBef>
              <a:spcAft>
                <a:spcPts val="1600"/>
              </a:spcAft>
              <a:buNone/>
            </a:pPr>
            <a:r>
              <a:t/>
            </a:r>
            <a:endParaRPr sz="1800">
              <a:latin typeface="Roboto"/>
              <a:ea typeface="Roboto"/>
              <a:cs typeface="Roboto"/>
              <a:sym typeface="Roboto"/>
            </a:endParaRPr>
          </a:p>
        </p:txBody>
      </p:sp>
      <p:sp>
        <p:nvSpPr>
          <p:cNvPr id="366" name="Google Shape;366;p36"/>
          <p:cNvSpPr txBox="1"/>
          <p:nvPr/>
        </p:nvSpPr>
        <p:spPr>
          <a:xfrm>
            <a:off x="236450" y="4667100"/>
            <a:ext cx="1847700" cy="47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EE2214"/>
                </a:solidFill>
                <a:latin typeface="Roboto"/>
                <a:ea typeface="Roboto"/>
                <a:cs typeface="Roboto"/>
                <a:sym typeface="Roboto"/>
              </a:rPr>
              <a:t>Task Slide</a:t>
            </a:r>
            <a:endParaRPr>
              <a:solidFill>
                <a:srgbClr val="EE2214"/>
              </a:solidFill>
              <a:latin typeface="Roboto"/>
              <a:ea typeface="Roboto"/>
              <a:cs typeface="Roboto"/>
              <a:sym typeface="Roboto"/>
            </a:endParaRPr>
          </a:p>
        </p:txBody>
      </p:sp>
      <p:sp>
        <p:nvSpPr>
          <p:cNvPr id="367" name="Google Shape;367;p36"/>
          <p:cNvSpPr txBox="1"/>
          <p:nvPr/>
        </p:nvSpPr>
        <p:spPr>
          <a:xfrm>
            <a:off x="2310575" y="395350"/>
            <a:ext cx="2557200" cy="47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434343"/>
                </a:solidFill>
                <a:latin typeface="Roboto"/>
                <a:ea typeface="Roboto"/>
                <a:cs typeface="Roboto"/>
                <a:sym typeface="Roboto"/>
              </a:rPr>
              <a:t>Home Tasks</a:t>
            </a:r>
            <a:endParaRPr sz="2400">
              <a:solidFill>
                <a:srgbClr val="434343"/>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What is this course about?</a:t>
            </a:r>
            <a:endParaRPr>
              <a:solidFill>
                <a:schemeClr val="lt1"/>
              </a:solidFill>
              <a:latin typeface="Roboto"/>
              <a:ea typeface="Roboto"/>
              <a:cs typeface="Roboto"/>
              <a:sym typeface="Roboto"/>
            </a:endParaRPr>
          </a:p>
        </p:txBody>
      </p:sp>
      <p:cxnSp>
        <p:nvCxnSpPr>
          <p:cNvPr id="86" name="Google Shape;86;p17"/>
          <p:cNvCxnSpPr/>
          <p:nvPr/>
        </p:nvCxnSpPr>
        <p:spPr>
          <a:xfrm>
            <a:off x="2444850" y="2992650"/>
            <a:ext cx="4254300" cy="0"/>
          </a:xfrm>
          <a:prstGeom prst="straightConnector1">
            <a:avLst/>
          </a:prstGeom>
          <a:noFill/>
          <a:ln cap="flat" cmpd="sng" w="19050">
            <a:solidFill>
              <a:srgbClr val="EE2214"/>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Web Application</a:t>
            </a:r>
            <a:endParaRPr>
              <a:solidFill>
                <a:schemeClr val="lt1"/>
              </a:solidFill>
              <a:latin typeface="Roboto"/>
              <a:ea typeface="Roboto"/>
              <a:cs typeface="Roboto"/>
              <a:sym typeface="Roboto"/>
            </a:endParaRPr>
          </a:p>
        </p:txBody>
      </p:sp>
      <p:sp>
        <p:nvSpPr>
          <p:cNvPr id="92" name="Google Shape;92;p18"/>
          <p:cNvSpPr txBox="1"/>
          <p:nvPr>
            <p:ph idx="1" type="body"/>
          </p:nvPr>
        </p:nvSpPr>
        <p:spPr>
          <a:xfrm>
            <a:off x="502950" y="1524100"/>
            <a:ext cx="8138100" cy="1703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solidFill>
                  <a:schemeClr val="dk2"/>
                </a:solidFill>
                <a:latin typeface="Roboto"/>
                <a:ea typeface="Roboto"/>
                <a:cs typeface="Roboto"/>
                <a:sym typeface="Roboto"/>
              </a:rPr>
              <a:t>“A web application is accessed by users via the Internet, using a browser as the client, and consists of a collection of client and server scripts, HTML pages, and other resources that may be spread across multiple web servers, or through the World Wide Web. Examples of this include web mail, online retail stores, online banks, online auctions, Wikis, blogs, document storage.”</a:t>
            </a:r>
            <a:endParaRPr>
              <a:solidFill>
                <a:schemeClr val="dk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p:nvPr/>
        </p:nvSpPr>
        <p:spPr>
          <a:xfrm>
            <a:off x="0" y="1165750"/>
            <a:ext cx="9144000" cy="397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2000px-AJAX_logo_by_gengns.svg.png" id="98" name="Google Shape;98;p19"/>
          <p:cNvPicPr preferRelativeResize="0"/>
          <p:nvPr/>
        </p:nvPicPr>
        <p:blipFill>
          <a:blip r:embed="rId3">
            <a:alphaModFix/>
          </a:blip>
          <a:stretch>
            <a:fillRect/>
          </a:stretch>
        </p:blipFill>
        <p:spPr>
          <a:xfrm>
            <a:off x="1826500" y="2433437"/>
            <a:ext cx="1478375" cy="698626"/>
          </a:xfrm>
          <a:prstGeom prst="rect">
            <a:avLst/>
          </a:prstGeom>
          <a:noFill/>
          <a:ln>
            <a:noFill/>
          </a:ln>
        </p:spPr>
      </p:pic>
      <p:pic>
        <p:nvPicPr>
          <p:cNvPr descr="4359353" id="99" name="Google Shape;99;p19"/>
          <p:cNvPicPr preferRelativeResize="0"/>
          <p:nvPr/>
        </p:nvPicPr>
        <p:blipFill>
          <a:blip r:embed="rId4">
            <a:alphaModFix/>
          </a:blip>
          <a:stretch>
            <a:fillRect/>
          </a:stretch>
        </p:blipFill>
        <p:spPr>
          <a:xfrm>
            <a:off x="3340300" y="2393476"/>
            <a:ext cx="696063" cy="685250"/>
          </a:xfrm>
          <a:prstGeom prst="rect">
            <a:avLst/>
          </a:prstGeom>
          <a:noFill/>
          <a:ln>
            <a:noFill/>
          </a:ln>
        </p:spPr>
      </p:pic>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Web Technologies</a:t>
            </a:r>
            <a:r>
              <a:rPr lang="en">
                <a:latin typeface="Roboto"/>
                <a:ea typeface="Roboto"/>
                <a:cs typeface="Roboto"/>
                <a:sym typeface="Roboto"/>
              </a:rPr>
              <a:t> </a:t>
            </a:r>
            <a:r>
              <a:rPr lang="en" sz="2400">
                <a:solidFill>
                  <a:schemeClr val="accent1"/>
                </a:solidFill>
                <a:latin typeface="Roboto"/>
                <a:ea typeface="Roboto"/>
                <a:cs typeface="Roboto"/>
                <a:sym typeface="Roboto"/>
              </a:rPr>
              <a:t>| </a:t>
            </a:r>
            <a:r>
              <a:rPr lang="en" sz="2400">
                <a:solidFill>
                  <a:schemeClr val="accent1"/>
                </a:solidFill>
                <a:latin typeface="Roboto"/>
                <a:ea typeface="Roboto"/>
                <a:cs typeface="Roboto"/>
                <a:sym typeface="Roboto"/>
              </a:rPr>
              <a:t>Endless Options</a:t>
            </a:r>
            <a:endParaRPr sz="2400">
              <a:solidFill>
                <a:schemeClr val="accent1"/>
              </a:solidFill>
              <a:latin typeface="Roboto"/>
              <a:ea typeface="Roboto"/>
              <a:cs typeface="Roboto"/>
              <a:sym typeface="Roboto"/>
            </a:endParaRPr>
          </a:p>
        </p:txBody>
      </p:sp>
      <p:pic>
        <p:nvPicPr>
          <p:cNvPr descr="HTML5_Logo_512.png" id="101" name="Google Shape;101;p19"/>
          <p:cNvPicPr preferRelativeResize="0"/>
          <p:nvPr/>
        </p:nvPicPr>
        <p:blipFill>
          <a:blip r:embed="rId5">
            <a:alphaModFix/>
          </a:blip>
          <a:stretch>
            <a:fillRect/>
          </a:stretch>
        </p:blipFill>
        <p:spPr>
          <a:xfrm>
            <a:off x="271160" y="1434200"/>
            <a:ext cx="842016" cy="828964"/>
          </a:xfrm>
          <a:prstGeom prst="rect">
            <a:avLst/>
          </a:prstGeom>
          <a:noFill/>
          <a:ln>
            <a:noFill/>
          </a:ln>
        </p:spPr>
      </p:pic>
      <p:pic>
        <p:nvPicPr>
          <p:cNvPr descr="CSS3_Logo.png" id="102" name="Google Shape;102;p19"/>
          <p:cNvPicPr preferRelativeResize="0"/>
          <p:nvPr/>
        </p:nvPicPr>
        <p:blipFill>
          <a:blip r:embed="rId6">
            <a:alphaModFix/>
          </a:blip>
          <a:stretch>
            <a:fillRect/>
          </a:stretch>
        </p:blipFill>
        <p:spPr>
          <a:xfrm>
            <a:off x="1113189" y="1430300"/>
            <a:ext cx="598574" cy="836766"/>
          </a:xfrm>
          <a:prstGeom prst="rect">
            <a:avLst/>
          </a:prstGeom>
          <a:noFill/>
          <a:ln>
            <a:noFill/>
          </a:ln>
        </p:spPr>
      </p:pic>
      <p:pic>
        <p:nvPicPr>
          <p:cNvPr descr="Mmww2.png" id="103" name="Google Shape;103;p19"/>
          <p:cNvPicPr preferRelativeResize="0"/>
          <p:nvPr/>
        </p:nvPicPr>
        <p:blipFill>
          <a:blip r:embed="rId7">
            <a:alphaModFix/>
          </a:blip>
          <a:stretch>
            <a:fillRect/>
          </a:stretch>
        </p:blipFill>
        <p:spPr>
          <a:xfrm>
            <a:off x="1882381" y="1519585"/>
            <a:ext cx="761245" cy="749445"/>
          </a:xfrm>
          <a:prstGeom prst="rect">
            <a:avLst/>
          </a:prstGeom>
          <a:noFill/>
          <a:ln>
            <a:noFill/>
          </a:ln>
        </p:spPr>
      </p:pic>
      <p:pic>
        <p:nvPicPr>
          <p:cNvPr descr="bootstrap.png" id="104" name="Google Shape;104;p19"/>
          <p:cNvPicPr preferRelativeResize="0"/>
          <p:nvPr/>
        </p:nvPicPr>
        <p:blipFill>
          <a:blip r:embed="rId8">
            <a:alphaModFix/>
          </a:blip>
          <a:stretch>
            <a:fillRect/>
          </a:stretch>
        </p:blipFill>
        <p:spPr>
          <a:xfrm>
            <a:off x="3746085" y="1502165"/>
            <a:ext cx="870061" cy="685257"/>
          </a:xfrm>
          <a:prstGeom prst="rect">
            <a:avLst/>
          </a:prstGeom>
          <a:noFill/>
          <a:ln>
            <a:noFill/>
          </a:ln>
        </p:spPr>
      </p:pic>
      <p:pic>
        <p:nvPicPr>
          <p:cNvPr descr="1tsh.png" id="105" name="Google Shape;105;p19"/>
          <p:cNvPicPr preferRelativeResize="0"/>
          <p:nvPr/>
        </p:nvPicPr>
        <p:blipFill>
          <a:blip r:embed="rId9">
            <a:alphaModFix/>
          </a:blip>
          <a:stretch>
            <a:fillRect/>
          </a:stretch>
        </p:blipFill>
        <p:spPr>
          <a:xfrm>
            <a:off x="7571609" y="1206992"/>
            <a:ext cx="1091459" cy="1074541"/>
          </a:xfrm>
          <a:prstGeom prst="rect">
            <a:avLst/>
          </a:prstGeom>
          <a:noFill/>
          <a:ln>
            <a:noFill/>
          </a:ln>
        </p:spPr>
      </p:pic>
      <p:grpSp>
        <p:nvGrpSpPr>
          <p:cNvPr id="106" name="Google Shape;106;p19"/>
          <p:cNvGrpSpPr/>
          <p:nvPr/>
        </p:nvGrpSpPr>
        <p:grpSpPr>
          <a:xfrm>
            <a:off x="2814231" y="1430396"/>
            <a:ext cx="761239" cy="829056"/>
            <a:chOff x="152400" y="2395501"/>
            <a:chExt cx="1609725" cy="1905000"/>
          </a:xfrm>
        </p:grpSpPr>
        <p:pic>
          <p:nvPicPr>
            <p:cNvPr descr="jquery-logo.png" id="107" name="Google Shape;107;p19"/>
            <p:cNvPicPr preferRelativeResize="0"/>
            <p:nvPr/>
          </p:nvPicPr>
          <p:blipFill rotWithShape="1">
            <a:blip r:embed="rId10">
              <a:alphaModFix/>
            </a:blip>
            <a:srcRect b="0" l="0" r="0" t="17992"/>
            <a:stretch/>
          </p:blipFill>
          <p:spPr>
            <a:xfrm>
              <a:off x="152400" y="2738300"/>
              <a:ext cx="1609725" cy="1562200"/>
            </a:xfrm>
            <a:prstGeom prst="rect">
              <a:avLst/>
            </a:prstGeom>
            <a:noFill/>
            <a:ln>
              <a:noFill/>
            </a:ln>
          </p:spPr>
        </p:pic>
        <p:pic>
          <p:nvPicPr>
            <p:cNvPr descr="jquery-logo.png" id="108" name="Google Shape;108;p19"/>
            <p:cNvPicPr preferRelativeResize="0"/>
            <p:nvPr/>
          </p:nvPicPr>
          <p:blipFill rotWithShape="1">
            <a:blip r:embed="rId11">
              <a:alphaModFix/>
            </a:blip>
            <a:srcRect b="81791" l="0" r="0" t="0"/>
            <a:stretch/>
          </p:blipFill>
          <p:spPr>
            <a:xfrm>
              <a:off x="152400" y="2395501"/>
              <a:ext cx="1609725" cy="346875"/>
            </a:xfrm>
            <a:prstGeom prst="rect">
              <a:avLst/>
            </a:prstGeom>
            <a:noFill/>
            <a:ln>
              <a:noFill/>
            </a:ln>
          </p:spPr>
        </p:pic>
      </p:grpSp>
      <p:pic>
        <p:nvPicPr>
          <p:cNvPr descr="l12866-java-eps-logo-99090.png" id="109" name="Google Shape;109;p19"/>
          <p:cNvPicPr preferRelativeResize="0"/>
          <p:nvPr/>
        </p:nvPicPr>
        <p:blipFill rotWithShape="1">
          <a:blip r:embed="rId12">
            <a:alphaModFix/>
          </a:blip>
          <a:srcRect b="0" l="22224" r="21878" t="0"/>
          <a:stretch/>
        </p:blipFill>
        <p:spPr>
          <a:xfrm>
            <a:off x="3955137" y="3676875"/>
            <a:ext cx="761250" cy="1340768"/>
          </a:xfrm>
          <a:prstGeom prst="rect">
            <a:avLst/>
          </a:prstGeom>
          <a:noFill/>
          <a:ln>
            <a:noFill/>
          </a:ln>
        </p:spPr>
      </p:pic>
      <p:pic>
        <p:nvPicPr>
          <p:cNvPr descr="logo_ruby_on_rails-300x293.png" id="110" name="Google Shape;110;p19"/>
          <p:cNvPicPr preferRelativeResize="0"/>
          <p:nvPr/>
        </p:nvPicPr>
        <p:blipFill>
          <a:blip r:embed="rId13">
            <a:alphaModFix/>
          </a:blip>
          <a:stretch>
            <a:fillRect/>
          </a:stretch>
        </p:blipFill>
        <p:spPr>
          <a:xfrm>
            <a:off x="272903" y="3991683"/>
            <a:ext cx="990917" cy="952807"/>
          </a:xfrm>
          <a:prstGeom prst="rect">
            <a:avLst/>
          </a:prstGeom>
          <a:noFill/>
          <a:ln>
            <a:noFill/>
          </a:ln>
        </p:spPr>
      </p:pic>
      <p:pic>
        <p:nvPicPr>
          <p:cNvPr descr="django-neg.sh-600x600.png" id="111" name="Google Shape;111;p19"/>
          <p:cNvPicPr preferRelativeResize="0"/>
          <p:nvPr/>
        </p:nvPicPr>
        <p:blipFill rotWithShape="1">
          <a:blip r:embed="rId14">
            <a:alphaModFix/>
          </a:blip>
          <a:srcRect b="30529" l="9407" r="9212" t="30800"/>
          <a:stretch/>
        </p:blipFill>
        <p:spPr>
          <a:xfrm>
            <a:off x="348125" y="2494150"/>
            <a:ext cx="1478375" cy="691611"/>
          </a:xfrm>
          <a:prstGeom prst="rect">
            <a:avLst/>
          </a:prstGeom>
          <a:noFill/>
          <a:ln>
            <a:noFill/>
          </a:ln>
        </p:spPr>
      </p:pic>
      <p:pic>
        <p:nvPicPr>
          <p:cNvPr descr="Python.png" id="112" name="Google Shape;112;p19"/>
          <p:cNvPicPr preferRelativeResize="0"/>
          <p:nvPr/>
        </p:nvPicPr>
        <p:blipFill rotWithShape="1">
          <a:blip r:embed="rId15">
            <a:alphaModFix/>
          </a:blip>
          <a:srcRect b="21571" l="0" r="0" t="14794"/>
          <a:stretch/>
        </p:blipFill>
        <p:spPr>
          <a:xfrm>
            <a:off x="2240425" y="4471575"/>
            <a:ext cx="1719751" cy="572700"/>
          </a:xfrm>
          <a:prstGeom prst="rect">
            <a:avLst/>
          </a:prstGeom>
          <a:noFill/>
          <a:ln>
            <a:noFill/>
          </a:ln>
        </p:spPr>
      </p:pic>
      <p:pic>
        <p:nvPicPr>
          <p:cNvPr id="113" name="Google Shape;113;p19"/>
          <p:cNvPicPr preferRelativeResize="0"/>
          <p:nvPr/>
        </p:nvPicPr>
        <p:blipFill>
          <a:blip r:embed="rId16">
            <a:alphaModFix/>
          </a:blip>
          <a:stretch>
            <a:fillRect/>
          </a:stretch>
        </p:blipFill>
        <p:spPr>
          <a:xfrm>
            <a:off x="5725659" y="3691395"/>
            <a:ext cx="1477757" cy="1189507"/>
          </a:xfrm>
          <a:prstGeom prst="rect">
            <a:avLst/>
          </a:prstGeom>
          <a:noFill/>
          <a:ln>
            <a:noFill/>
          </a:ln>
        </p:spPr>
      </p:pic>
      <p:pic>
        <p:nvPicPr>
          <p:cNvPr descr="2000px-Nginx_logo.svg.png" id="114" name="Google Shape;114;p19"/>
          <p:cNvPicPr preferRelativeResize="0"/>
          <p:nvPr/>
        </p:nvPicPr>
        <p:blipFill>
          <a:blip r:embed="rId17">
            <a:alphaModFix/>
          </a:blip>
          <a:stretch>
            <a:fillRect/>
          </a:stretch>
        </p:blipFill>
        <p:spPr>
          <a:xfrm>
            <a:off x="5982100" y="4722175"/>
            <a:ext cx="1091475" cy="224038"/>
          </a:xfrm>
          <a:prstGeom prst="rect">
            <a:avLst/>
          </a:prstGeom>
          <a:noFill/>
          <a:ln>
            <a:noFill/>
          </a:ln>
        </p:spPr>
      </p:pic>
      <p:pic>
        <p:nvPicPr>
          <p:cNvPr descr="php_mysql_logo.png" id="115" name="Google Shape;115;p19"/>
          <p:cNvPicPr preferRelativeResize="0"/>
          <p:nvPr/>
        </p:nvPicPr>
        <p:blipFill>
          <a:blip r:embed="rId18">
            <a:alphaModFix/>
          </a:blip>
          <a:stretch>
            <a:fillRect/>
          </a:stretch>
        </p:blipFill>
        <p:spPr>
          <a:xfrm>
            <a:off x="4122986" y="2372677"/>
            <a:ext cx="1478375" cy="840197"/>
          </a:xfrm>
          <a:prstGeom prst="rect">
            <a:avLst/>
          </a:prstGeom>
          <a:noFill/>
          <a:ln>
            <a:noFill/>
          </a:ln>
        </p:spPr>
      </p:pic>
      <p:pic>
        <p:nvPicPr>
          <p:cNvPr descr="nodejs-new-pantone-black.png" id="116" name="Google Shape;116;p19"/>
          <p:cNvPicPr preferRelativeResize="0"/>
          <p:nvPr/>
        </p:nvPicPr>
        <p:blipFill>
          <a:blip r:embed="rId19">
            <a:alphaModFix/>
          </a:blip>
          <a:stretch>
            <a:fillRect/>
          </a:stretch>
        </p:blipFill>
        <p:spPr>
          <a:xfrm>
            <a:off x="4616150" y="3204900"/>
            <a:ext cx="1374569" cy="828974"/>
          </a:xfrm>
          <a:prstGeom prst="rect">
            <a:avLst/>
          </a:prstGeom>
          <a:noFill/>
          <a:ln>
            <a:noFill/>
          </a:ln>
        </p:spPr>
      </p:pic>
      <p:grpSp>
        <p:nvGrpSpPr>
          <p:cNvPr id="117" name="Google Shape;117;p19"/>
          <p:cNvGrpSpPr/>
          <p:nvPr/>
        </p:nvGrpSpPr>
        <p:grpSpPr>
          <a:xfrm>
            <a:off x="6634129" y="2369245"/>
            <a:ext cx="1263856" cy="1115718"/>
            <a:chOff x="3614188" y="2468075"/>
            <a:chExt cx="1272124" cy="1140699"/>
          </a:xfrm>
        </p:grpSpPr>
        <p:pic>
          <p:nvPicPr>
            <p:cNvPr descr="postgresql-logo.png" id="118" name="Google Shape;118;p19"/>
            <p:cNvPicPr preferRelativeResize="0"/>
            <p:nvPr/>
          </p:nvPicPr>
          <p:blipFill rotWithShape="1">
            <a:blip r:embed="rId20">
              <a:alphaModFix/>
            </a:blip>
            <a:srcRect b="27160" l="0" r="0" t="7453"/>
            <a:stretch/>
          </p:blipFill>
          <p:spPr>
            <a:xfrm>
              <a:off x="3614188" y="2468075"/>
              <a:ext cx="1272124" cy="924774"/>
            </a:xfrm>
            <a:prstGeom prst="rect">
              <a:avLst/>
            </a:prstGeom>
            <a:noFill/>
            <a:ln>
              <a:noFill/>
            </a:ln>
          </p:spPr>
        </p:pic>
        <p:pic>
          <p:nvPicPr>
            <p:cNvPr descr="postgresql-logo.png" id="119" name="Google Shape;119;p19"/>
            <p:cNvPicPr preferRelativeResize="0"/>
            <p:nvPr/>
          </p:nvPicPr>
          <p:blipFill rotWithShape="1">
            <a:blip r:embed="rId21">
              <a:alphaModFix/>
            </a:blip>
            <a:srcRect b="6331" l="0" r="0" t="72493"/>
            <a:stretch/>
          </p:blipFill>
          <p:spPr>
            <a:xfrm>
              <a:off x="3650674" y="3309275"/>
              <a:ext cx="1199149" cy="299500"/>
            </a:xfrm>
            <a:prstGeom prst="rect">
              <a:avLst/>
            </a:prstGeom>
            <a:noFill/>
            <a:ln>
              <a:noFill/>
            </a:ln>
          </p:spPr>
        </p:pic>
      </p:grpSp>
      <p:pic>
        <p:nvPicPr>
          <p:cNvPr descr="3cd69bdbe67840fb6542846f74cc27fc.png" id="120" name="Google Shape;120;p19"/>
          <p:cNvPicPr preferRelativeResize="0"/>
          <p:nvPr/>
        </p:nvPicPr>
        <p:blipFill>
          <a:blip r:embed="rId22">
            <a:alphaModFix/>
          </a:blip>
          <a:stretch>
            <a:fillRect/>
          </a:stretch>
        </p:blipFill>
        <p:spPr>
          <a:xfrm>
            <a:off x="2549988" y="3212954"/>
            <a:ext cx="1772032" cy="766883"/>
          </a:xfrm>
          <a:prstGeom prst="rect">
            <a:avLst/>
          </a:prstGeom>
          <a:noFill/>
          <a:ln>
            <a:noFill/>
          </a:ln>
        </p:spPr>
      </p:pic>
      <p:pic>
        <p:nvPicPr>
          <p:cNvPr descr="2000px-AmazonWebservices_Logo.svg.png" id="121" name="Google Shape;121;p19"/>
          <p:cNvPicPr preferRelativeResize="0"/>
          <p:nvPr/>
        </p:nvPicPr>
        <p:blipFill>
          <a:blip r:embed="rId23">
            <a:alphaModFix/>
          </a:blip>
          <a:stretch>
            <a:fillRect/>
          </a:stretch>
        </p:blipFill>
        <p:spPr>
          <a:xfrm>
            <a:off x="7163153" y="4248109"/>
            <a:ext cx="1585925" cy="587069"/>
          </a:xfrm>
          <a:prstGeom prst="rect">
            <a:avLst/>
          </a:prstGeom>
          <a:noFill/>
          <a:ln>
            <a:noFill/>
          </a:ln>
        </p:spPr>
      </p:pic>
      <p:pic>
        <p:nvPicPr>
          <p:cNvPr descr="Heroku.png" id="122" name="Google Shape;122;p19"/>
          <p:cNvPicPr preferRelativeResize="0"/>
          <p:nvPr/>
        </p:nvPicPr>
        <p:blipFill rotWithShape="1">
          <a:blip r:embed="rId24">
            <a:alphaModFix/>
          </a:blip>
          <a:srcRect b="20633" l="9012" r="8384" t="20815"/>
          <a:stretch/>
        </p:blipFill>
        <p:spPr>
          <a:xfrm>
            <a:off x="6235849" y="3470741"/>
            <a:ext cx="1585921" cy="467261"/>
          </a:xfrm>
          <a:prstGeom prst="rect">
            <a:avLst/>
          </a:prstGeom>
          <a:noFill/>
          <a:ln>
            <a:noFill/>
          </a:ln>
        </p:spPr>
      </p:pic>
      <p:pic>
        <p:nvPicPr>
          <p:cNvPr descr="mongodb.png" id="123" name="Google Shape;123;p19"/>
          <p:cNvPicPr preferRelativeResize="0"/>
          <p:nvPr/>
        </p:nvPicPr>
        <p:blipFill>
          <a:blip r:embed="rId25">
            <a:alphaModFix/>
          </a:blip>
          <a:stretch>
            <a:fillRect/>
          </a:stretch>
        </p:blipFill>
        <p:spPr>
          <a:xfrm>
            <a:off x="7745459" y="2346046"/>
            <a:ext cx="990917" cy="975557"/>
          </a:xfrm>
          <a:prstGeom prst="rect">
            <a:avLst/>
          </a:prstGeom>
          <a:noFill/>
          <a:ln>
            <a:noFill/>
          </a:ln>
        </p:spPr>
      </p:pic>
      <p:pic>
        <p:nvPicPr>
          <p:cNvPr descr="cew3.png" id="124" name="Google Shape;124;p19"/>
          <p:cNvPicPr preferRelativeResize="0"/>
          <p:nvPr/>
        </p:nvPicPr>
        <p:blipFill>
          <a:blip r:embed="rId26">
            <a:alphaModFix/>
          </a:blip>
          <a:stretch>
            <a:fillRect/>
          </a:stretch>
        </p:blipFill>
        <p:spPr>
          <a:xfrm>
            <a:off x="6483075" y="1194317"/>
            <a:ext cx="1091459" cy="1074541"/>
          </a:xfrm>
          <a:prstGeom prst="rect">
            <a:avLst/>
          </a:prstGeom>
          <a:noFill/>
          <a:ln>
            <a:noFill/>
          </a:ln>
        </p:spPr>
      </p:pic>
      <p:pic>
        <p:nvPicPr>
          <p:cNvPr descr="Laravel_logo_wordmark_logotype.png" id="125" name="Google Shape;125;p19"/>
          <p:cNvPicPr preferRelativeResize="0"/>
          <p:nvPr/>
        </p:nvPicPr>
        <p:blipFill>
          <a:blip r:embed="rId27">
            <a:alphaModFix/>
          </a:blip>
          <a:stretch>
            <a:fillRect/>
          </a:stretch>
        </p:blipFill>
        <p:spPr>
          <a:xfrm>
            <a:off x="371541" y="3322429"/>
            <a:ext cx="2081878" cy="506694"/>
          </a:xfrm>
          <a:prstGeom prst="rect">
            <a:avLst/>
          </a:prstGeom>
          <a:noFill/>
          <a:ln>
            <a:noFill/>
          </a:ln>
        </p:spPr>
      </p:pic>
      <p:pic>
        <p:nvPicPr>
          <p:cNvPr descr="sass-less--1-.png" id="126" name="Google Shape;126;p19"/>
          <p:cNvPicPr preferRelativeResize="0"/>
          <p:nvPr/>
        </p:nvPicPr>
        <p:blipFill>
          <a:blip r:embed="rId28">
            <a:alphaModFix/>
          </a:blip>
          <a:stretch>
            <a:fillRect/>
          </a:stretch>
        </p:blipFill>
        <p:spPr>
          <a:xfrm>
            <a:off x="4677941" y="1534933"/>
            <a:ext cx="1933500" cy="685271"/>
          </a:xfrm>
          <a:prstGeom prst="rect">
            <a:avLst/>
          </a:prstGeom>
          <a:noFill/>
          <a:ln>
            <a:noFill/>
          </a:ln>
        </p:spPr>
      </p:pic>
      <p:pic>
        <p:nvPicPr>
          <p:cNvPr descr="2000px-Npm-logo.svg.png" id="127" name="Google Shape;127;p19"/>
          <p:cNvPicPr preferRelativeResize="0"/>
          <p:nvPr/>
        </p:nvPicPr>
        <p:blipFill>
          <a:blip r:embed="rId29">
            <a:alphaModFix/>
          </a:blip>
          <a:stretch>
            <a:fillRect/>
          </a:stretch>
        </p:blipFill>
        <p:spPr>
          <a:xfrm>
            <a:off x="5004437" y="4596764"/>
            <a:ext cx="842025" cy="322475"/>
          </a:xfrm>
          <a:prstGeom prst="rect">
            <a:avLst/>
          </a:prstGeom>
          <a:noFill/>
          <a:ln>
            <a:noFill/>
          </a:ln>
        </p:spPr>
      </p:pic>
      <p:pic>
        <p:nvPicPr>
          <p:cNvPr descr="256px-CloudFoundryCorp_vertical.svg.png" id="128" name="Google Shape;128;p19"/>
          <p:cNvPicPr preferRelativeResize="0"/>
          <p:nvPr/>
        </p:nvPicPr>
        <p:blipFill rotWithShape="1">
          <a:blip r:embed="rId30">
            <a:alphaModFix/>
          </a:blip>
          <a:srcRect b="0" l="14121" r="14556" t="0"/>
          <a:stretch/>
        </p:blipFill>
        <p:spPr>
          <a:xfrm>
            <a:off x="7532815" y="3179632"/>
            <a:ext cx="1263831" cy="1049477"/>
          </a:xfrm>
          <a:prstGeom prst="rect">
            <a:avLst/>
          </a:prstGeom>
          <a:noFill/>
          <a:ln>
            <a:noFill/>
          </a:ln>
        </p:spPr>
      </p:pic>
      <p:pic>
        <p:nvPicPr>
          <p:cNvPr descr="Meteor-logo.png" id="129" name="Google Shape;129;p19"/>
          <p:cNvPicPr preferRelativeResize="0"/>
          <p:nvPr/>
        </p:nvPicPr>
        <p:blipFill>
          <a:blip r:embed="rId31">
            <a:alphaModFix/>
          </a:blip>
          <a:stretch>
            <a:fillRect/>
          </a:stretch>
        </p:blipFill>
        <p:spPr>
          <a:xfrm>
            <a:off x="2391302" y="4038975"/>
            <a:ext cx="1478373" cy="349875"/>
          </a:xfrm>
          <a:prstGeom prst="rect">
            <a:avLst/>
          </a:prstGeom>
          <a:noFill/>
          <a:ln>
            <a:noFill/>
          </a:ln>
        </p:spPr>
      </p:pic>
      <p:pic>
        <p:nvPicPr>
          <p:cNvPr descr="cake-logo.png" id="130" name="Google Shape;130;p19"/>
          <p:cNvPicPr preferRelativeResize="0"/>
          <p:nvPr/>
        </p:nvPicPr>
        <p:blipFill>
          <a:blip r:embed="rId32">
            <a:alphaModFix/>
          </a:blip>
          <a:stretch>
            <a:fillRect/>
          </a:stretch>
        </p:blipFill>
        <p:spPr>
          <a:xfrm>
            <a:off x="1406550" y="3926250"/>
            <a:ext cx="842025" cy="842025"/>
          </a:xfrm>
          <a:prstGeom prst="rect">
            <a:avLst/>
          </a:prstGeom>
          <a:noFill/>
          <a:ln>
            <a:noFill/>
          </a:ln>
        </p:spPr>
      </p:pic>
      <p:pic>
        <p:nvPicPr>
          <p:cNvPr descr="haml.png" id="131" name="Google Shape;131;p19"/>
          <p:cNvPicPr preferRelativeResize="0"/>
          <p:nvPr/>
        </p:nvPicPr>
        <p:blipFill>
          <a:blip r:embed="rId33">
            <a:alphaModFix/>
          </a:blip>
          <a:stretch>
            <a:fillRect/>
          </a:stretch>
        </p:blipFill>
        <p:spPr>
          <a:xfrm>
            <a:off x="5720100" y="2821786"/>
            <a:ext cx="1091450" cy="454765"/>
          </a:xfrm>
          <a:prstGeom prst="rect">
            <a:avLst/>
          </a:prstGeom>
          <a:noFill/>
          <a:ln>
            <a:noFill/>
          </a:ln>
        </p:spPr>
      </p:pic>
      <p:pic>
        <p:nvPicPr>
          <p:cNvPr descr="handlebars_logo.png" id="132" name="Google Shape;132;p19"/>
          <p:cNvPicPr preferRelativeResize="0"/>
          <p:nvPr/>
        </p:nvPicPr>
        <p:blipFill>
          <a:blip r:embed="rId34">
            <a:alphaModFix/>
          </a:blip>
          <a:stretch>
            <a:fillRect/>
          </a:stretch>
        </p:blipFill>
        <p:spPr>
          <a:xfrm>
            <a:off x="5393350" y="2202801"/>
            <a:ext cx="842025" cy="635224"/>
          </a:xfrm>
          <a:prstGeom prst="rect">
            <a:avLst/>
          </a:prstGeom>
          <a:noFill/>
          <a:ln>
            <a:noFill/>
          </a:ln>
        </p:spPr>
      </p:pic>
      <p:sp>
        <p:nvSpPr>
          <p:cNvPr id="133" name="Google Shape;133;p19"/>
          <p:cNvSpPr txBox="1"/>
          <p:nvPr/>
        </p:nvSpPr>
        <p:spPr>
          <a:xfrm>
            <a:off x="6159800" y="2231800"/>
            <a:ext cx="7614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Montserrat"/>
                <a:ea typeface="Montserrat"/>
                <a:cs typeface="Montserrat"/>
                <a:sym typeface="Montserrat"/>
              </a:rPr>
              <a:t>EJS</a:t>
            </a:r>
            <a:endParaRPr sz="2200">
              <a:solidFill>
                <a:srgbClr val="FFFFFF"/>
              </a:solidFill>
              <a:latin typeface="Montserrat"/>
              <a:ea typeface="Montserrat"/>
              <a:cs typeface="Montserrat"/>
              <a:sym typeface="Montserrat"/>
            </a:endParaRPr>
          </a:p>
        </p:txBody>
      </p:sp>
      <p:pic>
        <p:nvPicPr>
          <p:cNvPr descr="1240848155298205944thatsmyboy_Simple_Red_Checkmark.svg.med.png" id="134" name="Google Shape;134;p19"/>
          <p:cNvPicPr preferRelativeResize="0"/>
          <p:nvPr/>
        </p:nvPicPr>
        <p:blipFill>
          <a:blip r:embed="rId35">
            <a:alphaModFix/>
          </a:blip>
          <a:stretch>
            <a:fillRect/>
          </a:stretch>
        </p:blipFill>
        <p:spPr>
          <a:xfrm>
            <a:off x="173325" y="1725100"/>
            <a:ext cx="486444" cy="506700"/>
          </a:xfrm>
          <a:prstGeom prst="rect">
            <a:avLst/>
          </a:prstGeom>
          <a:noFill/>
          <a:ln>
            <a:noFill/>
          </a:ln>
        </p:spPr>
      </p:pic>
      <p:pic>
        <p:nvPicPr>
          <p:cNvPr descr="1240848155298205944thatsmyboy_Simple_Red_Checkmark.svg.med.png" id="135" name="Google Shape;135;p19"/>
          <p:cNvPicPr preferRelativeResize="0"/>
          <p:nvPr/>
        </p:nvPicPr>
        <p:blipFill>
          <a:blip r:embed="rId35">
            <a:alphaModFix/>
          </a:blip>
          <a:stretch>
            <a:fillRect/>
          </a:stretch>
        </p:blipFill>
        <p:spPr>
          <a:xfrm>
            <a:off x="1027850" y="1725100"/>
            <a:ext cx="486444" cy="506700"/>
          </a:xfrm>
          <a:prstGeom prst="rect">
            <a:avLst/>
          </a:prstGeom>
          <a:noFill/>
          <a:ln>
            <a:noFill/>
          </a:ln>
        </p:spPr>
      </p:pic>
      <p:pic>
        <p:nvPicPr>
          <p:cNvPr descr="1240848155298205944thatsmyboy_Simple_Red_Checkmark.svg.med.png" id="136" name="Google Shape;136;p19"/>
          <p:cNvPicPr preferRelativeResize="0"/>
          <p:nvPr/>
        </p:nvPicPr>
        <p:blipFill>
          <a:blip r:embed="rId35">
            <a:alphaModFix/>
          </a:blip>
          <a:stretch>
            <a:fillRect/>
          </a:stretch>
        </p:blipFill>
        <p:spPr>
          <a:xfrm>
            <a:off x="1720475" y="1736375"/>
            <a:ext cx="486444" cy="506700"/>
          </a:xfrm>
          <a:prstGeom prst="rect">
            <a:avLst/>
          </a:prstGeom>
          <a:noFill/>
          <a:ln>
            <a:noFill/>
          </a:ln>
        </p:spPr>
      </p:pic>
      <p:pic>
        <p:nvPicPr>
          <p:cNvPr descr="1240848155298205944thatsmyboy_Simple_Red_Checkmark.svg.med.png" id="137" name="Google Shape;137;p19"/>
          <p:cNvPicPr preferRelativeResize="0"/>
          <p:nvPr/>
        </p:nvPicPr>
        <p:blipFill>
          <a:blip r:embed="rId35">
            <a:alphaModFix/>
          </a:blip>
          <a:stretch>
            <a:fillRect/>
          </a:stretch>
        </p:blipFill>
        <p:spPr>
          <a:xfrm>
            <a:off x="2733275" y="1736375"/>
            <a:ext cx="486444" cy="506700"/>
          </a:xfrm>
          <a:prstGeom prst="rect">
            <a:avLst/>
          </a:prstGeom>
          <a:noFill/>
          <a:ln>
            <a:noFill/>
          </a:ln>
        </p:spPr>
      </p:pic>
      <p:pic>
        <p:nvPicPr>
          <p:cNvPr descr="1240848155298205944thatsmyboy_Simple_Red_Checkmark.svg.med.png" id="138" name="Google Shape;138;p19"/>
          <p:cNvPicPr preferRelativeResize="0"/>
          <p:nvPr/>
        </p:nvPicPr>
        <p:blipFill>
          <a:blip r:embed="rId35">
            <a:alphaModFix/>
          </a:blip>
          <a:stretch>
            <a:fillRect/>
          </a:stretch>
        </p:blipFill>
        <p:spPr>
          <a:xfrm>
            <a:off x="2603750" y="2394600"/>
            <a:ext cx="486444" cy="506700"/>
          </a:xfrm>
          <a:prstGeom prst="rect">
            <a:avLst/>
          </a:prstGeom>
          <a:noFill/>
          <a:ln>
            <a:noFill/>
          </a:ln>
        </p:spPr>
      </p:pic>
      <p:pic>
        <p:nvPicPr>
          <p:cNvPr descr="1240848155298205944thatsmyboy_Simple_Red_Checkmark.svg.med.png" id="139" name="Google Shape;139;p19"/>
          <p:cNvPicPr preferRelativeResize="0"/>
          <p:nvPr/>
        </p:nvPicPr>
        <p:blipFill>
          <a:blip r:embed="rId35">
            <a:alphaModFix/>
          </a:blip>
          <a:stretch>
            <a:fillRect/>
          </a:stretch>
        </p:blipFill>
        <p:spPr>
          <a:xfrm>
            <a:off x="3636525" y="1752550"/>
            <a:ext cx="486444" cy="506700"/>
          </a:xfrm>
          <a:prstGeom prst="rect">
            <a:avLst/>
          </a:prstGeom>
          <a:noFill/>
          <a:ln>
            <a:noFill/>
          </a:ln>
        </p:spPr>
      </p:pic>
      <p:pic>
        <p:nvPicPr>
          <p:cNvPr descr="1240848155298205944thatsmyboy_Simple_Red_Checkmark.svg.med.png" id="140" name="Google Shape;140;p19"/>
          <p:cNvPicPr preferRelativeResize="0"/>
          <p:nvPr/>
        </p:nvPicPr>
        <p:blipFill>
          <a:blip r:embed="rId35">
            <a:alphaModFix/>
          </a:blip>
          <a:stretch>
            <a:fillRect/>
          </a:stretch>
        </p:blipFill>
        <p:spPr>
          <a:xfrm>
            <a:off x="6480150" y="2231798"/>
            <a:ext cx="436600" cy="454775"/>
          </a:xfrm>
          <a:prstGeom prst="rect">
            <a:avLst/>
          </a:prstGeom>
          <a:noFill/>
          <a:ln>
            <a:noFill/>
          </a:ln>
        </p:spPr>
      </p:pic>
      <p:pic>
        <p:nvPicPr>
          <p:cNvPr descr="1240848155298205944thatsmyboy_Simple_Red_Checkmark.svg.med.png" id="141" name="Google Shape;141;p19"/>
          <p:cNvPicPr preferRelativeResize="0"/>
          <p:nvPr/>
        </p:nvPicPr>
        <p:blipFill>
          <a:blip r:embed="rId35">
            <a:alphaModFix/>
          </a:blip>
          <a:stretch>
            <a:fillRect/>
          </a:stretch>
        </p:blipFill>
        <p:spPr>
          <a:xfrm>
            <a:off x="4418588" y="3212938"/>
            <a:ext cx="486444" cy="506700"/>
          </a:xfrm>
          <a:prstGeom prst="rect">
            <a:avLst/>
          </a:prstGeom>
          <a:noFill/>
          <a:ln>
            <a:noFill/>
          </a:ln>
        </p:spPr>
      </p:pic>
      <p:pic>
        <p:nvPicPr>
          <p:cNvPr descr="1240848155298205944thatsmyboy_Simple_Red_Checkmark.svg.med.png" id="142" name="Google Shape;142;p19"/>
          <p:cNvPicPr preferRelativeResize="0"/>
          <p:nvPr/>
        </p:nvPicPr>
        <p:blipFill>
          <a:blip r:embed="rId35">
            <a:alphaModFix/>
          </a:blip>
          <a:stretch>
            <a:fillRect/>
          </a:stretch>
        </p:blipFill>
        <p:spPr>
          <a:xfrm>
            <a:off x="8323850" y="2394600"/>
            <a:ext cx="486444" cy="506700"/>
          </a:xfrm>
          <a:prstGeom prst="rect">
            <a:avLst/>
          </a:prstGeom>
          <a:noFill/>
          <a:ln>
            <a:noFill/>
          </a:ln>
        </p:spPr>
      </p:pic>
      <p:pic>
        <p:nvPicPr>
          <p:cNvPr descr="1240848155298205944thatsmyboy_Simple_Red_Checkmark.svg.med.png" id="143" name="Google Shape;143;p19"/>
          <p:cNvPicPr preferRelativeResize="0"/>
          <p:nvPr/>
        </p:nvPicPr>
        <p:blipFill>
          <a:blip r:embed="rId35">
            <a:alphaModFix/>
          </a:blip>
          <a:stretch>
            <a:fillRect/>
          </a:stretch>
        </p:blipFill>
        <p:spPr>
          <a:xfrm>
            <a:off x="7259000" y="3451025"/>
            <a:ext cx="486444" cy="506700"/>
          </a:xfrm>
          <a:prstGeom prst="rect">
            <a:avLst/>
          </a:prstGeom>
          <a:noFill/>
          <a:ln>
            <a:noFill/>
          </a:ln>
        </p:spPr>
      </p:pic>
      <p:pic>
        <p:nvPicPr>
          <p:cNvPr descr="1240848155298205944thatsmyboy_Simple_Red_Checkmark.svg.med.png" id="144" name="Google Shape;144;p19"/>
          <p:cNvPicPr preferRelativeResize="0"/>
          <p:nvPr/>
        </p:nvPicPr>
        <p:blipFill>
          <a:blip r:embed="rId35">
            <a:alphaModFix/>
          </a:blip>
          <a:stretch>
            <a:fillRect/>
          </a:stretch>
        </p:blipFill>
        <p:spPr>
          <a:xfrm>
            <a:off x="4695138" y="4504650"/>
            <a:ext cx="486444" cy="506700"/>
          </a:xfrm>
          <a:prstGeom prst="rect">
            <a:avLst/>
          </a:prstGeom>
          <a:noFill/>
          <a:ln>
            <a:noFill/>
          </a:ln>
        </p:spPr>
      </p:pic>
      <p:pic>
        <p:nvPicPr>
          <p:cNvPr descr="express.png" id="145" name="Google Shape;145;p19"/>
          <p:cNvPicPr preferRelativeResize="0"/>
          <p:nvPr/>
        </p:nvPicPr>
        <p:blipFill>
          <a:blip r:embed="rId36">
            <a:alphaModFix/>
          </a:blip>
          <a:stretch>
            <a:fillRect/>
          </a:stretch>
        </p:blipFill>
        <p:spPr>
          <a:xfrm>
            <a:off x="4716400" y="4132749"/>
            <a:ext cx="696076" cy="154917"/>
          </a:xfrm>
          <a:prstGeom prst="rect">
            <a:avLst/>
          </a:prstGeom>
          <a:noFill/>
          <a:ln>
            <a:noFill/>
          </a:ln>
        </p:spPr>
      </p:pic>
      <p:pic>
        <p:nvPicPr>
          <p:cNvPr descr="mongoose.png" id="146" name="Google Shape;146;p19"/>
          <p:cNvPicPr preferRelativeResize="0"/>
          <p:nvPr/>
        </p:nvPicPr>
        <p:blipFill rotWithShape="1">
          <a:blip r:embed="rId37">
            <a:alphaModFix/>
          </a:blip>
          <a:srcRect b="21565" l="0" r="0" t="18229"/>
          <a:stretch/>
        </p:blipFill>
        <p:spPr>
          <a:xfrm>
            <a:off x="5126625" y="4236450"/>
            <a:ext cx="870075" cy="283147"/>
          </a:xfrm>
          <a:prstGeom prst="rect">
            <a:avLst/>
          </a:prstGeom>
          <a:noFill/>
          <a:ln>
            <a:noFill/>
          </a:ln>
        </p:spPr>
      </p:pic>
      <p:pic>
        <p:nvPicPr>
          <p:cNvPr descr="1240848155298205944thatsmyboy_Simple_Red_Checkmark.svg.med.png" id="147" name="Google Shape;147;p19"/>
          <p:cNvPicPr preferRelativeResize="0"/>
          <p:nvPr/>
        </p:nvPicPr>
        <p:blipFill>
          <a:blip r:embed="rId35">
            <a:alphaModFix/>
          </a:blip>
          <a:stretch>
            <a:fillRect/>
          </a:stretch>
        </p:blipFill>
        <p:spPr>
          <a:xfrm>
            <a:off x="4997147" y="4094325"/>
            <a:ext cx="335875" cy="349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8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8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800"/>
                                        <p:tgtEl>
                                          <p:spTgt spid="103"/>
                                        </p:tgtEl>
                                      </p:cBhvr>
                                    </p:animEffect>
                                  </p:childTnLst>
                                </p:cTn>
                              </p:par>
                            </p:childTnLst>
                          </p:cTn>
                        </p:par>
                        <p:par>
                          <p:cTn fill="hold">
                            <p:stCondLst>
                              <p:cond delay="800"/>
                            </p:stCondLst>
                            <p:childTnLst>
                              <p:par>
                                <p:cTn fill="hold" nodeType="after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9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par>
                          <p:cTn fill="hold">
                            <p:stCondLst>
                              <p:cond delay="280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par>
                          <p:cTn fill="hold">
                            <p:stCondLst>
                              <p:cond delay="38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8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7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8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800"/>
                                        <p:tgtEl>
                                          <p:spTgt spid="127"/>
                                        </p:tgtEl>
                                      </p:cBhvr>
                                    </p:animEffect>
                                  </p:childTnLst>
                                </p:cTn>
                              </p:par>
                            </p:childTnLst>
                          </p:cTn>
                        </p:par>
                        <p:par>
                          <p:cTn fill="hold">
                            <p:stCondLst>
                              <p:cond delay="46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8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8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8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8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8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par>
                          <p:cTn fill="hold">
                            <p:stCondLst>
                              <p:cond delay="56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6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7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8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8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900"/>
                                        <p:tgtEl>
                                          <p:spTgt spid="135"/>
                                        </p:tgtEl>
                                      </p:cBhvr>
                                    </p:animEffect>
                                  </p:childTnLst>
                                </p:cTn>
                              </p:par>
                            </p:childTnLst>
                          </p:cTn>
                        </p:par>
                        <p:par>
                          <p:cTn fill="hold">
                            <p:stCondLst>
                              <p:cond delay="19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par>
                          <p:cTn fill="hold">
                            <p:stCondLst>
                              <p:cond delay="290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par>
                          <p:cTn fill="hold">
                            <p:stCondLst>
                              <p:cond delay="39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900"/>
                                        <p:tgtEl>
                                          <p:spTgt spid="139"/>
                                        </p:tgtEl>
                                      </p:cBhvr>
                                    </p:animEffect>
                                  </p:childTnLst>
                                </p:cTn>
                              </p:par>
                            </p:childTnLst>
                          </p:cTn>
                        </p:par>
                        <p:par>
                          <p:cTn fill="hold">
                            <p:stCondLst>
                              <p:cond delay="48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par>
                          <p:cTn fill="hold">
                            <p:stCondLst>
                              <p:cond delay="580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8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par>
                          <p:cTn fill="hold">
                            <p:stCondLst>
                              <p:cond delay="680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par>
                          <p:cTn fill="hold">
                            <p:stCondLst>
                              <p:cond delay="78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Course Objective</a:t>
            </a:r>
            <a:endParaRPr>
              <a:solidFill>
                <a:schemeClr val="lt1"/>
              </a:solidFill>
              <a:latin typeface="Roboto"/>
              <a:ea typeface="Roboto"/>
              <a:cs typeface="Roboto"/>
              <a:sym typeface="Roboto"/>
            </a:endParaRPr>
          </a:p>
        </p:txBody>
      </p:sp>
      <p:sp>
        <p:nvSpPr>
          <p:cNvPr id="153" name="Google Shape;153;p20"/>
          <p:cNvSpPr txBox="1"/>
          <p:nvPr>
            <p:ph idx="1" type="body"/>
          </p:nvPr>
        </p:nvSpPr>
        <p:spPr>
          <a:xfrm>
            <a:off x="311700" y="1611600"/>
            <a:ext cx="8520600" cy="192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dk2"/>
                </a:solidFill>
                <a:latin typeface="Roboto"/>
                <a:ea typeface="Roboto"/>
                <a:cs typeface="Roboto"/>
                <a:sym typeface="Roboto"/>
              </a:rPr>
              <a:t>To give you the basic concepts, skills and tools necessary to build modern full stack web applications</a:t>
            </a:r>
            <a:endParaRPr sz="3000">
              <a:solidFill>
                <a:schemeClr val="dk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Teaching Method | </a:t>
            </a:r>
            <a:r>
              <a:rPr i="1" lang="en" sz="2400">
                <a:solidFill>
                  <a:schemeClr val="lt1"/>
                </a:solidFill>
                <a:latin typeface="Roboto"/>
                <a:ea typeface="Roboto"/>
                <a:cs typeface="Roboto"/>
                <a:sym typeface="Roboto"/>
              </a:rPr>
              <a:t>LEARN by DOING</a:t>
            </a:r>
            <a:endParaRPr i="1" sz="2400">
              <a:solidFill>
                <a:schemeClr val="lt1"/>
              </a:solidFill>
              <a:latin typeface="Roboto"/>
              <a:ea typeface="Roboto"/>
              <a:cs typeface="Roboto"/>
              <a:sym typeface="Roboto"/>
            </a:endParaRPr>
          </a:p>
        </p:txBody>
      </p:sp>
      <p:sp>
        <p:nvSpPr>
          <p:cNvPr id="159" name="Google Shape;159;p21"/>
          <p:cNvSpPr txBox="1"/>
          <p:nvPr>
            <p:ph idx="1" type="body"/>
          </p:nvPr>
        </p:nvSpPr>
        <p:spPr>
          <a:xfrm>
            <a:off x="387900" y="1727100"/>
            <a:ext cx="3890700" cy="29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Roboto"/>
                <a:ea typeface="Roboto"/>
                <a:cs typeface="Roboto"/>
                <a:sym typeface="Roboto"/>
              </a:rPr>
              <a:t>Classwork &amp; Assignments</a:t>
            </a:r>
            <a:endParaRPr sz="2400">
              <a:solidFill>
                <a:schemeClr val="dk2"/>
              </a:solidFill>
              <a:latin typeface="Roboto"/>
              <a:ea typeface="Roboto"/>
              <a:cs typeface="Roboto"/>
              <a:sym typeface="Roboto"/>
            </a:endParaRPr>
          </a:p>
          <a:p>
            <a:pPr indent="-342900" lvl="0" marL="457200" rtl="0" algn="l">
              <a:lnSpc>
                <a:spcPct val="150000"/>
              </a:lnSpc>
              <a:spcBef>
                <a:spcPts val="1600"/>
              </a:spcBef>
              <a:spcAft>
                <a:spcPts val="0"/>
              </a:spcAft>
              <a:buClr>
                <a:schemeClr val="dk2"/>
              </a:buClr>
              <a:buSzPts val="1800"/>
              <a:buFont typeface="Roboto"/>
              <a:buChar char="●"/>
            </a:pPr>
            <a:r>
              <a:rPr lang="en">
                <a:solidFill>
                  <a:schemeClr val="dk2"/>
                </a:solidFill>
                <a:latin typeface="Roboto"/>
                <a:ea typeface="Roboto"/>
                <a:cs typeface="Roboto"/>
                <a:sym typeface="Roboto"/>
              </a:rPr>
              <a:t>Application of topics introduced in lecture</a:t>
            </a:r>
            <a:endParaRPr>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Complete and submit classwork using GitHub during class time </a:t>
            </a:r>
            <a:endParaRPr>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2</a:t>
            </a:r>
            <a:r>
              <a:rPr lang="en">
                <a:solidFill>
                  <a:schemeClr val="dk2"/>
                </a:solidFill>
                <a:latin typeface="Roboto"/>
                <a:ea typeface="Roboto"/>
                <a:cs typeface="Roboto"/>
                <a:sym typeface="Roboto"/>
              </a:rPr>
              <a:t> home assignments </a:t>
            </a:r>
            <a:endParaRPr>
              <a:solidFill>
                <a:schemeClr val="dk2"/>
              </a:solidFill>
              <a:latin typeface="Roboto"/>
              <a:ea typeface="Roboto"/>
              <a:cs typeface="Roboto"/>
              <a:sym typeface="Roboto"/>
            </a:endParaRPr>
          </a:p>
        </p:txBody>
      </p:sp>
      <p:sp>
        <p:nvSpPr>
          <p:cNvPr id="160" name="Google Shape;160;p21"/>
          <p:cNvSpPr txBox="1"/>
          <p:nvPr>
            <p:ph idx="1" type="body"/>
          </p:nvPr>
        </p:nvSpPr>
        <p:spPr>
          <a:xfrm>
            <a:off x="4816675" y="1727100"/>
            <a:ext cx="3702900" cy="29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latin typeface="Roboto"/>
                <a:ea typeface="Roboto"/>
                <a:cs typeface="Roboto"/>
                <a:sym typeface="Roboto"/>
              </a:rPr>
              <a:t>Course Project</a:t>
            </a:r>
            <a:endParaRPr sz="2400">
              <a:solidFill>
                <a:schemeClr val="dk2"/>
              </a:solidFill>
              <a:latin typeface="Roboto"/>
              <a:ea typeface="Roboto"/>
              <a:cs typeface="Roboto"/>
              <a:sym typeface="Roboto"/>
            </a:endParaRPr>
          </a:p>
          <a:p>
            <a:pPr indent="-342900" lvl="0" marL="457200" rtl="0" algn="l">
              <a:lnSpc>
                <a:spcPct val="150000"/>
              </a:lnSpc>
              <a:spcBef>
                <a:spcPts val="1600"/>
              </a:spcBef>
              <a:spcAft>
                <a:spcPts val="0"/>
              </a:spcAft>
              <a:buClr>
                <a:schemeClr val="dk2"/>
              </a:buClr>
              <a:buSzPts val="1800"/>
              <a:buFont typeface="Roboto"/>
              <a:buChar char="●"/>
            </a:pPr>
            <a:r>
              <a:rPr lang="en">
                <a:solidFill>
                  <a:schemeClr val="dk2"/>
                </a:solidFill>
                <a:latin typeface="Roboto"/>
                <a:ea typeface="Roboto"/>
                <a:cs typeface="Roboto"/>
                <a:sym typeface="Roboto"/>
              </a:rPr>
              <a:t>Teamwork (max 4 per team)</a:t>
            </a:r>
            <a:endParaRPr>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Real world web application</a:t>
            </a:r>
            <a:endParaRPr>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Weekly iterations (build the project incrementally)</a:t>
            </a:r>
            <a:endParaRPr>
              <a:solidFill>
                <a:schemeClr val="dk2"/>
              </a:solidFill>
              <a:latin typeface="Roboto"/>
              <a:ea typeface="Roboto"/>
              <a:cs typeface="Roboto"/>
              <a:sym typeface="Roboto"/>
            </a:endParaRPr>
          </a:p>
          <a:p>
            <a:pPr indent="-342900" lvl="0" marL="457200" rtl="0" algn="l">
              <a:lnSpc>
                <a:spcPct val="150000"/>
              </a:lnSpc>
              <a:spcBef>
                <a:spcPts val="0"/>
              </a:spcBef>
              <a:spcAft>
                <a:spcPts val="0"/>
              </a:spcAft>
              <a:buClr>
                <a:schemeClr val="dk2"/>
              </a:buClr>
              <a:buSzPts val="1800"/>
              <a:buFont typeface="Roboto"/>
              <a:buChar char="●"/>
            </a:pPr>
            <a:r>
              <a:rPr lang="en">
                <a:solidFill>
                  <a:schemeClr val="dk2"/>
                </a:solidFill>
                <a:latin typeface="Roboto"/>
                <a:ea typeface="Roboto"/>
                <a:cs typeface="Roboto"/>
                <a:sym typeface="Roboto"/>
              </a:rPr>
              <a:t>Report progress every week</a:t>
            </a:r>
            <a:endParaRPr>
              <a:solidFill>
                <a:schemeClr val="dk2"/>
              </a:solidFill>
              <a:latin typeface="Roboto"/>
              <a:ea typeface="Roboto"/>
              <a:cs typeface="Roboto"/>
              <a:sym typeface="Roboto"/>
            </a:endParaRPr>
          </a:p>
        </p:txBody>
      </p:sp>
      <p:sp>
        <p:nvSpPr>
          <p:cNvPr id="161" name="Google Shape;161;p21"/>
          <p:cNvSpPr txBox="1"/>
          <p:nvPr>
            <p:ph idx="1" type="body"/>
          </p:nvPr>
        </p:nvSpPr>
        <p:spPr>
          <a:xfrm>
            <a:off x="1917750" y="1154400"/>
            <a:ext cx="53085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solidFill>
                  <a:srgbClr val="3F3F3F"/>
                </a:solidFill>
                <a:latin typeface="Roboto"/>
                <a:ea typeface="Roboto"/>
                <a:cs typeface="Roboto"/>
                <a:sym typeface="Roboto"/>
              </a:rPr>
              <a:t>Learn web technologies and concepts by applying</a:t>
            </a:r>
            <a:endParaRPr>
              <a:solidFill>
                <a:srgbClr val="3F3F3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Assessment</a:t>
            </a:r>
            <a:endParaRPr>
              <a:solidFill>
                <a:schemeClr val="lt1"/>
              </a:solidFill>
              <a:latin typeface="Roboto"/>
              <a:ea typeface="Roboto"/>
              <a:cs typeface="Roboto"/>
              <a:sym typeface="Roboto"/>
            </a:endParaRPr>
          </a:p>
        </p:txBody>
      </p:sp>
      <p:sp>
        <p:nvSpPr>
          <p:cNvPr id="167" name="Google Shape;167;p22"/>
          <p:cNvSpPr txBox="1"/>
          <p:nvPr>
            <p:ph idx="1" type="body"/>
          </p:nvPr>
        </p:nvSpPr>
        <p:spPr>
          <a:xfrm>
            <a:off x="464100" y="1381075"/>
            <a:ext cx="8520600" cy="34164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a:solidFill>
                  <a:schemeClr val="dk2"/>
                </a:solidFill>
                <a:latin typeface="Roboto"/>
                <a:ea typeface="Roboto"/>
                <a:cs typeface="Roboto"/>
                <a:sym typeface="Roboto"/>
              </a:rPr>
              <a:t>  Classwork				 10%</a:t>
            </a:r>
            <a:endParaRPr>
              <a:solidFill>
                <a:schemeClr val="dk2"/>
              </a:solidFill>
              <a:latin typeface="Roboto"/>
              <a:ea typeface="Roboto"/>
              <a:cs typeface="Roboto"/>
              <a:sym typeface="Roboto"/>
            </a:endParaRPr>
          </a:p>
          <a:p>
            <a:pPr indent="457200" lvl="0" marL="0" rtl="0" algn="l">
              <a:lnSpc>
                <a:spcPct val="150000"/>
              </a:lnSpc>
              <a:spcBef>
                <a:spcPts val="1600"/>
              </a:spcBef>
              <a:spcAft>
                <a:spcPts val="0"/>
              </a:spcAft>
              <a:buNone/>
            </a:pPr>
            <a:r>
              <a:rPr lang="en">
                <a:solidFill>
                  <a:schemeClr val="dk2"/>
                </a:solidFill>
                <a:latin typeface="Roboto"/>
                <a:ea typeface="Roboto"/>
                <a:cs typeface="Roboto"/>
                <a:sym typeface="Roboto"/>
              </a:rPr>
              <a:t> </a:t>
            </a:r>
            <a:r>
              <a:rPr lang="en">
                <a:solidFill>
                  <a:schemeClr val="dk2"/>
                </a:solidFill>
                <a:latin typeface="Roboto"/>
                <a:ea typeface="Roboto"/>
                <a:cs typeface="Roboto"/>
                <a:sym typeface="Roboto"/>
              </a:rPr>
              <a:t>Assignments 				  15 %</a:t>
            </a:r>
            <a:endParaRPr>
              <a:solidFill>
                <a:schemeClr val="dk2"/>
              </a:solidFill>
              <a:latin typeface="Roboto"/>
              <a:ea typeface="Roboto"/>
              <a:cs typeface="Roboto"/>
              <a:sym typeface="Roboto"/>
            </a:endParaRPr>
          </a:p>
          <a:p>
            <a:pPr indent="0" lvl="0" marL="0" rtl="0" algn="l">
              <a:lnSpc>
                <a:spcPct val="150000"/>
              </a:lnSpc>
              <a:spcBef>
                <a:spcPts val="1600"/>
              </a:spcBef>
              <a:spcAft>
                <a:spcPts val="0"/>
              </a:spcAft>
              <a:buNone/>
            </a:pPr>
            <a:r>
              <a:rPr lang="en">
                <a:solidFill>
                  <a:schemeClr val="dk2"/>
                </a:solidFill>
                <a:latin typeface="Roboto"/>
                <a:ea typeface="Roboto"/>
                <a:cs typeface="Roboto"/>
                <a:sym typeface="Roboto"/>
              </a:rPr>
              <a:t>      Midterm Exam						 20 %</a:t>
            </a:r>
            <a:endParaRPr>
              <a:solidFill>
                <a:schemeClr val="dk2"/>
              </a:solidFill>
              <a:latin typeface="Roboto"/>
              <a:ea typeface="Roboto"/>
              <a:cs typeface="Roboto"/>
              <a:sym typeface="Roboto"/>
            </a:endParaRPr>
          </a:p>
          <a:p>
            <a:pPr indent="457200" lvl="0" marL="0" rtl="0" algn="l">
              <a:lnSpc>
                <a:spcPct val="150000"/>
              </a:lnSpc>
              <a:spcBef>
                <a:spcPts val="1600"/>
              </a:spcBef>
              <a:spcAft>
                <a:spcPts val="0"/>
              </a:spcAft>
              <a:buNone/>
            </a:pPr>
            <a:r>
              <a:rPr lang="en">
                <a:solidFill>
                  <a:schemeClr val="dk2"/>
                </a:solidFill>
                <a:latin typeface="Roboto"/>
                <a:ea typeface="Roboto"/>
                <a:cs typeface="Roboto"/>
                <a:sym typeface="Roboto"/>
              </a:rPr>
              <a:t>    Final Exam							 25 %</a:t>
            </a:r>
            <a:endParaRPr>
              <a:solidFill>
                <a:schemeClr val="dk2"/>
              </a:solidFill>
              <a:latin typeface="Roboto"/>
              <a:ea typeface="Roboto"/>
              <a:cs typeface="Roboto"/>
              <a:sym typeface="Roboto"/>
            </a:endParaRPr>
          </a:p>
          <a:p>
            <a:pPr indent="0" lvl="0" marL="914400" rtl="0" algn="l">
              <a:lnSpc>
                <a:spcPct val="150000"/>
              </a:lnSpc>
              <a:spcBef>
                <a:spcPts val="1600"/>
              </a:spcBef>
              <a:spcAft>
                <a:spcPts val="0"/>
              </a:spcAft>
              <a:buNone/>
            </a:pPr>
            <a:r>
              <a:rPr lang="en">
                <a:solidFill>
                  <a:schemeClr val="dk2"/>
                </a:solidFill>
                <a:latin typeface="Roboto"/>
                <a:ea typeface="Roboto"/>
                <a:cs typeface="Roboto"/>
                <a:sym typeface="Roboto"/>
              </a:rPr>
              <a:t>    Project								     30 %</a:t>
            </a:r>
            <a:endParaRPr>
              <a:solidFill>
                <a:schemeClr val="dk2"/>
              </a:solidFill>
              <a:latin typeface="Roboto"/>
              <a:ea typeface="Roboto"/>
              <a:cs typeface="Roboto"/>
              <a:sym typeface="Roboto"/>
            </a:endParaRPr>
          </a:p>
          <a:p>
            <a:pPr indent="0" lvl="0" marL="914400" rtl="0" algn="l">
              <a:lnSpc>
                <a:spcPct val="150000"/>
              </a:lnSpc>
              <a:spcBef>
                <a:spcPts val="2200"/>
              </a:spcBef>
              <a:spcAft>
                <a:spcPts val="0"/>
              </a:spcAft>
              <a:buNone/>
            </a:pPr>
            <a:r>
              <a:rPr lang="en">
                <a:latin typeface="Roboto"/>
                <a:ea typeface="Roboto"/>
                <a:cs typeface="Roboto"/>
                <a:sym typeface="Roboto"/>
              </a:rPr>
              <a:t>										     </a:t>
            </a:r>
            <a:r>
              <a:rPr lang="en">
                <a:solidFill>
                  <a:srgbClr val="EE2214"/>
                </a:solidFill>
                <a:latin typeface="Roboto"/>
                <a:ea typeface="Roboto"/>
                <a:cs typeface="Roboto"/>
                <a:sym typeface="Roboto"/>
              </a:rPr>
              <a:t>100 %</a:t>
            </a:r>
            <a:endParaRPr>
              <a:solidFill>
                <a:srgbClr val="EE2214"/>
              </a:solidFill>
              <a:latin typeface="Roboto"/>
              <a:ea typeface="Roboto"/>
              <a:cs typeface="Roboto"/>
              <a:sym typeface="Roboto"/>
            </a:endParaRPr>
          </a:p>
          <a:p>
            <a:pPr indent="0" lvl="0" marL="914400" rtl="0" algn="l">
              <a:lnSpc>
                <a:spcPct val="150000"/>
              </a:lnSpc>
              <a:spcBef>
                <a:spcPts val="1600"/>
              </a:spcBef>
              <a:spcAft>
                <a:spcPts val="1600"/>
              </a:spcAft>
              <a:buNone/>
            </a:pPr>
            <a:r>
              <a:t/>
            </a:r>
            <a:endParaRPr>
              <a:latin typeface="Roboto"/>
              <a:ea typeface="Roboto"/>
              <a:cs typeface="Roboto"/>
              <a:sym typeface="Roboto"/>
            </a:endParaRPr>
          </a:p>
        </p:txBody>
      </p:sp>
      <p:grpSp>
        <p:nvGrpSpPr>
          <p:cNvPr id="168" name="Google Shape;168;p22"/>
          <p:cNvGrpSpPr/>
          <p:nvPr/>
        </p:nvGrpSpPr>
        <p:grpSpPr>
          <a:xfrm>
            <a:off x="2709150" y="2079850"/>
            <a:ext cx="1235700" cy="337800"/>
            <a:chOff x="3146550" y="1288175"/>
            <a:chExt cx="1235700" cy="337800"/>
          </a:xfrm>
        </p:grpSpPr>
        <p:sp>
          <p:nvSpPr>
            <p:cNvPr id="169" name="Google Shape;169;p22"/>
            <p:cNvSpPr/>
            <p:nvPr/>
          </p:nvSpPr>
          <p:spPr>
            <a:xfrm>
              <a:off x="3146550" y="1288175"/>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3558450" y="1288175"/>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3970350" y="1288175"/>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22"/>
          <p:cNvGrpSpPr/>
          <p:nvPr/>
        </p:nvGrpSpPr>
        <p:grpSpPr>
          <a:xfrm>
            <a:off x="2709150" y="2676038"/>
            <a:ext cx="1631400" cy="337800"/>
            <a:chOff x="3146550" y="1725650"/>
            <a:chExt cx="1631400" cy="337800"/>
          </a:xfrm>
        </p:grpSpPr>
        <p:sp>
          <p:nvSpPr>
            <p:cNvPr id="173" name="Google Shape;173;p22"/>
            <p:cNvSpPr/>
            <p:nvPr/>
          </p:nvSpPr>
          <p:spPr>
            <a:xfrm>
              <a:off x="3146550" y="1725650"/>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3558450" y="1725650"/>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3970350" y="1725650"/>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4366050" y="1725650"/>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22"/>
          <p:cNvGrpSpPr/>
          <p:nvPr/>
        </p:nvGrpSpPr>
        <p:grpSpPr>
          <a:xfrm>
            <a:off x="2709150" y="3292938"/>
            <a:ext cx="2043300" cy="337800"/>
            <a:chOff x="3146550" y="2380475"/>
            <a:chExt cx="2043300" cy="337800"/>
          </a:xfrm>
        </p:grpSpPr>
        <p:sp>
          <p:nvSpPr>
            <p:cNvPr id="178" name="Google Shape;178;p22"/>
            <p:cNvSpPr/>
            <p:nvPr/>
          </p:nvSpPr>
          <p:spPr>
            <a:xfrm>
              <a:off x="3146550" y="2380475"/>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3558450" y="2380475"/>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3970350" y="2380475"/>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4366050" y="2380475"/>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4777950" y="2380475"/>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22"/>
          <p:cNvGrpSpPr/>
          <p:nvPr/>
        </p:nvGrpSpPr>
        <p:grpSpPr>
          <a:xfrm>
            <a:off x="2709150" y="3916213"/>
            <a:ext cx="3262800" cy="337800"/>
            <a:chOff x="3154650" y="2771350"/>
            <a:chExt cx="3262800" cy="337800"/>
          </a:xfrm>
        </p:grpSpPr>
        <p:sp>
          <p:nvSpPr>
            <p:cNvPr id="184" name="Google Shape;184;p22"/>
            <p:cNvSpPr/>
            <p:nvPr/>
          </p:nvSpPr>
          <p:spPr>
            <a:xfrm>
              <a:off x="3154650" y="2771350"/>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3566550" y="2771350"/>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3978450" y="2771350"/>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4374150" y="2771350"/>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4786050" y="2771350"/>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5181750" y="2771350"/>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5593650" y="2771350"/>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6005550" y="2771350"/>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2" name="Google Shape;192;p22"/>
          <p:cNvCxnSpPr/>
          <p:nvPr/>
        </p:nvCxnSpPr>
        <p:spPr>
          <a:xfrm>
            <a:off x="2547850" y="4546500"/>
            <a:ext cx="4254300" cy="0"/>
          </a:xfrm>
          <a:prstGeom prst="straightConnector1">
            <a:avLst/>
          </a:prstGeom>
          <a:noFill/>
          <a:ln cap="flat" cmpd="sng" w="28575">
            <a:solidFill>
              <a:srgbClr val="EE2214"/>
            </a:solidFill>
            <a:prstDash val="solid"/>
            <a:round/>
            <a:headEnd len="med" w="med" type="none"/>
            <a:tailEnd len="med" w="med" type="none"/>
          </a:ln>
        </p:spPr>
      </p:cxnSp>
      <p:grpSp>
        <p:nvGrpSpPr>
          <p:cNvPr id="193" name="Google Shape;193;p22"/>
          <p:cNvGrpSpPr/>
          <p:nvPr/>
        </p:nvGrpSpPr>
        <p:grpSpPr>
          <a:xfrm>
            <a:off x="2709150" y="1483638"/>
            <a:ext cx="823800" cy="337800"/>
            <a:chOff x="3146550" y="1288175"/>
            <a:chExt cx="823800" cy="337800"/>
          </a:xfrm>
        </p:grpSpPr>
        <p:sp>
          <p:nvSpPr>
            <p:cNvPr id="194" name="Google Shape;194;p22"/>
            <p:cNvSpPr/>
            <p:nvPr/>
          </p:nvSpPr>
          <p:spPr>
            <a:xfrm>
              <a:off x="3146550" y="1288175"/>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3558450" y="1288175"/>
              <a:ext cx="411900" cy="3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Reference Materials</a:t>
            </a:r>
            <a:endParaRPr>
              <a:solidFill>
                <a:schemeClr val="lt1"/>
              </a:solidFill>
              <a:latin typeface="Roboto"/>
              <a:ea typeface="Roboto"/>
              <a:cs typeface="Roboto"/>
              <a:sym typeface="Roboto"/>
            </a:endParaRPr>
          </a:p>
        </p:txBody>
      </p:sp>
      <p:sp>
        <p:nvSpPr>
          <p:cNvPr id="201" name="Google Shape;201;p23"/>
          <p:cNvSpPr txBox="1"/>
          <p:nvPr>
            <p:ph idx="1" type="body"/>
          </p:nvPr>
        </p:nvSpPr>
        <p:spPr>
          <a:xfrm>
            <a:off x="311700" y="1152475"/>
            <a:ext cx="8520600" cy="22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2"/>
                </a:solidFill>
                <a:latin typeface="Roboto"/>
                <a:ea typeface="Roboto"/>
                <a:cs typeface="Roboto"/>
                <a:sym typeface="Roboto"/>
              </a:rPr>
              <a:t>Books</a:t>
            </a:r>
            <a:endParaRPr i="1" sz="1800">
              <a:solidFill>
                <a:schemeClr val="dk2"/>
              </a:solidFill>
              <a:latin typeface="Roboto"/>
              <a:ea typeface="Roboto"/>
              <a:cs typeface="Roboto"/>
              <a:sym typeface="Roboto"/>
            </a:endParaRPr>
          </a:p>
          <a:p>
            <a:pPr indent="-342900" lvl="0" marL="457200" rtl="0" algn="l">
              <a:spcBef>
                <a:spcPts val="0"/>
              </a:spcBef>
              <a:spcAft>
                <a:spcPts val="0"/>
              </a:spcAft>
              <a:buClr>
                <a:srgbClr val="3F3F3F"/>
              </a:buClr>
              <a:buSzPts val="1800"/>
              <a:buFont typeface="Roboto"/>
              <a:buChar char="●"/>
            </a:pPr>
            <a:r>
              <a:rPr lang="en" sz="1800">
                <a:solidFill>
                  <a:srgbClr val="007D71"/>
                </a:solidFill>
                <a:uFill>
                  <a:noFill/>
                </a:uFill>
                <a:latin typeface="Roboto"/>
                <a:ea typeface="Roboto"/>
                <a:cs typeface="Roboto"/>
                <a:sym typeface="Roboto"/>
                <a:hlinkClick r:id="rId3"/>
              </a:rPr>
              <a:t>Learning Web App Development</a:t>
            </a:r>
            <a:r>
              <a:rPr lang="en" sz="1800">
                <a:solidFill>
                  <a:srgbClr val="EFEFEF"/>
                </a:solidFill>
                <a:latin typeface="Roboto"/>
                <a:ea typeface="Roboto"/>
                <a:cs typeface="Roboto"/>
                <a:sym typeface="Roboto"/>
              </a:rPr>
              <a:t> </a:t>
            </a:r>
            <a:r>
              <a:rPr lang="en">
                <a:solidFill>
                  <a:srgbClr val="616161"/>
                </a:solidFill>
                <a:latin typeface="Roboto"/>
                <a:ea typeface="Roboto"/>
                <a:cs typeface="Roboto"/>
                <a:sym typeface="Roboto"/>
              </a:rPr>
              <a:t>by Semmy Purewal</a:t>
            </a:r>
            <a:endParaRPr>
              <a:solidFill>
                <a:srgbClr val="616161"/>
              </a:solidFill>
              <a:latin typeface="Roboto"/>
              <a:ea typeface="Roboto"/>
              <a:cs typeface="Roboto"/>
              <a:sym typeface="Roboto"/>
            </a:endParaRPr>
          </a:p>
          <a:p>
            <a:pPr indent="-342900" lvl="0" marL="457200" rtl="0" algn="l">
              <a:spcBef>
                <a:spcPts val="0"/>
              </a:spcBef>
              <a:spcAft>
                <a:spcPts val="0"/>
              </a:spcAft>
              <a:buClr>
                <a:srgbClr val="3F3F3F"/>
              </a:buClr>
              <a:buSzPts val="1800"/>
              <a:buFont typeface="Roboto"/>
              <a:buChar char="●"/>
            </a:pPr>
            <a:r>
              <a:rPr lang="en" sz="1800">
                <a:solidFill>
                  <a:srgbClr val="007D71"/>
                </a:solidFill>
                <a:uFill>
                  <a:noFill/>
                </a:uFill>
                <a:latin typeface="Roboto"/>
                <a:ea typeface="Roboto"/>
                <a:cs typeface="Roboto"/>
                <a:sym typeface="Roboto"/>
                <a:hlinkClick r:id="rId4"/>
              </a:rPr>
              <a:t>JavaScript: The Good Parts</a:t>
            </a:r>
            <a:r>
              <a:rPr lang="en" sz="1800">
                <a:solidFill>
                  <a:srgbClr val="007D71"/>
                </a:solidFill>
                <a:latin typeface="Roboto"/>
                <a:ea typeface="Roboto"/>
                <a:cs typeface="Roboto"/>
                <a:sym typeface="Roboto"/>
              </a:rPr>
              <a:t> </a:t>
            </a:r>
            <a:r>
              <a:rPr lang="en">
                <a:solidFill>
                  <a:srgbClr val="616161"/>
                </a:solidFill>
                <a:latin typeface="Roboto"/>
                <a:ea typeface="Roboto"/>
                <a:cs typeface="Roboto"/>
                <a:sym typeface="Roboto"/>
              </a:rPr>
              <a:t>by Douglas Crockford</a:t>
            </a:r>
            <a:endParaRPr>
              <a:solidFill>
                <a:srgbClr val="616161"/>
              </a:solidFill>
              <a:latin typeface="Roboto"/>
              <a:ea typeface="Roboto"/>
              <a:cs typeface="Roboto"/>
              <a:sym typeface="Roboto"/>
            </a:endParaRPr>
          </a:p>
          <a:p>
            <a:pPr indent="-342900" lvl="0" marL="457200" rtl="0" algn="l">
              <a:spcBef>
                <a:spcPts val="0"/>
              </a:spcBef>
              <a:spcAft>
                <a:spcPts val="0"/>
              </a:spcAft>
              <a:buClr>
                <a:srgbClr val="3F3F3F"/>
              </a:buClr>
              <a:buSzPts val="1800"/>
              <a:buFont typeface="Roboto"/>
              <a:buChar char="●"/>
            </a:pPr>
            <a:r>
              <a:rPr lang="en" sz="1800">
                <a:solidFill>
                  <a:srgbClr val="007D71"/>
                </a:solidFill>
                <a:uFill>
                  <a:noFill/>
                </a:uFill>
                <a:latin typeface="Roboto"/>
                <a:ea typeface="Roboto"/>
                <a:cs typeface="Roboto"/>
                <a:sym typeface="Roboto"/>
                <a:hlinkClick r:id="rId5"/>
              </a:rPr>
              <a:t>Secrets of the JavaScript Ninja</a:t>
            </a:r>
            <a:r>
              <a:rPr lang="en">
                <a:solidFill>
                  <a:srgbClr val="616161"/>
                </a:solidFill>
                <a:latin typeface="Roboto"/>
                <a:ea typeface="Roboto"/>
                <a:cs typeface="Roboto"/>
                <a:sym typeface="Roboto"/>
              </a:rPr>
              <a:t> by John Resig</a:t>
            </a:r>
            <a:endParaRPr>
              <a:solidFill>
                <a:srgbClr val="616161"/>
              </a:solidFill>
              <a:latin typeface="Roboto"/>
              <a:ea typeface="Roboto"/>
              <a:cs typeface="Roboto"/>
              <a:sym typeface="Roboto"/>
            </a:endParaRPr>
          </a:p>
          <a:p>
            <a:pPr indent="-342900" lvl="0" marL="457200" rtl="0" algn="l">
              <a:spcBef>
                <a:spcPts val="0"/>
              </a:spcBef>
              <a:spcAft>
                <a:spcPts val="0"/>
              </a:spcAft>
              <a:buClr>
                <a:srgbClr val="3F3F3F"/>
              </a:buClr>
              <a:buSzPts val="1800"/>
              <a:buFont typeface="Roboto"/>
              <a:buChar char="●"/>
            </a:pPr>
            <a:r>
              <a:rPr lang="en" sz="1800">
                <a:solidFill>
                  <a:srgbClr val="007D71"/>
                </a:solidFill>
                <a:uFill>
                  <a:noFill/>
                </a:uFill>
                <a:latin typeface="Roboto"/>
                <a:ea typeface="Roboto"/>
                <a:cs typeface="Roboto"/>
                <a:sym typeface="Roboto"/>
                <a:hlinkClick r:id="rId6"/>
              </a:rPr>
              <a:t>JavaScript: The Definitive Guide, 6th Edition</a:t>
            </a:r>
            <a:r>
              <a:rPr lang="en">
                <a:solidFill>
                  <a:srgbClr val="616161"/>
                </a:solidFill>
                <a:latin typeface="Roboto"/>
                <a:ea typeface="Roboto"/>
                <a:cs typeface="Roboto"/>
                <a:sym typeface="Roboto"/>
              </a:rPr>
              <a:t> by David Flanagan</a:t>
            </a:r>
            <a:endParaRPr>
              <a:solidFill>
                <a:srgbClr val="616161"/>
              </a:solidFill>
              <a:latin typeface="Roboto"/>
              <a:ea typeface="Roboto"/>
              <a:cs typeface="Roboto"/>
              <a:sym typeface="Roboto"/>
            </a:endParaRPr>
          </a:p>
          <a:p>
            <a:pPr indent="-342900" lvl="0" marL="457200" rtl="0" algn="l">
              <a:spcBef>
                <a:spcPts val="0"/>
              </a:spcBef>
              <a:spcAft>
                <a:spcPts val="0"/>
              </a:spcAft>
              <a:buClr>
                <a:srgbClr val="3F3F3F"/>
              </a:buClr>
              <a:buSzPts val="1800"/>
              <a:buFont typeface="Roboto"/>
              <a:buChar char="●"/>
            </a:pPr>
            <a:r>
              <a:rPr lang="en" sz="1800">
                <a:solidFill>
                  <a:srgbClr val="007D71"/>
                </a:solidFill>
                <a:uFill>
                  <a:noFill/>
                </a:uFill>
                <a:latin typeface="Roboto"/>
                <a:ea typeface="Roboto"/>
                <a:cs typeface="Roboto"/>
                <a:sym typeface="Roboto"/>
                <a:hlinkClick r:id="rId7"/>
              </a:rPr>
              <a:t>Dynamic HTML: The Definitive Reference, Third Edition</a:t>
            </a:r>
            <a:r>
              <a:rPr lang="en">
                <a:solidFill>
                  <a:srgbClr val="616161"/>
                </a:solidFill>
                <a:latin typeface="Roboto"/>
                <a:ea typeface="Roboto"/>
                <a:cs typeface="Roboto"/>
                <a:sym typeface="Roboto"/>
              </a:rPr>
              <a:t> by Danny Goodman</a:t>
            </a:r>
            <a:endParaRPr>
              <a:solidFill>
                <a:srgbClr val="616161"/>
              </a:solidFill>
              <a:latin typeface="Roboto"/>
              <a:ea typeface="Roboto"/>
              <a:cs typeface="Roboto"/>
              <a:sym typeface="Roboto"/>
            </a:endParaRPr>
          </a:p>
          <a:p>
            <a:pPr indent="0" lvl="0" marL="0" rtl="0" algn="l">
              <a:spcBef>
                <a:spcPts val="1000"/>
              </a:spcBef>
              <a:spcAft>
                <a:spcPts val="1600"/>
              </a:spcAft>
              <a:buNone/>
            </a:pPr>
            <a:r>
              <a:t/>
            </a:r>
            <a:endParaRPr i="1">
              <a:latin typeface="Roboto"/>
              <a:ea typeface="Roboto"/>
              <a:cs typeface="Roboto"/>
              <a:sym typeface="Roboto"/>
            </a:endParaRPr>
          </a:p>
        </p:txBody>
      </p:sp>
      <p:sp>
        <p:nvSpPr>
          <p:cNvPr id="202" name="Google Shape;202;p23"/>
          <p:cNvSpPr txBox="1"/>
          <p:nvPr>
            <p:ph idx="2" type="body"/>
          </p:nvPr>
        </p:nvSpPr>
        <p:spPr>
          <a:xfrm>
            <a:off x="311700" y="3179775"/>
            <a:ext cx="8367600" cy="17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2"/>
                </a:solidFill>
                <a:latin typeface="Roboto"/>
                <a:ea typeface="Roboto"/>
                <a:cs typeface="Roboto"/>
                <a:sym typeface="Roboto"/>
              </a:rPr>
              <a:t>Online Documentation</a:t>
            </a:r>
            <a:endParaRPr i="1"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rgbClr val="007D71"/>
                </a:solidFill>
                <a:uFill>
                  <a:noFill/>
                </a:uFill>
                <a:latin typeface="Roboto"/>
                <a:ea typeface="Roboto"/>
                <a:cs typeface="Roboto"/>
                <a:sym typeface="Roboto"/>
                <a:hlinkClick r:id="rId8"/>
              </a:rPr>
              <a:t>Mozilla Developer Network</a:t>
            </a:r>
            <a:r>
              <a:rPr lang="en" sz="1800">
                <a:solidFill>
                  <a:srgbClr val="007D71"/>
                </a:solidFill>
                <a:latin typeface="Roboto"/>
                <a:ea typeface="Roboto"/>
                <a:cs typeface="Roboto"/>
                <a:sym typeface="Roboto"/>
              </a:rPr>
              <a:t> </a:t>
            </a:r>
            <a:r>
              <a:rPr lang="en">
                <a:solidFill>
                  <a:srgbClr val="616161"/>
                </a:solidFill>
                <a:latin typeface="Roboto"/>
                <a:ea typeface="Roboto"/>
                <a:cs typeface="Roboto"/>
                <a:sym typeface="Roboto"/>
              </a:rPr>
              <a:t>for documentation on HTML, CSS, and the DOM</a:t>
            </a:r>
            <a:endParaRPr>
              <a:solidFill>
                <a:srgbClr val="616161"/>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rgbClr val="007D71"/>
                </a:solidFill>
                <a:uFill>
                  <a:noFill/>
                </a:uFill>
                <a:latin typeface="Roboto"/>
                <a:ea typeface="Roboto"/>
                <a:cs typeface="Roboto"/>
                <a:sym typeface="Roboto"/>
                <a:hlinkClick r:id="rId9"/>
              </a:rPr>
              <a:t>jQuery Learning Center</a:t>
            </a:r>
            <a:r>
              <a:rPr lang="en">
                <a:latin typeface="Roboto"/>
                <a:ea typeface="Roboto"/>
                <a:cs typeface="Roboto"/>
                <a:sym typeface="Roboto"/>
              </a:rPr>
              <a:t>, </a:t>
            </a:r>
            <a:r>
              <a:rPr lang="en" sz="1800">
                <a:solidFill>
                  <a:srgbClr val="007D71"/>
                </a:solidFill>
                <a:uFill>
                  <a:noFill/>
                </a:uFill>
                <a:latin typeface="Roboto"/>
                <a:ea typeface="Roboto"/>
                <a:cs typeface="Roboto"/>
                <a:sym typeface="Roboto"/>
                <a:hlinkClick r:id="rId10"/>
              </a:rPr>
              <a:t>EJS</a:t>
            </a:r>
            <a:endParaRPr sz="1800">
              <a:solidFill>
                <a:srgbClr val="337AB7"/>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rgbClr val="007D71"/>
                </a:solidFill>
                <a:uFill>
                  <a:noFill/>
                </a:uFill>
                <a:latin typeface="Roboto"/>
                <a:ea typeface="Roboto"/>
                <a:cs typeface="Roboto"/>
                <a:sym typeface="Roboto"/>
                <a:hlinkClick r:id="rId11"/>
              </a:rPr>
              <a:t>Node.js</a:t>
            </a:r>
            <a:r>
              <a:rPr lang="en">
                <a:latin typeface="Roboto"/>
                <a:ea typeface="Roboto"/>
                <a:cs typeface="Roboto"/>
                <a:sym typeface="Roboto"/>
              </a:rPr>
              <a:t>, </a:t>
            </a:r>
            <a:r>
              <a:rPr lang="en" sz="1800">
                <a:solidFill>
                  <a:srgbClr val="007D71"/>
                </a:solidFill>
                <a:uFill>
                  <a:noFill/>
                </a:uFill>
                <a:latin typeface="Roboto"/>
                <a:ea typeface="Roboto"/>
                <a:cs typeface="Roboto"/>
                <a:sym typeface="Roboto"/>
                <a:hlinkClick r:id="rId12"/>
              </a:rPr>
              <a:t>Express.js</a:t>
            </a:r>
            <a:r>
              <a:rPr lang="en">
                <a:latin typeface="Roboto"/>
                <a:ea typeface="Roboto"/>
                <a:cs typeface="Roboto"/>
                <a:sym typeface="Roboto"/>
              </a:rPr>
              <a:t>, </a:t>
            </a:r>
            <a:r>
              <a:rPr lang="en" sz="1800">
                <a:solidFill>
                  <a:srgbClr val="007D71"/>
                </a:solidFill>
                <a:uFill>
                  <a:noFill/>
                </a:uFill>
                <a:latin typeface="Roboto"/>
                <a:ea typeface="Roboto"/>
                <a:cs typeface="Roboto"/>
                <a:sym typeface="Roboto"/>
                <a:hlinkClick r:id="rId13"/>
              </a:rPr>
              <a:t>MongoDB</a:t>
            </a:r>
            <a:endParaRPr i="1" sz="1800">
              <a:latin typeface="Roboto"/>
              <a:ea typeface="Roboto"/>
              <a:cs typeface="Roboto"/>
              <a:sym typeface="Roboto"/>
            </a:endParaRPr>
          </a:p>
          <a:p>
            <a:pPr indent="-342900" lvl="0" marL="457200" marR="0" rtl="0" algn="l">
              <a:lnSpc>
                <a:spcPct val="115000"/>
              </a:lnSpc>
              <a:spcBef>
                <a:spcPts val="0"/>
              </a:spcBef>
              <a:spcAft>
                <a:spcPts val="0"/>
              </a:spcAft>
              <a:buClr>
                <a:schemeClr val="dk2"/>
              </a:buClr>
              <a:buSzPts val="1800"/>
              <a:buFont typeface="Roboto"/>
              <a:buChar char="●"/>
            </a:pPr>
            <a:r>
              <a:rPr lang="en" sz="1800">
                <a:solidFill>
                  <a:srgbClr val="007D71"/>
                </a:solidFill>
                <a:uFill>
                  <a:noFill/>
                </a:uFill>
                <a:latin typeface="Roboto"/>
                <a:ea typeface="Roboto"/>
                <a:cs typeface="Roboto"/>
                <a:sym typeface="Roboto"/>
                <a:hlinkClick r:id="rId14"/>
              </a:rPr>
              <a:t>Git SCM</a:t>
            </a:r>
            <a:endParaRPr sz="1800">
              <a:solidFill>
                <a:srgbClr val="007D71"/>
              </a:solidFill>
              <a:latin typeface="Roboto"/>
              <a:ea typeface="Roboto"/>
              <a:cs typeface="Roboto"/>
              <a:sym typeface="Roboto"/>
            </a:endParaRPr>
          </a:p>
        </p:txBody>
      </p:sp>
      <p:sp>
        <p:nvSpPr>
          <p:cNvPr id="203" name="Google Shape;203;p23"/>
          <p:cNvSpPr txBox="1"/>
          <p:nvPr/>
        </p:nvSpPr>
        <p:spPr>
          <a:xfrm>
            <a:off x="4627500" y="4680500"/>
            <a:ext cx="44403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latin typeface="Roboto"/>
                <a:ea typeface="Roboto"/>
                <a:cs typeface="Roboto"/>
                <a:sym typeface="Roboto"/>
              </a:rPr>
              <a:t>* </a:t>
            </a:r>
            <a:r>
              <a:rPr lang="en" sz="1200">
                <a:solidFill>
                  <a:srgbClr val="666666"/>
                </a:solidFill>
                <a:latin typeface="Roboto"/>
                <a:ea typeface="Roboto"/>
                <a:cs typeface="Roboto"/>
                <a:sym typeface="Roboto"/>
              </a:rPr>
              <a:t>Reading relevant to each lecture will be provided b</a:t>
            </a:r>
            <a:r>
              <a:rPr lang="en" sz="1200">
                <a:solidFill>
                  <a:srgbClr val="666666"/>
                </a:solidFill>
                <a:latin typeface="Roboto"/>
                <a:ea typeface="Roboto"/>
                <a:cs typeface="Roboto"/>
                <a:sym typeface="Roboto"/>
              </a:rPr>
              <a:t>eforehand</a:t>
            </a:r>
            <a:endParaRPr sz="1200">
              <a:solidFill>
                <a:srgbClr val="666666"/>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