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2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37D9D-0384-49C8-88A1-394FDDF0238D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CB68F-36F3-4555-9EA8-F281E04B0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94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465F-010E-49FE-B538-4A591DC53195}" type="datetimeFigureOut">
              <a:rPr lang="en-US" smtClean="0"/>
              <a:pPr/>
              <a:t>14-Oct-18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1885-E038-42D5-BB11-7BFBF551F7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3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91885-E038-42D5-BB11-7BFBF551F7A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7623-B0C8-445E-8730-0999C19FB72D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86A6-640B-4EAE-9D1B-625404F974AD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7537-E50C-45F3-886E-5046D5521AF6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1939-1ECC-4CD4-933F-91A158D23841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3BA-7EC6-4EE4-A5CA-F18A9CEF833C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4B99-C455-49E3-83D3-E7F009E1EC4A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E9E8-1522-4390-8E3A-0EED6063B21A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A57-07C2-4003-94F4-7D9D6FEA2170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9701-F99B-4DF5-8E24-3464EF66D92D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FE40-6916-453E-90BD-D489AEF2B08E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2661-719F-4A82-B6CA-624B8FB3373D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0BF9-9887-44BC-8B50-BF6C79145AC6}" type="datetime1">
              <a:rPr lang="en-US" smtClean="0"/>
              <a:pPr/>
              <a:t>14-Oct-18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rejwan.azad@gmail.com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3332-9DD7-4084-9FE0-9ED6B67B1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392" y="1954625"/>
            <a:ext cx="9857252" cy="160911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tr-TR" sz="3600" dirty="0">
                <a:latin typeface="Times New Roman" panose="02020603050405020304" pitchFamily="18" charset="0"/>
              </a:rPr>
              <a:t>8086 Microprocessor</a:t>
            </a:r>
            <a:r>
              <a:rPr lang="en-US" sz="3600" dirty="0">
                <a:latin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Instruction Set</a:t>
            </a:r>
            <a:endParaRPr lang="tr-TR" sz="2400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8960" y="3563739"/>
            <a:ext cx="6168788" cy="226019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Rejwan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Uddin</a:t>
            </a:r>
          </a:p>
          <a:p>
            <a:pPr algn="ctr"/>
            <a:endParaRPr lang="en-US" sz="1400" b="1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ipanjon\Desktop\IU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13" y="281354"/>
            <a:ext cx="1887241" cy="151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8818" y="539568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Lecture 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6</a:t>
            </a:r>
            <a:endParaRPr lang="en-US" sz="2400" b="1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ea typeface="Adobe Fan Heiti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1725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rejwan.azad@gmail.com</a:t>
            </a:r>
          </a:p>
        </p:txBody>
      </p:sp>
    </p:spTree>
    <p:extLst>
      <p:ext uri="{BB962C8B-B14F-4D97-AF65-F5344CB8AC3E}">
        <p14:creationId xmlns:p14="http://schemas.microsoft.com/office/powerpoint/2010/main" val="16855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739775"/>
          </a:xfrm>
        </p:spPr>
        <p:txBody>
          <a:bodyPr/>
          <a:lstStyle/>
          <a:p>
            <a:r>
              <a:rPr lang="en-US" sz="2000" b="1" dirty="0"/>
              <a:t>Write instructions to copy a string of six bytes from memory starting from 2000:0004H to 3000:0014H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45989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000"/>
              <a:t>		CLD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AX,2000H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DS, AX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AX, 3000H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ES, AX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SI, 04H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DI, 14H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	MOV CX, 0006H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REP 	MOVSB</a:t>
            </a:r>
          </a:p>
        </p:txBody>
      </p:sp>
    </p:spTree>
    <p:extLst>
      <p:ext uri="{BB962C8B-B14F-4D97-AF65-F5344CB8AC3E}">
        <p14:creationId xmlns:p14="http://schemas.microsoft.com/office/powerpoint/2010/main" val="333579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50826"/>
            <a:ext cx="8229600" cy="668338"/>
          </a:xfrm>
        </p:spPr>
        <p:txBody>
          <a:bodyPr/>
          <a:lstStyle/>
          <a:p>
            <a:r>
              <a:rPr lang="en-US" sz="2800" b="1" dirty="0"/>
              <a:t>Branch Control Instructions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449" y="919164"/>
            <a:ext cx="10935093" cy="56784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conditional, unconditional, call subroutine and return from subroutine.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JMP </a:t>
            </a:r>
            <a:r>
              <a:rPr lang="en-US" sz="2000" dirty="0" smtClean="0"/>
              <a:t>; </a:t>
            </a:r>
            <a:r>
              <a:rPr lang="en-US" sz="2000" dirty="0"/>
              <a:t>Used to jump to the provided address to proceed to the next instruction.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JA/JNBE ;</a:t>
            </a:r>
            <a:r>
              <a:rPr lang="en-US" sz="2000" dirty="0" smtClean="0"/>
              <a:t> </a:t>
            </a:r>
            <a:r>
              <a:rPr lang="en-US" sz="2000" dirty="0"/>
              <a:t>Used to jump if above/not below/equal instruction satisfies.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JAE/JNB/JNC ; </a:t>
            </a:r>
            <a:r>
              <a:rPr lang="en-US" sz="2000" dirty="0"/>
              <a:t>Used to jump if above/not below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JBE/JNA ; </a:t>
            </a:r>
            <a:r>
              <a:rPr lang="en-US" sz="2000" dirty="0"/>
              <a:t>Used to jump if below/equal/ not above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JCXZ ;</a:t>
            </a:r>
            <a:r>
              <a:rPr lang="en-US" sz="2000" b="1" dirty="0" smtClean="0"/>
              <a:t> </a:t>
            </a:r>
            <a:r>
              <a:rPr lang="en-US" sz="2000" dirty="0"/>
              <a:t>Used to jump if carry flag CF = 1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JE/JZ ; </a:t>
            </a:r>
            <a:r>
              <a:rPr lang="en-US" sz="2000" dirty="0"/>
              <a:t>Used to jump if equal/zero flag ZF = 1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JG/JNLE ; </a:t>
            </a:r>
            <a:r>
              <a:rPr lang="en-US" sz="2000" dirty="0"/>
              <a:t>Used to jump if greater/not less than/equal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JGE/JNL ; </a:t>
            </a:r>
            <a:r>
              <a:rPr lang="en-US" sz="2000" dirty="0"/>
              <a:t>Used to jump if greater than/equal/not less than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JL/JNGE ; </a:t>
            </a:r>
            <a:r>
              <a:rPr lang="en-US" sz="2000" dirty="0"/>
              <a:t>Used to jump if less than/not greater than/equal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JLE/JNG ; </a:t>
            </a:r>
            <a:r>
              <a:rPr lang="en-US" sz="2000" dirty="0"/>
              <a:t>Used to jump if less than/equal/if not greater than instruction satisfies.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JNE/JNZ ; </a:t>
            </a:r>
            <a:r>
              <a:rPr lang="en-US" sz="2000" dirty="0"/>
              <a:t>Used to jump if not equal/zero flag ZF = 0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JNO ; </a:t>
            </a:r>
            <a:r>
              <a:rPr lang="en-US" sz="2000" dirty="0"/>
              <a:t>Used to jump if no overflow flag OF = 0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JNP/JPO ; </a:t>
            </a:r>
            <a:r>
              <a:rPr lang="en-US" sz="2000" dirty="0"/>
              <a:t>Used to jump if not parity/parity odd PF = 0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JNS ; </a:t>
            </a:r>
            <a:r>
              <a:rPr lang="en-US" sz="2000" dirty="0"/>
              <a:t> Used to jump if not sign SF = 0</a:t>
            </a:r>
            <a:endParaRPr lang="en-US" sz="2000" b="1" dirty="0"/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JO ; </a:t>
            </a:r>
            <a:r>
              <a:rPr lang="en-US" sz="2000" dirty="0"/>
              <a:t>Used to jump if overflow flag OF = </a:t>
            </a:r>
            <a:r>
              <a:rPr lang="en-US" sz="20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JP/JPE</a:t>
            </a:r>
            <a:r>
              <a:rPr lang="en-US" sz="2000" dirty="0"/>
              <a:t> ;</a:t>
            </a:r>
            <a:r>
              <a:rPr lang="en-US" sz="2000" dirty="0" smtClean="0"/>
              <a:t> </a:t>
            </a:r>
            <a:r>
              <a:rPr lang="en-US" sz="2000" dirty="0"/>
              <a:t>Used to jump if parity/parity even PF = </a:t>
            </a:r>
            <a:r>
              <a:rPr lang="en-US" sz="20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JS</a:t>
            </a:r>
            <a:r>
              <a:rPr lang="en-US" sz="2000" dirty="0"/>
              <a:t> ;</a:t>
            </a:r>
            <a:r>
              <a:rPr lang="en-US" sz="2000" dirty="0" smtClean="0"/>
              <a:t> </a:t>
            </a:r>
            <a:r>
              <a:rPr lang="en-US" sz="2000" dirty="0"/>
              <a:t>Used to jump if sign flag SF = </a:t>
            </a:r>
            <a:r>
              <a:rPr lang="en-US" sz="20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CALL</a:t>
            </a:r>
            <a:r>
              <a:rPr lang="en-US" sz="2000" dirty="0"/>
              <a:t> ;</a:t>
            </a:r>
            <a:r>
              <a:rPr lang="en-US" sz="2000" dirty="0" smtClean="0"/>
              <a:t> </a:t>
            </a:r>
            <a:r>
              <a:rPr lang="en-US" sz="2000" dirty="0"/>
              <a:t>Used to call a procedure and save their return address to the stack</a:t>
            </a:r>
            <a:r>
              <a:rPr lang="en-US" sz="20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RET</a:t>
            </a:r>
            <a:r>
              <a:rPr lang="en-US" sz="2000" dirty="0"/>
              <a:t> </a:t>
            </a:r>
            <a:r>
              <a:rPr lang="en-US" sz="2000" dirty="0" smtClean="0"/>
              <a:t>; </a:t>
            </a:r>
            <a:r>
              <a:rPr lang="en-US" sz="2000" dirty="0"/>
              <a:t>Used to return from the procedure to the main program.</a:t>
            </a:r>
            <a:endParaRPr lang="en-US" sz="2000" b="1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8004116" y="4654332"/>
            <a:ext cx="3024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C00000"/>
                </a:solidFill>
              </a:rPr>
              <a:t>TET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68338"/>
          </a:xfrm>
        </p:spPr>
        <p:txBody>
          <a:bodyPr>
            <a:normAutofit/>
          </a:bodyPr>
          <a:lstStyle/>
          <a:p>
            <a:r>
              <a:rPr lang="en-US" sz="3200" b="1" dirty="0"/>
              <a:t>Iteration control transfer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70" y="1508261"/>
            <a:ext cx="10680971" cy="4670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Iteration Control Instructions</a:t>
            </a:r>
          </a:p>
          <a:p>
            <a:pPr marL="0" indent="0">
              <a:buNone/>
            </a:pPr>
            <a:r>
              <a:rPr lang="en-US" sz="2000" dirty="0"/>
              <a:t>These instructions are used to execute the given instructions for number of times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 smtClean="0"/>
              <a:t>LOOP ;</a:t>
            </a:r>
            <a:r>
              <a:rPr lang="en-US" sz="2000" dirty="0" smtClean="0"/>
              <a:t> </a:t>
            </a:r>
            <a:r>
              <a:rPr lang="en-US" sz="2000" dirty="0"/>
              <a:t>Used to loop a group of instructions until the condition satisfies, i.e., CX = 0</a:t>
            </a:r>
          </a:p>
          <a:p>
            <a:r>
              <a:rPr lang="en-US" sz="2000" b="1" dirty="0" smtClean="0"/>
              <a:t>LOOPE/LOOPZ ; </a:t>
            </a:r>
            <a:r>
              <a:rPr lang="en-US" sz="2000" dirty="0"/>
              <a:t>Used to loop a group of instructions till it satisfies ZF = 1 &amp; CX = 0</a:t>
            </a:r>
            <a:endParaRPr lang="en-US" sz="2000" b="1" dirty="0"/>
          </a:p>
          <a:p>
            <a:r>
              <a:rPr lang="en-US" sz="2000" b="1" dirty="0" smtClean="0"/>
              <a:t>LOOPNE/LOOPNZ ; </a:t>
            </a:r>
            <a:r>
              <a:rPr lang="en-US" sz="2000" dirty="0"/>
              <a:t>Used to loop a group of instructions till it satisfies ZF = 0 &amp; CX = 0</a:t>
            </a:r>
            <a:endParaRPr lang="en-US" sz="2000" b="1" dirty="0"/>
          </a:p>
          <a:p>
            <a:r>
              <a:rPr lang="en-US" sz="2000" b="1" dirty="0"/>
              <a:t>JCXZ </a:t>
            </a:r>
            <a:r>
              <a:rPr lang="en-US" sz="2000" b="1" dirty="0" smtClean="0"/>
              <a:t>; </a:t>
            </a:r>
            <a:r>
              <a:rPr lang="en-US" sz="2000" dirty="0"/>
              <a:t>Used to jump to the provided address if CX = 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043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404813"/>
            <a:ext cx="8229600" cy="1371600"/>
          </a:xfrm>
        </p:spPr>
        <p:txBody>
          <a:bodyPr/>
          <a:lstStyle/>
          <a:p>
            <a:r>
              <a:rPr lang="en-US" sz="2800">
                <a:solidFill>
                  <a:schemeClr val="hlink"/>
                </a:solidFill>
              </a:rPr>
              <a:t>Write instructions to load a constant FFH in first 100 locations in the data segment 2000H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MOV AX, 2000H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MOV DS, AX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MOV CX,0064H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MOV BX,0000H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  L1: MOV [BX],0FFH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INC BX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LOOP L1</a:t>
            </a:r>
          </a:p>
        </p:txBody>
      </p:sp>
    </p:spTree>
    <p:extLst>
      <p:ext uri="{BB962C8B-B14F-4D97-AF65-F5344CB8AC3E}">
        <p14:creationId xmlns:p14="http://schemas.microsoft.com/office/powerpoint/2010/main" val="290325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6062" y="136690"/>
            <a:ext cx="8229600" cy="955675"/>
          </a:xfrm>
        </p:spPr>
        <p:txBody>
          <a:bodyPr/>
          <a:lstStyle/>
          <a:p>
            <a:r>
              <a:rPr lang="en-US" b="1"/>
              <a:t>Other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328" y="1268414"/>
            <a:ext cx="11067068" cy="5113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setting/clearing flag bits, stack operations, software interrupts, etc.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Interrupt Instructions</a:t>
            </a:r>
          </a:p>
          <a:p>
            <a:pPr marL="0" indent="0">
              <a:buNone/>
            </a:pPr>
            <a:r>
              <a:rPr lang="en-US" sz="2000" dirty="0"/>
              <a:t>These instructions are used to call the interrupt during program execution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b="1" dirty="0" smtClean="0"/>
              <a:t>INT ; </a:t>
            </a:r>
            <a:r>
              <a:rPr lang="en-US" dirty="0"/>
              <a:t>Used to interrupt the program during execution and calling service specified.</a:t>
            </a:r>
            <a:endParaRPr lang="en-US" b="1" dirty="0"/>
          </a:p>
          <a:p>
            <a:pPr lvl="1"/>
            <a:r>
              <a:rPr lang="en-US" b="1" dirty="0" smtClean="0"/>
              <a:t>INTO ; </a:t>
            </a:r>
            <a:r>
              <a:rPr lang="en-US" dirty="0"/>
              <a:t>Used to interrupt the program during execution if OF = 1</a:t>
            </a:r>
            <a:endParaRPr lang="en-US" b="1" dirty="0"/>
          </a:p>
          <a:p>
            <a:pPr lvl="1"/>
            <a:r>
              <a:rPr lang="en-US" b="1" dirty="0" smtClean="0"/>
              <a:t>IRET ; </a:t>
            </a:r>
            <a:r>
              <a:rPr lang="en-US" dirty="0"/>
              <a:t> Used to return from interrupt service to the main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Processor Control Instructions</a:t>
            </a:r>
          </a:p>
          <a:p>
            <a:pPr marL="0" indent="0">
              <a:buNone/>
            </a:pPr>
            <a:r>
              <a:rPr lang="en-US" sz="2200" dirty="0"/>
              <a:t>These instructions are used to control the processor action by setting/resetting the flag values.</a:t>
            </a:r>
          </a:p>
          <a:p>
            <a:pPr lvl="1"/>
            <a:r>
              <a:rPr lang="en-US" b="1" dirty="0" smtClean="0"/>
              <a:t>STC ; </a:t>
            </a:r>
            <a:r>
              <a:rPr lang="en-US" dirty="0"/>
              <a:t>Used to set carry flag CF to 1</a:t>
            </a:r>
            <a:endParaRPr lang="en-US" b="1" dirty="0"/>
          </a:p>
          <a:p>
            <a:pPr lvl="1"/>
            <a:r>
              <a:rPr lang="en-US" b="1" dirty="0" smtClean="0"/>
              <a:t>CLC ; </a:t>
            </a:r>
            <a:r>
              <a:rPr lang="en-US" dirty="0"/>
              <a:t>Used to clear/reset carry flag CF to 0</a:t>
            </a:r>
            <a:endParaRPr lang="en-US" b="1" dirty="0"/>
          </a:p>
          <a:p>
            <a:pPr lvl="1"/>
            <a:r>
              <a:rPr lang="en-US" b="1" dirty="0" smtClean="0"/>
              <a:t>CMC ; </a:t>
            </a:r>
            <a:r>
              <a:rPr lang="en-US" dirty="0"/>
              <a:t> Used to put complement at the state of carry flag CF.</a:t>
            </a:r>
            <a:endParaRPr lang="en-US" b="1" dirty="0"/>
          </a:p>
          <a:p>
            <a:pPr lvl="1"/>
            <a:r>
              <a:rPr lang="en-US" b="1" dirty="0" smtClean="0"/>
              <a:t>STD ; </a:t>
            </a:r>
            <a:r>
              <a:rPr lang="en-US" dirty="0"/>
              <a:t>Used to set the direction flag DF to 1</a:t>
            </a:r>
            <a:endParaRPr lang="en-US" b="1" dirty="0"/>
          </a:p>
          <a:p>
            <a:pPr lvl="1"/>
            <a:r>
              <a:rPr lang="en-US" b="1" dirty="0" smtClean="0"/>
              <a:t>CLD ; </a:t>
            </a:r>
            <a:r>
              <a:rPr lang="en-US" dirty="0"/>
              <a:t>Used to clear/reset the direction flag DF to 0</a:t>
            </a:r>
            <a:endParaRPr lang="en-US" b="1" dirty="0"/>
          </a:p>
          <a:p>
            <a:pPr lvl="1"/>
            <a:r>
              <a:rPr lang="en-US" b="1" dirty="0" smtClean="0"/>
              <a:t>CLI ; </a:t>
            </a:r>
            <a:r>
              <a:rPr lang="en-US" dirty="0"/>
              <a:t>Used to clear the interrupt enable flag to 0, i.e., disable INTR input.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528638"/>
            <a:ext cx="8507413" cy="596900"/>
          </a:xfrm>
        </p:spPr>
        <p:txBody>
          <a:bodyPr/>
          <a:lstStyle/>
          <a:p>
            <a:r>
              <a:rPr lang="en-US" sz="2400"/>
              <a:t>8086 instruction set consists of the following instructions: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50964"/>
            <a:ext cx="8229600" cy="4886325"/>
          </a:xfrm>
        </p:spPr>
        <p:txBody>
          <a:bodyPr/>
          <a:lstStyle/>
          <a:p>
            <a:r>
              <a:rPr lang="en-US"/>
              <a:t>Data moving instructions. </a:t>
            </a:r>
          </a:p>
          <a:p>
            <a:r>
              <a:rPr lang="en-US"/>
              <a:t>Arithmetic instructions.</a:t>
            </a:r>
          </a:p>
          <a:p>
            <a:r>
              <a:rPr lang="en-US"/>
              <a:t>Logic instructions.</a:t>
            </a:r>
          </a:p>
          <a:p>
            <a:r>
              <a:rPr lang="en-US"/>
              <a:t>String manipulation instructions.</a:t>
            </a:r>
          </a:p>
          <a:p>
            <a:r>
              <a:rPr lang="en-US"/>
              <a:t>Control transfer instructions.</a:t>
            </a:r>
          </a:p>
          <a:p>
            <a:r>
              <a:rPr lang="en-US"/>
              <a:t>Input/Output instructions. </a:t>
            </a:r>
          </a:p>
          <a:p>
            <a:r>
              <a:rPr lang="en-US"/>
              <a:t>Other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94153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87518"/>
            <a:ext cx="8229600" cy="668338"/>
          </a:xfrm>
        </p:spPr>
        <p:txBody>
          <a:bodyPr/>
          <a:lstStyle/>
          <a:p>
            <a:r>
              <a:rPr lang="en-US" sz="3200" dirty="0"/>
              <a:t>Data moving instructions.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889" y="955856"/>
            <a:ext cx="10935092" cy="5497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Instruction to transfer a </a:t>
            </a:r>
            <a:r>
              <a:rPr lang="en-US" sz="1800" b="1" dirty="0" smtClean="0">
                <a:solidFill>
                  <a:schemeClr val="accent1"/>
                </a:solidFill>
              </a:rPr>
              <a:t>word</a:t>
            </a:r>
          </a:p>
          <a:p>
            <a:r>
              <a:rPr lang="en-US" sz="1800" b="1" dirty="0" smtClean="0"/>
              <a:t>MOV </a:t>
            </a:r>
            <a:r>
              <a:rPr lang="en-US" sz="1800" b="1" dirty="0"/>
              <a:t>AX, [</a:t>
            </a:r>
            <a:r>
              <a:rPr lang="en-US" sz="1800" b="1" dirty="0" smtClean="0"/>
              <a:t>BP]10H </a:t>
            </a:r>
            <a:r>
              <a:rPr lang="en-US" sz="1800" dirty="0"/>
              <a:t>; Used to copy the byte or word from the provided source to the provided destination.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PUSH </a:t>
            </a:r>
            <a:r>
              <a:rPr lang="en-US" sz="1800" b="1" dirty="0" smtClean="0">
                <a:solidFill>
                  <a:srgbClr val="FF0000"/>
                </a:solidFill>
              </a:rPr>
              <a:t>AX </a:t>
            </a:r>
            <a:r>
              <a:rPr lang="en-US" sz="1800" dirty="0" smtClean="0"/>
              <a:t>; </a:t>
            </a:r>
            <a:r>
              <a:rPr lang="en-US" sz="1800" dirty="0"/>
              <a:t>Used to put a word at the top of the stack. Used to put all the registers into the stack.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POP </a:t>
            </a:r>
            <a:r>
              <a:rPr lang="en-US" sz="1800" b="1" dirty="0" smtClean="0">
                <a:solidFill>
                  <a:srgbClr val="FF0000"/>
                </a:solidFill>
              </a:rPr>
              <a:t>DX </a:t>
            </a:r>
            <a:r>
              <a:rPr lang="en-US" sz="1800" dirty="0" smtClean="0"/>
              <a:t>; </a:t>
            </a:r>
            <a:r>
              <a:rPr lang="en-US" sz="1800" dirty="0"/>
              <a:t>Used to get a word from the top of the stack to the provided location.</a:t>
            </a:r>
          </a:p>
          <a:p>
            <a:r>
              <a:rPr lang="en-US" sz="1800" b="1" dirty="0"/>
              <a:t>XCHG AX, [</a:t>
            </a:r>
            <a:r>
              <a:rPr lang="en-US" sz="1800" b="1" dirty="0" smtClean="0"/>
              <a:t>BX]20</a:t>
            </a:r>
            <a:r>
              <a:rPr lang="en-US" sz="1800" dirty="0" smtClean="0"/>
              <a:t>; </a:t>
            </a:r>
            <a:r>
              <a:rPr lang="en-US" sz="1800" dirty="0"/>
              <a:t>Used to exchange the data from two locations.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XLAT</a:t>
            </a:r>
            <a:r>
              <a:rPr lang="en-US" sz="1800" dirty="0" smtClean="0"/>
              <a:t> ; translate </a:t>
            </a:r>
            <a:r>
              <a:rPr lang="en-US" sz="1800" dirty="0"/>
              <a:t>a byte from one code to another code using a lookup table. Such as ASCII to EBCDIC. Table address in memory is found in [BX]+[AL], destination is AL by default.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Instructions to transfer the </a:t>
            </a:r>
            <a:r>
              <a:rPr lang="en-US" sz="1800" b="1" dirty="0" smtClean="0">
                <a:solidFill>
                  <a:schemeClr val="accent1"/>
                </a:solidFill>
              </a:rPr>
              <a:t>address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 smtClean="0"/>
              <a:t>LEA </a:t>
            </a:r>
            <a:r>
              <a:rPr lang="en-US" sz="1800" b="1" dirty="0"/>
              <a:t>DX, </a:t>
            </a:r>
            <a:r>
              <a:rPr lang="en-US" sz="1800" b="1" dirty="0" smtClean="0"/>
              <a:t>200H </a:t>
            </a:r>
            <a:r>
              <a:rPr lang="en-US" sz="1800" dirty="0"/>
              <a:t>; Used to load the address of operand into the provided register.</a:t>
            </a:r>
          </a:p>
          <a:p>
            <a:r>
              <a:rPr lang="en-US" sz="1800" b="1" dirty="0"/>
              <a:t>LDS DI, [</a:t>
            </a:r>
            <a:r>
              <a:rPr lang="en-US" sz="1800" b="1" dirty="0" smtClean="0"/>
              <a:t>BX]30H </a:t>
            </a:r>
            <a:r>
              <a:rPr lang="en-US" sz="1800" dirty="0"/>
              <a:t>; Used to load DS register and other provided register from the memory</a:t>
            </a:r>
          </a:p>
          <a:p>
            <a:r>
              <a:rPr lang="en-US" sz="1800" b="1" dirty="0"/>
              <a:t>LES SI, [</a:t>
            </a:r>
            <a:r>
              <a:rPr lang="en-US" sz="1800" b="1" dirty="0" smtClean="0"/>
              <a:t>DI]40H </a:t>
            </a:r>
            <a:r>
              <a:rPr lang="en-US" sz="1800" dirty="0"/>
              <a:t>; Used to load ES register and other provided register from the memory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Instructions for input and output port </a:t>
            </a:r>
            <a:r>
              <a:rPr lang="en-US" sz="1800" b="1" dirty="0" smtClean="0">
                <a:solidFill>
                  <a:schemeClr val="accent1"/>
                </a:solidFill>
              </a:rPr>
              <a:t>transfer</a:t>
            </a:r>
            <a:endParaRPr lang="en-US" sz="1800" b="1" dirty="0">
              <a:solidFill>
                <a:schemeClr val="accent1"/>
              </a:solidFill>
            </a:endParaRPr>
          </a:p>
          <a:p>
            <a:r>
              <a:rPr lang="en-US" sz="1800" b="1" dirty="0"/>
              <a:t>IN AL, </a:t>
            </a:r>
            <a:r>
              <a:rPr lang="en-US" sz="1800" b="1" dirty="0" smtClean="0"/>
              <a:t>01H </a:t>
            </a:r>
            <a:r>
              <a:rPr lang="en-US" sz="1800" dirty="0"/>
              <a:t>; Used to read a byte or word from the provided port to the accumulator.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IN AL, </a:t>
            </a:r>
            <a:r>
              <a:rPr lang="en-US" sz="1800" b="1" dirty="0" smtClean="0"/>
              <a:t>DX </a:t>
            </a:r>
            <a:r>
              <a:rPr lang="en-US" sz="1800" dirty="0" smtClean="0"/>
              <a:t>; </a:t>
            </a:r>
            <a:endParaRPr lang="en-US" sz="1800" dirty="0"/>
          </a:p>
          <a:p>
            <a:r>
              <a:rPr lang="en-US" sz="1800" b="1" dirty="0"/>
              <a:t>OUT DX, </a:t>
            </a:r>
            <a:r>
              <a:rPr lang="en-US" sz="1800" b="1" dirty="0" smtClean="0"/>
              <a:t>AL </a:t>
            </a:r>
            <a:r>
              <a:rPr lang="en-US" sz="1800" dirty="0"/>
              <a:t>; Used to send out a byte or word from the accumulator to the provided port.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/>
              <a:t>Data moving instructions does not alter flags</a:t>
            </a:r>
          </a:p>
        </p:txBody>
      </p:sp>
    </p:spTree>
    <p:extLst>
      <p:ext uri="{BB962C8B-B14F-4D97-AF65-F5344CB8AC3E}">
        <p14:creationId xmlns:p14="http://schemas.microsoft.com/office/powerpoint/2010/main" val="5385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Write instructions to send 100 bytes starting from 2000:0000H to output port 00H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990725"/>
            <a:ext cx="8893175" cy="38862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MOV AX, 2000H; </a:t>
            </a:r>
            <a:r>
              <a:rPr lang="en-US" dirty="0">
                <a:solidFill>
                  <a:srgbClr val="3333CC"/>
                </a:solidFill>
              </a:rPr>
              <a:t>instructions to load segment base in DS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MOV DS, 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MOV BX, 0000H; </a:t>
            </a:r>
            <a:r>
              <a:rPr lang="en-US" dirty="0">
                <a:solidFill>
                  <a:srgbClr val="3333CC"/>
                </a:solidFill>
              </a:rPr>
              <a:t>load offset of first byte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MOV CX, 64H     ; </a:t>
            </a:r>
            <a:r>
              <a:rPr lang="en-US" dirty="0">
                <a:solidFill>
                  <a:srgbClr val="3333CC"/>
                </a:solidFill>
              </a:rPr>
              <a:t>the length of string in CX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L1: MOV AL. [BX] ; </a:t>
            </a:r>
            <a:r>
              <a:rPr lang="en-US" sz="2400" dirty="0">
                <a:solidFill>
                  <a:srgbClr val="3333CC"/>
                </a:solidFill>
              </a:rPr>
              <a:t>get the byte into 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OUT 00H, AL    ; </a:t>
            </a:r>
            <a:r>
              <a:rPr lang="en-US" sz="2400" dirty="0">
                <a:solidFill>
                  <a:srgbClr val="3333CC"/>
                </a:solidFill>
              </a:rPr>
              <a:t>send to output port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INC BX		  ;</a:t>
            </a:r>
            <a:r>
              <a:rPr lang="en-US" sz="2400" dirty="0">
                <a:solidFill>
                  <a:srgbClr val="3333CC"/>
                </a:solidFill>
              </a:rPr>
              <a:t> point to next byte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	LOOP L1		  ;</a:t>
            </a:r>
            <a:r>
              <a:rPr lang="en-US" sz="2400" dirty="0">
                <a:solidFill>
                  <a:srgbClr val="3333CC"/>
                </a:solidFill>
              </a:rPr>
              <a:t> repeat until all bytes are sent</a:t>
            </a:r>
          </a:p>
        </p:txBody>
      </p:sp>
    </p:spTree>
    <p:extLst>
      <p:ext uri="{BB962C8B-B14F-4D97-AF65-F5344CB8AC3E}">
        <p14:creationId xmlns:p14="http://schemas.microsoft.com/office/powerpoint/2010/main" val="31852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0903" y="146117"/>
            <a:ext cx="8229600" cy="739775"/>
          </a:xfrm>
        </p:spPr>
        <p:txBody>
          <a:bodyPr/>
          <a:lstStyle/>
          <a:p>
            <a:r>
              <a:rPr lang="en-US" sz="2400" dirty="0"/>
              <a:t>Arithmetic instructions: Changes the conditional flags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133" y="706782"/>
            <a:ext cx="10916239" cy="59108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Instructions to perform </a:t>
            </a:r>
            <a:r>
              <a:rPr lang="en-US" sz="2000" b="1" dirty="0" smtClean="0">
                <a:solidFill>
                  <a:schemeClr val="accent1"/>
                </a:solidFill>
              </a:rPr>
              <a:t>addition</a:t>
            </a:r>
          </a:p>
          <a:p>
            <a:r>
              <a:rPr lang="en-US" sz="1800" b="1" dirty="0" smtClean="0"/>
              <a:t>ADD </a:t>
            </a:r>
            <a:r>
              <a:rPr lang="en-US" sz="1800" b="1" dirty="0"/>
              <a:t>AX, [</a:t>
            </a:r>
            <a:r>
              <a:rPr lang="en-US" sz="1800" b="1" dirty="0" smtClean="0"/>
              <a:t>BX]10h </a:t>
            </a:r>
            <a:r>
              <a:rPr lang="en-US" sz="1800" dirty="0"/>
              <a:t>; Used to add the provided byte to byte/word to word.</a:t>
            </a:r>
          </a:p>
          <a:p>
            <a:r>
              <a:rPr lang="en-US" sz="1800" b="1" dirty="0"/>
              <a:t>ADC </a:t>
            </a:r>
            <a:r>
              <a:rPr lang="en-US" sz="1800" dirty="0"/>
              <a:t>; Used to add with carry.</a:t>
            </a:r>
          </a:p>
          <a:p>
            <a:r>
              <a:rPr lang="en-US" sz="1800" b="1" dirty="0"/>
              <a:t>AAA </a:t>
            </a:r>
            <a:r>
              <a:rPr lang="en-US" sz="1800" dirty="0"/>
              <a:t>; Used to adjust ASCII after addition.</a:t>
            </a:r>
          </a:p>
          <a:p>
            <a:r>
              <a:rPr lang="en-US" sz="1800" b="1" dirty="0"/>
              <a:t>DAA</a:t>
            </a:r>
            <a:r>
              <a:rPr lang="en-US" sz="1800" dirty="0"/>
              <a:t> ; Used to adjust the decimal after the addition/subtraction operation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Instructions to perform </a:t>
            </a:r>
            <a:r>
              <a:rPr lang="en-US" sz="2000" b="1" dirty="0" smtClean="0">
                <a:solidFill>
                  <a:schemeClr val="accent1"/>
                </a:solidFill>
              </a:rPr>
              <a:t>subtraction</a:t>
            </a:r>
            <a:endParaRPr lang="en-US" sz="2600" b="1" dirty="0">
              <a:solidFill>
                <a:schemeClr val="accent1"/>
              </a:solidFill>
            </a:endParaRPr>
          </a:p>
          <a:p>
            <a:r>
              <a:rPr lang="en-US" sz="1800" b="1" dirty="0" smtClean="0"/>
              <a:t>SUB </a:t>
            </a:r>
            <a:r>
              <a:rPr lang="en-US" sz="1800" b="1" dirty="0"/>
              <a:t>; </a:t>
            </a:r>
            <a:r>
              <a:rPr lang="en-US" sz="1800" dirty="0"/>
              <a:t>Used to subtract the byte from byte/word from word.</a:t>
            </a:r>
          </a:p>
          <a:p>
            <a:r>
              <a:rPr lang="en-US" sz="1800" b="1" dirty="0" smtClean="0"/>
              <a:t>SBB ; </a:t>
            </a:r>
            <a:r>
              <a:rPr lang="en-US" sz="1800" dirty="0"/>
              <a:t>Used to perform subtraction with borrow.</a:t>
            </a:r>
            <a:endParaRPr lang="en-US" sz="1800" b="1" dirty="0"/>
          </a:p>
          <a:p>
            <a:r>
              <a:rPr lang="en-US" sz="1800" b="1" dirty="0" smtClean="0"/>
              <a:t>AAS ; </a:t>
            </a:r>
            <a:r>
              <a:rPr lang="en-US" sz="1800" dirty="0"/>
              <a:t>Used to adjust ASCII codes after subtraction.</a:t>
            </a:r>
            <a:endParaRPr lang="en-US" sz="1800" b="1" dirty="0"/>
          </a:p>
          <a:p>
            <a:r>
              <a:rPr lang="en-US" sz="1800" b="1" dirty="0" smtClean="0"/>
              <a:t>DAS ; </a:t>
            </a:r>
            <a:r>
              <a:rPr lang="en-US" sz="1800" dirty="0"/>
              <a:t>Used to adjust decimal after subtraction.</a:t>
            </a:r>
            <a:endParaRPr lang="en-US" sz="1800" b="1" dirty="0"/>
          </a:p>
          <a:p>
            <a:r>
              <a:rPr lang="en-US" sz="1800" b="1" dirty="0" smtClean="0"/>
              <a:t>INC ; </a:t>
            </a:r>
            <a:r>
              <a:rPr lang="en-US" sz="1800" dirty="0"/>
              <a:t>Used to increment the provided byte/word by 1.</a:t>
            </a:r>
            <a:endParaRPr lang="en-US" sz="1800" b="1" dirty="0"/>
          </a:p>
          <a:p>
            <a:r>
              <a:rPr lang="en-US" sz="1800" b="1" dirty="0" smtClean="0"/>
              <a:t>DEC ; </a:t>
            </a:r>
            <a:r>
              <a:rPr lang="en-US" sz="1800" dirty="0"/>
              <a:t>Used to decrement the provided byte/word by 1.</a:t>
            </a: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sz="1800" b="1" dirty="0" smtClean="0"/>
              <a:t>NEG </a:t>
            </a:r>
            <a:r>
              <a:rPr lang="en-US" sz="1800" b="1" dirty="0" smtClean="0"/>
              <a:t>; </a:t>
            </a:r>
            <a:r>
              <a:rPr lang="en-US" sz="1600" dirty="0" smtClean="0"/>
              <a:t>Used </a:t>
            </a:r>
            <a:r>
              <a:rPr lang="en-US" sz="1600" dirty="0"/>
              <a:t>to negate each bit of the provided byte/word and add 1/2’s complement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Instruction to perform </a:t>
            </a:r>
            <a:r>
              <a:rPr lang="en-US" sz="2000" b="1" dirty="0" smtClean="0">
                <a:solidFill>
                  <a:schemeClr val="accent1"/>
                </a:solidFill>
              </a:rPr>
              <a:t>multiplication</a:t>
            </a:r>
            <a:endParaRPr lang="en-US" sz="3400" b="1" dirty="0">
              <a:solidFill>
                <a:schemeClr val="accent1"/>
              </a:solidFill>
            </a:endParaRPr>
          </a:p>
          <a:p>
            <a:r>
              <a:rPr lang="en-US" sz="1800" b="1" dirty="0" smtClean="0"/>
              <a:t>MUL ; </a:t>
            </a:r>
            <a:r>
              <a:rPr lang="en-US" sz="1800" dirty="0"/>
              <a:t>Used to multiply unsigned byte by byte/word by word.</a:t>
            </a:r>
            <a:endParaRPr lang="en-US" sz="1800" b="1" dirty="0"/>
          </a:p>
          <a:p>
            <a:r>
              <a:rPr lang="en-US" sz="1800" b="1" dirty="0" smtClean="0"/>
              <a:t>IMUL ; </a:t>
            </a:r>
            <a:r>
              <a:rPr lang="en-US" sz="1800" dirty="0"/>
              <a:t>Used to multiply signed byte by byte/word by word.</a:t>
            </a:r>
            <a:endParaRPr lang="en-US" sz="1800" b="1" dirty="0"/>
          </a:p>
          <a:p>
            <a:r>
              <a:rPr lang="en-US" sz="1800" b="1" dirty="0" smtClean="0"/>
              <a:t>AAM ; </a:t>
            </a:r>
            <a:r>
              <a:rPr lang="en-US" sz="1800" dirty="0"/>
              <a:t>Used to adjust ASCII codes after multiplication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Instructions to </a:t>
            </a:r>
            <a:r>
              <a:rPr lang="en-US" sz="2000" b="1" dirty="0">
                <a:solidFill>
                  <a:schemeClr val="accent1"/>
                </a:solidFill>
              </a:rPr>
              <a:t>perform </a:t>
            </a:r>
            <a:r>
              <a:rPr lang="en-US" sz="2000" b="1" dirty="0" smtClean="0">
                <a:solidFill>
                  <a:schemeClr val="accent1"/>
                </a:solidFill>
              </a:rPr>
              <a:t>division</a:t>
            </a:r>
            <a:endParaRPr lang="en-US" sz="2600" b="1" dirty="0">
              <a:solidFill>
                <a:schemeClr val="accent1"/>
              </a:solidFill>
            </a:endParaRPr>
          </a:p>
          <a:p>
            <a:r>
              <a:rPr lang="en-US" sz="1800" b="1" dirty="0" smtClean="0"/>
              <a:t>DIV ; </a:t>
            </a:r>
            <a:r>
              <a:rPr lang="en-US" sz="1800" dirty="0"/>
              <a:t>Used to divide the unsigned word by byte or unsigned double word by word.</a:t>
            </a:r>
            <a:endParaRPr lang="en-US" sz="1800" b="1" dirty="0"/>
          </a:p>
          <a:p>
            <a:r>
              <a:rPr lang="en-US" sz="1800" b="1" dirty="0" smtClean="0"/>
              <a:t>IDIV ; </a:t>
            </a:r>
            <a:r>
              <a:rPr lang="en-US" sz="1800" dirty="0"/>
              <a:t>Used to divide the signed word by byte or signed double word by word.</a:t>
            </a:r>
            <a:endParaRPr lang="en-US" sz="1800" b="1" dirty="0"/>
          </a:p>
          <a:p>
            <a:r>
              <a:rPr lang="en-US" sz="1800" b="1" dirty="0" smtClean="0"/>
              <a:t>AAD ; </a:t>
            </a:r>
            <a:r>
              <a:rPr lang="en-US" sz="1800" dirty="0"/>
              <a:t>Used to adjust ASCII codes after division.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8237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Write </a:t>
            </a:r>
            <a:r>
              <a:rPr lang="en-US" sz="2800" dirty="0"/>
              <a:t>instructions to convert temperature value in Fahrenheit to Celsius using C = (F – 32)*5/9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SUB AL, 20H ; </a:t>
            </a:r>
            <a:r>
              <a:rPr lang="en-US" sz="2000">
                <a:solidFill>
                  <a:srgbClr val="3333CC"/>
                </a:solidFill>
              </a:rPr>
              <a:t>AL contains F value, (F-32) is computed</a:t>
            </a:r>
            <a:r>
              <a:rPr lang="en-US" sz="2000"/>
              <a:t> </a:t>
            </a:r>
          </a:p>
          <a:p>
            <a:r>
              <a:rPr lang="en-US" sz="2000"/>
              <a:t>MOV CL, 05H</a:t>
            </a:r>
          </a:p>
          <a:p>
            <a:r>
              <a:rPr lang="en-US" sz="2000"/>
              <a:t>MUL CL	  ; </a:t>
            </a:r>
            <a:r>
              <a:rPr lang="en-US" sz="2000">
                <a:solidFill>
                  <a:srgbClr val="3333CC"/>
                </a:solidFill>
              </a:rPr>
              <a:t>(F-32)*5 is calculated and stored in AX</a:t>
            </a:r>
          </a:p>
          <a:p>
            <a:r>
              <a:rPr lang="en-US" sz="2000"/>
              <a:t>MOV CL, 09H</a:t>
            </a:r>
          </a:p>
          <a:p>
            <a:r>
              <a:rPr lang="en-US" sz="2000"/>
              <a:t>DIV CL	  ; </a:t>
            </a:r>
            <a:r>
              <a:rPr lang="en-US" sz="2000">
                <a:solidFill>
                  <a:srgbClr val="3333CC"/>
                </a:solidFill>
              </a:rPr>
              <a:t>(F-32)*5/9 is computed and stored in AL</a:t>
            </a:r>
          </a:p>
        </p:txBody>
      </p:sp>
    </p:spTree>
    <p:extLst>
      <p:ext uri="{BB962C8B-B14F-4D97-AF65-F5344CB8AC3E}">
        <p14:creationId xmlns:p14="http://schemas.microsoft.com/office/powerpoint/2010/main" val="422565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595313"/>
          </a:xfrm>
        </p:spPr>
        <p:txBody>
          <a:bodyPr/>
          <a:lstStyle/>
          <a:p>
            <a:r>
              <a:rPr lang="en-US" sz="2800"/>
              <a:t>Logic instruction: Changes the conditional flags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985" y="1225485"/>
            <a:ext cx="10708849" cy="5083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Instructions to perform logical </a:t>
            </a:r>
            <a:r>
              <a:rPr lang="en-US" sz="2400" b="1" dirty="0" smtClean="0">
                <a:solidFill>
                  <a:schemeClr val="accent1"/>
                </a:solidFill>
              </a:rPr>
              <a:t>operation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AND ;</a:t>
            </a:r>
            <a:r>
              <a:rPr lang="en-US" sz="2000" dirty="0" smtClean="0"/>
              <a:t> </a:t>
            </a:r>
            <a:r>
              <a:rPr lang="en-US" sz="2000" dirty="0"/>
              <a:t>Used for adding each bit in a byte/word with the corresponding bit in another byte/word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 smtClean="0"/>
              <a:t>OR ; </a:t>
            </a:r>
            <a:r>
              <a:rPr lang="en-US" sz="2000" dirty="0"/>
              <a:t>Used to multiply each bit in a byte/word with the corresponding bit in another byte/word.</a:t>
            </a:r>
            <a:endParaRPr lang="en-US" sz="2000" b="1" dirty="0"/>
          </a:p>
          <a:p>
            <a:r>
              <a:rPr lang="en-US" sz="2000" b="1" dirty="0" smtClean="0"/>
              <a:t>XOR ; </a:t>
            </a:r>
            <a:r>
              <a:rPr lang="en-US" sz="2000" dirty="0"/>
              <a:t>Used to perform Exclusive-OR operation over each bit in a byte/word with the corresponding bit in another byte/word.</a:t>
            </a:r>
            <a:endParaRPr lang="en-US" sz="2000" b="1" dirty="0"/>
          </a:p>
          <a:p>
            <a:r>
              <a:rPr lang="en-US" sz="2000" b="1" dirty="0" smtClean="0"/>
              <a:t>NOT ; </a:t>
            </a:r>
            <a:r>
              <a:rPr lang="en-US" sz="2000" dirty="0"/>
              <a:t>Used to invert each bit of a byte or word.</a:t>
            </a:r>
            <a:endParaRPr lang="en-US" sz="2000" b="1" dirty="0"/>
          </a:p>
          <a:p>
            <a:r>
              <a:rPr lang="en-US" sz="2000" b="1" dirty="0" smtClean="0"/>
              <a:t>TEST ; </a:t>
            </a:r>
            <a:r>
              <a:rPr lang="en-US" sz="2000" dirty="0"/>
              <a:t>Used to add operands to update flags, without affecting operands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Instructions to perform shift </a:t>
            </a:r>
            <a:r>
              <a:rPr lang="en-US" sz="2400" b="1" dirty="0" smtClean="0">
                <a:solidFill>
                  <a:schemeClr val="accent1"/>
                </a:solidFill>
              </a:rPr>
              <a:t>operations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SHL/SAL</a:t>
            </a:r>
            <a:r>
              <a:rPr lang="en-US" sz="2000" dirty="0"/>
              <a:t> ;</a:t>
            </a:r>
            <a:r>
              <a:rPr lang="en-US" sz="2000" dirty="0" smtClean="0"/>
              <a:t> </a:t>
            </a:r>
            <a:r>
              <a:rPr lang="en-US" sz="2000" dirty="0"/>
              <a:t>Used to shift bits of a byte/word towards left and put zero(S) in LSBs.</a:t>
            </a:r>
            <a:endParaRPr lang="en-US" sz="2000" b="1" dirty="0"/>
          </a:p>
          <a:p>
            <a:r>
              <a:rPr lang="en-US" sz="2000" b="1" dirty="0" smtClean="0"/>
              <a:t>SHR ; </a:t>
            </a:r>
            <a:r>
              <a:rPr lang="en-US" sz="2000" dirty="0"/>
              <a:t>Used to shift bits of a byte/word towards the right and put zero(S) in MSBs</a:t>
            </a:r>
            <a:r>
              <a:rPr lang="en-US" sz="2000" dirty="0" smtClean="0"/>
              <a:t>.</a:t>
            </a:r>
            <a:endParaRPr lang="en-US" sz="2000" b="1" dirty="0"/>
          </a:p>
          <a:p>
            <a:r>
              <a:rPr lang="en-US" sz="2000" b="1" dirty="0" smtClean="0"/>
              <a:t>SAR ; </a:t>
            </a:r>
            <a:r>
              <a:rPr lang="en-US" sz="2000" dirty="0"/>
              <a:t>Used to shift bits of a byte/word towards the right and copy the old MSB into the new MSB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Instructions to perform rotate </a:t>
            </a:r>
            <a:r>
              <a:rPr lang="en-US" sz="2400" b="1" dirty="0" smtClean="0">
                <a:solidFill>
                  <a:schemeClr val="accent1"/>
                </a:solidFill>
              </a:rPr>
              <a:t>operations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000" b="1" dirty="0" smtClean="0"/>
              <a:t>ROL </a:t>
            </a:r>
            <a:r>
              <a:rPr lang="en-US" sz="2000" b="1" dirty="0" smtClean="0"/>
              <a:t>;</a:t>
            </a:r>
            <a:r>
              <a:rPr lang="en-US" sz="2000" dirty="0"/>
              <a:t> Used to rotate bits of byte/word towards the left, i.e. MSB to LSB and to Carry Flag [CF].</a:t>
            </a:r>
            <a:endParaRPr lang="en-US" sz="2000" b="1" dirty="0"/>
          </a:p>
          <a:p>
            <a:r>
              <a:rPr lang="en-US" sz="2000" b="1" dirty="0" smtClean="0"/>
              <a:t>ROR ; </a:t>
            </a:r>
            <a:r>
              <a:rPr lang="en-US" sz="2000" dirty="0"/>
              <a:t>Used to rotate bits of byte/word towards the right, i.e. LSB to MSB and to Carry Flag [CF].</a:t>
            </a:r>
            <a:endParaRPr lang="en-US" sz="2000" b="1" dirty="0"/>
          </a:p>
          <a:p>
            <a:r>
              <a:rPr lang="en-US" sz="2000" b="1" dirty="0" smtClean="0"/>
              <a:t>RCR ; </a:t>
            </a:r>
            <a:r>
              <a:rPr lang="en-US" sz="2000" dirty="0"/>
              <a:t>Used to rotate bits of byte/word towards the right, i.e. LSB to CF and CF to MSB.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96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Write instructions to count number of logic ones in a byte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686800" cy="38862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/>
              <a:t>MOV CL, 08H	;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 sz="2000">
                <a:solidFill>
                  <a:srgbClr val="3333CC"/>
                </a:solidFill>
              </a:rPr>
              <a:t>number of bits to be checked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/>
              <a:t>MOV BL, 00H 	; </a:t>
            </a:r>
            <a:r>
              <a:rPr lang="en-US" sz="2000">
                <a:solidFill>
                  <a:srgbClr val="3333CC"/>
                </a:solidFill>
              </a:rPr>
              <a:t>BL to count number of ones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L1: ROL AL, 01H;</a:t>
            </a:r>
            <a:r>
              <a:rPr lang="en-US" sz="2400"/>
              <a:t> </a:t>
            </a:r>
            <a:r>
              <a:rPr lang="en-US" sz="2000">
                <a:solidFill>
                  <a:srgbClr val="3333CC"/>
                </a:solidFill>
              </a:rPr>
              <a:t>AL holds the byte to be tested, the 			    		;MSB is rotated to CF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	 JNC L2		</a:t>
            </a:r>
            <a:r>
              <a:rPr lang="en-US" sz="2000"/>
              <a:t>; </a:t>
            </a:r>
            <a:r>
              <a:rPr lang="en-US" sz="2000">
                <a:solidFill>
                  <a:srgbClr val="3333CC"/>
                </a:solidFill>
              </a:rPr>
              <a:t>if no carry, go to test next 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/>
              <a:t>	 </a:t>
            </a:r>
            <a:r>
              <a:rPr lang="en-US" sz="2400"/>
              <a:t>INC BL		;</a:t>
            </a:r>
            <a:r>
              <a:rPr lang="en-US" sz="2000">
                <a:solidFill>
                  <a:srgbClr val="3333CC"/>
                </a:solidFill>
              </a:rPr>
              <a:t>If carry, increment the counter counting the ones</a:t>
            </a:r>
            <a:r>
              <a:rPr lang="en-US" sz="20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L2: DEC CL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/>
              <a:t>	JNZ L1 	</a:t>
            </a:r>
          </a:p>
        </p:txBody>
      </p:sp>
    </p:spTree>
    <p:extLst>
      <p:ext uri="{BB962C8B-B14F-4D97-AF65-F5344CB8AC3E}">
        <p14:creationId xmlns:p14="http://schemas.microsoft.com/office/powerpoint/2010/main" val="309091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083" y="532615"/>
            <a:ext cx="10180947" cy="102711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String manipulation - load, store, move, compare and scan for byte/word. 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433" y="1559728"/>
            <a:ext cx="8229600" cy="4454525"/>
          </a:xfrm>
        </p:spPr>
        <p:txBody>
          <a:bodyPr/>
          <a:lstStyle/>
          <a:p>
            <a:r>
              <a:rPr lang="en-US" sz="2000" dirty="0"/>
              <a:t>MOVS/MOVSB/MOVSW: copies CX number of bytes/word from DS:SI to ES:DI</a:t>
            </a:r>
          </a:p>
          <a:p>
            <a:r>
              <a:rPr lang="en-US" sz="2000" dirty="0"/>
              <a:t>CMPS/CMPSB/CMPSW: Compare CX number of bytes/word from DS:SI to ES:DI</a:t>
            </a:r>
          </a:p>
          <a:p>
            <a:r>
              <a:rPr lang="en-US" sz="2000" dirty="0"/>
              <a:t>LODS/ LODSB/ LODSW: load string byte/word from DS:SI to AL/AX</a:t>
            </a:r>
          </a:p>
          <a:p>
            <a:r>
              <a:rPr lang="en-US" sz="2000" dirty="0"/>
              <a:t>STOS/ STOSB/ STOSW: store string byte/word from AL/AX to DS:SI</a:t>
            </a:r>
          </a:p>
          <a:p>
            <a:r>
              <a:rPr lang="en-US" sz="2000" dirty="0"/>
              <a:t>SCAS/ SCASB/ SCASW: Compare string byte/word in AL/AX to ES:SI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97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1181</Words>
  <Application>Microsoft Office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Fan Heiti Std B</vt:lpstr>
      <vt:lpstr>Arial</vt:lpstr>
      <vt:lpstr>Calibri</vt:lpstr>
      <vt:lpstr>Calibri Light</vt:lpstr>
      <vt:lpstr>Times New Roman</vt:lpstr>
      <vt:lpstr>Wingdings</vt:lpstr>
      <vt:lpstr>Office Theme</vt:lpstr>
      <vt:lpstr>8086 Microprocessor Instruction Set</vt:lpstr>
      <vt:lpstr>8086 instruction set consists of the following instructions: </vt:lpstr>
      <vt:lpstr>Data moving instructions. </vt:lpstr>
      <vt:lpstr>Write instructions to send 100 bytes starting from 2000:0000H to output port 00H</vt:lpstr>
      <vt:lpstr>Arithmetic instructions: Changes the conditional flags</vt:lpstr>
      <vt:lpstr>Write instructions to convert temperature value in Fahrenheit to Celsius using C = (F – 32)*5/9 </vt:lpstr>
      <vt:lpstr>Logic instruction: Changes the conditional flags</vt:lpstr>
      <vt:lpstr>Write instructions to count number of logic ones in a byte</vt:lpstr>
      <vt:lpstr>String manipulation - load, store, move, compare and scan for byte/word.  </vt:lpstr>
      <vt:lpstr>Write instructions to copy a string of six bytes from memory starting from 2000:0004H to 3000:0014H</vt:lpstr>
      <vt:lpstr>Branch Control Instructions</vt:lpstr>
      <vt:lpstr>Iteration control transfer</vt:lpstr>
      <vt:lpstr>Write instructions to load a constant FFH in first 100 locations in the data segment 2000H</vt:lpstr>
      <vt:lpstr>Other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Powered Integrated Farming System: Irrigation, Fishing and Rice Husking</dc:title>
  <dc:creator>DELL</dc:creator>
  <cp:lastModifiedBy>Rejwan Azad</cp:lastModifiedBy>
  <cp:revision>984</cp:revision>
  <dcterms:created xsi:type="dcterms:W3CDTF">2016-12-15T04:21:11Z</dcterms:created>
  <dcterms:modified xsi:type="dcterms:W3CDTF">2018-10-14T07:40:51Z</dcterms:modified>
</cp:coreProperties>
</file>