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4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51BE30-4A3B-48A0-A342-49A6C39516D5}"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B559-D673-4463-8830-74535BEF3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66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BE30-4A3B-48A0-A342-49A6C39516D5}"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248366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BE30-4A3B-48A0-A342-49A6C39516D5}"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184375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51BE30-4A3B-48A0-A342-49A6C39516D5}"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364779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51BE30-4A3B-48A0-A342-49A6C39516D5}"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5B559-D673-4463-8830-74535BEF3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90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51BE30-4A3B-48A0-A342-49A6C39516D5}"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365190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51BE30-4A3B-48A0-A342-49A6C39516D5}"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338149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51BE30-4A3B-48A0-A342-49A6C39516D5}"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272199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51BE30-4A3B-48A0-A342-49A6C39516D5}" type="datetimeFigureOut">
              <a:rPr lang="en-US" smtClean="0"/>
              <a:t>4/12/2018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116495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51BE30-4A3B-48A0-A342-49A6C39516D5}" type="datetimeFigureOut">
              <a:rPr lang="en-US" smtClean="0"/>
              <a:t>4/12/2018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45B559-D673-4463-8830-74535BEF3BB2}" type="slidenum">
              <a:rPr lang="en-US" smtClean="0"/>
              <a:t>‹#›</a:t>
            </a:fld>
            <a:endParaRPr lang="en-US"/>
          </a:p>
        </p:txBody>
      </p:sp>
    </p:spTree>
    <p:extLst>
      <p:ext uri="{BB962C8B-B14F-4D97-AF65-F5344CB8AC3E}">
        <p14:creationId xmlns:p14="http://schemas.microsoft.com/office/powerpoint/2010/main" val="310743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51BE30-4A3B-48A0-A342-49A6C39516D5}"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5B559-D673-4463-8830-74535BEF3BB2}" type="slidenum">
              <a:rPr lang="en-US" smtClean="0"/>
              <a:t>‹#›</a:t>
            </a:fld>
            <a:endParaRPr lang="en-US"/>
          </a:p>
        </p:txBody>
      </p:sp>
    </p:spTree>
    <p:extLst>
      <p:ext uri="{BB962C8B-B14F-4D97-AF65-F5344CB8AC3E}">
        <p14:creationId xmlns:p14="http://schemas.microsoft.com/office/powerpoint/2010/main" val="232997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51BE30-4A3B-48A0-A342-49A6C39516D5}" type="datetimeFigureOut">
              <a:rPr lang="en-US" smtClean="0"/>
              <a:t>4/12/2018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A45B559-D673-4463-8830-74535BEF3B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098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mmons.wikimedia.org/wiki/File:2-bit_ALU.sv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ons.wikimedia.org/wiki/File:74181aluschematic.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mmons.wikimedia.org/wiki/File:Isaccumulator.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mmons.wikimedia.org/wiki/File:Isreg2reg.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mmons.wikimedia.org/wiki/File:Is0addr.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mmons.wikimedia.org/wiki/File:Isregmem.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Microprocessor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285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Complicated structures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smtClean="0"/>
              <a:t>Some are novel. Some are a combination of above structures</a:t>
            </a:r>
          </a:p>
          <a:p>
            <a:pPr>
              <a:buFont typeface="Wingdings" panose="05000000000000000000" pitchFamily="2" charset="2"/>
              <a:buChar char="q"/>
            </a:pPr>
            <a:r>
              <a:rPr lang="en-US" dirty="0" smtClean="0"/>
              <a:t>IA-32</a:t>
            </a:r>
          </a:p>
          <a:p>
            <a:pPr marL="0" indent="0">
              <a:buNone/>
            </a:pPr>
            <a:r>
              <a:rPr lang="en-GB" dirty="0"/>
              <a:t>The Intel IA-32 ISA (x86 processors) use a register stack architecture for the floating point unit, but it uses a modified Register-to-Register structure for integer operations. All integer operations can specify a register as the first operand, and a register or memory location as the second operand. The first operand acts as an accumulator, so that the result is stored in the first operand register. The downside to this is that the instruction words are not uniform in length, which means that the instruction fetch and decode modules of the processor need to be very complex.</a:t>
            </a:r>
            <a:endParaRPr lang="en-US" dirty="0"/>
          </a:p>
          <a:p>
            <a:pPr marL="0" indent="0">
              <a:buNone/>
            </a:pPr>
            <a:r>
              <a:rPr lang="en-GB" dirty="0"/>
              <a:t>A typical IA-32 instruction is written as:</a:t>
            </a:r>
            <a:endParaRPr lang="en-US" dirty="0"/>
          </a:p>
          <a:p>
            <a:pPr marL="0" indent="0">
              <a:buNone/>
            </a:pPr>
            <a:r>
              <a:rPr lang="en-US" dirty="0" smtClean="0"/>
              <a:t>ADD AX, BX</a:t>
            </a:r>
            <a:endParaRPr lang="en-US" dirty="0"/>
          </a:p>
          <a:p>
            <a:pPr>
              <a:buFont typeface="Wingdings" panose="05000000000000000000" pitchFamily="2" charset="2"/>
              <a:buChar char="q"/>
            </a:pPr>
            <a:r>
              <a:rPr lang="en-GB" dirty="0"/>
              <a:t>Where </a:t>
            </a:r>
            <a:r>
              <a:rPr lang="en-GB" b="1" dirty="0"/>
              <a:t>AX</a:t>
            </a:r>
            <a:r>
              <a:rPr lang="en-GB" dirty="0"/>
              <a:t> and </a:t>
            </a:r>
            <a:r>
              <a:rPr lang="en-GB" b="1" dirty="0"/>
              <a:t>BX</a:t>
            </a:r>
            <a:r>
              <a:rPr lang="en-GB" dirty="0"/>
              <a:t> are the names of the registers. The resulting equation produces </a:t>
            </a:r>
            <a:r>
              <a:rPr lang="en-GB" b="1" dirty="0"/>
              <a:t>AX</a:t>
            </a:r>
            <a:r>
              <a:rPr lang="en-GB" dirty="0"/>
              <a:t> = </a:t>
            </a:r>
            <a:r>
              <a:rPr lang="en-GB" b="1" dirty="0"/>
              <a:t>AX</a:t>
            </a:r>
            <a:r>
              <a:rPr lang="en-GB" dirty="0"/>
              <a:t> + </a:t>
            </a:r>
            <a:r>
              <a:rPr lang="en-GB" b="1" dirty="0"/>
              <a:t>BX</a:t>
            </a:r>
            <a:r>
              <a:rPr lang="en-GB" dirty="0"/>
              <a:t>, so the result is stored back into </a:t>
            </a:r>
            <a:r>
              <a:rPr lang="en-GB" b="1" dirty="0"/>
              <a:t>AX</a:t>
            </a:r>
            <a:r>
              <a:rPr lang="en-GB" dirty="0"/>
              <a:t>.</a:t>
            </a: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94436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Complicated Configurations continued</a:t>
            </a:r>
            <a:endParaRPr lang="en-US" dirty="0"/>
          </a:p>
        </p:txBody>
      </p:sp>
      <p:sp>
        <p:nvSpPr>
          <p:cNvPr id="3" name="Content Placeholder 2"/>
          <p:cNvSpPr>
            <a:spLocks noGrp="1"/>
          </p:cNvSpPr>
          <p:nvPr>
            <p:ph idx="1"/>
          </p:nvPr>
        </p:nvSpPr>
        <p:spPr/>
        <p:txBody>
          <a:bodyPr/>
          <a:lstStyle/>
          <a:p>
            <a:r>
              <a:rPr lang="en-GB" dirty="0"/>
              <a:t>MIPS</a:t>
            </a:r>
            <a:endParaRPr lang="en-US" dirty="0"/>
          </a:p>
          <a:p>
            <a:r>
              <a:rPr lang="en-GB" dirty="0"/>
              <a:t>MIPS uses a Register-to-Register structure. Each operation can specify two register operands, and a third destination register. The downside is that memory reads need to be made in separate operations, and the small format of the instruction words means that space is at a premium, and some tasks are difficult to perform.</a:t>
            </a:r>
            <a:endParaRPr lang="en-US" dirty="0"/>
          </a:p>
          <a:p>
            <a:r>
              <a:rPr lang="en-GB" dirty="0"/>
              <a:t>An example of a MIPS instruction is:</a:t>
            </a:r>
            <a:endParaRPr lang="en-US" dirty="0"/>
          </a:p>
          <a:p>
            <a:r>
              <a:rPr lang="en-US" dirty="0" smtClean="0"/>
              <a:t>ADD RI, R2, R3</a:t>
            </a:r>
            <a:br>
              <a:rPr lang="en-US" dirty="0" smtClean="0"/>
            </a:br>
            <a:r>
              <a:rPr lang="en-US" dirty="0" smtClean="0"/>
              <a:t/>
            </a:r>
            <a:br>
              <a:rPr lang="en-US" dirty="0" smtClean="0"/>
            </a:br>
            <a:r>
              <a:rPr lang="en-GB" dirty="0"/>
              <a:t>Where </a:t>
            </a:r>
            <a:r>
              <a:rPr lang="en-GB" b="1" dirty="0"/>
              <a:t>R1</a:t>
            </a:r>
            <a:r>
              <a:rPr lang="en-GB" dirty="0"/>
              <a:t>, </a:t>
            </a:r>
            <a:r>
              <a:rPr lang="en-GB" b="1" dirty="0"/>
              <a:t>R2</a:t>
            </a:r>
            <a:r>
              <a:rPr lang="en-GB" dirty="0"/>
              <a:t> and </a:t>
            </a:r>
            <a:r>
              <a:rPr lang="en-GB" b="1" dirty="0"/>
              <a:t>R3</a:t>
            </a:r>
            <a:r>
              <a:rPr lang="en-GB" dirty="0"/>
              <a:t> are the names of registers. The resulting equation looks like: </a:t>
            </a:r>
            <a:r>
              <a:rPr lang="en-GB" b="1" dirty="0"/>
              <a:t>R1</a:t>
            </a:r>
            <a:r>
              <a:rPr lang="en-GB" dirty="0"/>
              <a:t> = </a:t>
            </a:r>
            <a:r>
              <a:rPr lang="en-GB" b="1" dirty="0"/>
              <a:t>R2</a:t>
            </a:r>
            <a:r>
              <a:rPr lang="en-GB" dirty="0"/>
              <a:t> + </a:t>
            </a:r>
            <a:r>
              <a:rPr lang="en-GB" b="1" dirty="0"/>
              <a:t>R3</a:t>
            </a:r>
            <a:r>
              <a:rPr lang="en-GB" dirty="0"/>
              <a:t>.</a:t>
            </a:r>
            <a:endParaRPr lang="en-US"/>
          </a:p>
          <a:p>
            <a:endParaRPr lang="en-US" dirty="0"/>
          </a:p>
        </p:txBody>
      </p:sp>
    </p:spTree>
    <p:extLst>
      <p:ext uri="{BB962C8B-B14F-4D97-AF65-F5344CB8AC3E}">
        <p14:creationId xmlns:p14="http://schemas.microsoft.com/office/powerpoint/2010/main" val="305008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Single module that performs arithmetic operations on integer values</a:t>
            </a:r>
          </a:p>
          <a:p>
            <a:pPr>
              <a:buFont typeface="Wingdings" panose="05000000000000000000" pitchFamily="2" charset="2"/>
              <a:buChar char="q"/>
            </a:pPr>
            <a:r>
              <a:rPr lang="en-US" dirty="0" smtClean="0"/>
              <a:t>Most arithmetic and logical operations can be done with similar hardware</a:t>
            </a:r>
          </a:p>
          <a:p>
            <a:pPr>
              <a:buFont typeface="Wingdings" panose="05000000000000000000" pitchFamily="2" charset="2"/>
              <a:buChar char="q"/>
            </a:pPr>
            <a:r>
              <a:rPr lang="en-US" dirty="0" smtClean="0"/>
              <a:t>Arithmetic Logic Unit (ALU)</a:t>
            </a:r>
          </a:p>
          <a:p>
            <a:pPr>
              <a:buFont typeface="Wingdings" panose="05000000000000000000" pitchFamily="2" charset="2"/>
              <a:buChar char="q"/>
            </a:pPr>
            <a:r>
              <a:rPr lang="en-US" dirty="0" smtClean="0"/>
              <a:t>Most important, designed first</a:t>
            </a:r>
          </a:p>
          <a:p>
            <a:pPr>
              <a:buFont typeface="Wingdings" panose="05000000000000000000" pitchFamily="2" charset="2"/>
              <a:buChar char="q"/>
            </a:pPr>
            <a:r>
              <a:rPr lang="en-US" dirty="0" smtClean="0"/>
              <a:t>Followed by rest of the microprocessor, feed operands and control codes to the ALU</a:t>
            </a:r>
            <a:endParaRPr lang="en-US" dirty="0"/>
          </a:p>
        </p:txBody>
      </p:sp>
    </p:spTree>
    <p:extLst>
      <p:ext uri="{BB962C8B-B14F-4D97-AF65-F5344CB8AC3E}">
        <p14:creationId xmlns:p14="http://schemas.microsoft.com/office/powerpoint/2010/main" val="292049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ALU</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Perform basic logical operations (example: AND/OR)</a:t>
            </a:r>
          </a:p>
          <a:p>
            <a:pPr>
              <a:buFont typeface="Wingdings" panose="05000000000000000000" pitchFamily="2" charset="2"/>
              <a:buChar char="q"/>
            </a:pPr>
            <a:r>
              <a:rPr lang="en-US" dirty="0" smtClean="0"/>
              <a:t>Inverters allow for subtractions, NAND and NOR operations</a:t>
            </a:r>
          </a:p>
          <a:p>
            <a:pPr>
              <a:buFont typeface="Wingdings" panose="05000000000000000000" pitchFamily="2" charset="2"/>
              <a:buChar char="q"/>
            </a:pPr>
            <a:r>
              <a:rPr lang="en-US" dirty="0" smtClean="0"/>
              <a:t>“ALU Slices”. Each slice can perform a specific operation on a single bit. 1 slice for every bit in the operand</a:t>
            </a:r>
          </a:p>
        </p:txBody>
      </p:sp>
    </p:spTree>
    <p:extLst>
      <p:ext uri="{BB962C8B-B14F-4D97-AF65-F5344CB8AC3E}">
        <p14:creationId xmlns:p14="http://schemas.microsoft.com/office/powerpoint/2010/main" val="254074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2-Bit ALU Design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Right hand side = multiplexers, used to select operands</a:t>
            </a:r>
            <a:br>
              <a:rPr lang="en-US" dirty="0" smtClean="0"/>
            </a:br>
            <a:r>
              <a:rPr lang="en-US" dirty="0" smtClean="0"/>
              <a:t>OR, AND, XOR and addition.</a:t>
            </a:r>
          </a:p>
          <a:p>
            <a:pPr>
              <a:buFont typeface="Wingdings" panose="05000000000000000000" pitchFamily="2" charset="2"/>
              <a:buChar char="q"/>
            </a:pPr>
            <a:r>
              <a:rPr lang="en-US" dirty="0" smtClean="0"/>
              <a:t>Operations performed in parallel</a:t>
            </a:r>
          </a:p>
          <a:p>
            <a:pPr>
              <a:buFont typeface="Wingdings" panose="05000000000000000000" pitchFamily="2" charset="2"/>
              <a:buChar char="q"/>
            </a:pPr>
            <a:r>
              <a:rPr lang="en-US" dirty="0" smtClean="0"/>
              <a:t>Select Signal (“OP”) decided which result to pass to the</a:t>
            </a:r>
            <a:br>
              <a:rPr lang="en-US" dirty="0" smtClean="0"/>
            </a:br>
            <a:r>
              <a:rPr lang="en-US" dirty="0" smtClean="0"/>
              <a:t>data path</a:t>
            </a:r>
          </a:p>
          <a:p>
            <a:pPr>
              <a:buFont typeface="Wingdings" panose="05000000000000000000" pitchFamily="2" charset="2"/>
              <a:buChar char="q"/>
            </a:pPr>
            <a:r>
              <a:rPr lang="en-US" dirty="0" smtClean="0"/>
              <a:t>Carry signal is used only for additions and needs to be </a:t>
            </a:r>
            <a:r>
              <a:rPr lang="en-US" dirty="0"/>
              <a:t/>
            </a:r>
            <a:br>
              <a:rPr lang="en-US" dirty="0"/>
            </a:br>
            <a:r>
              <a:rPr lang="en-US" dirty="0" smtClean="0"/>
              <a:t>ignored for other operations</a:t>
            </a:r>
            <a:endParaRPr lang="en-US" dirty="0"/>
          </a:p>
        </p:txBody>
      </p:sp>
      <p:pic>
        <p:nvPicPr>
          <p:cNvPr id="6" name="Picture 5" descr="2-bit ALU.svg">
            <a:hlinkClick r:id="rId2"/>
          </p:cNvPr>
          <p:cNvPicPr/>
          <p:nvPr/>
        </p:nvPicPr>
        <p:blipFill>
          <a:blip r:embed="rId3" cstate="print"/>
          <a:srcRect/>
          <a:stretch>
            <a:fillRect/>
          </a:stretch>
        </p:blipFill>
        <p:spPr bwMode="auto">
          <a:xfrm>
            <a:off x="7119302" y="286603"/>
            <a:ext cx="4765675" cy="5497195"/>
          </a:xfrm>
          <a:prstGeom prst="rect">
            <a:avLst/>
          </a:prstGeom>
          <a:noFill/>
          <a:ln w="9525">
            <a:noFill/>
            <a:miter lim="800000"/>
            <a:headEnd/>
            <a:tailEnd/>
          </a:ln>
        </p:spPr>
      </p:pic>
    </p:spTree>
    <p:extLst>
      <p:ext uri="{BB962C8B-B14F-4D97-AF65-F5344CB8AC3E}">
        <p14:creationId xmlns:p14="http://schemas.microsoft.com/office/powerpoint/2010/main" val="151094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4-Bit ALU</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Separate modules for multiplications and</a:t>
            </a:r>
            <a:br>
              <a:rPr lang="en-US" dirty="0" smtClean="0"/>
            </a:br>
            <a:r>
              <a:rPr lang="en-US" dirty="0" smtClean="0"/>
              <a:t>divisions</a:t>
            </a:r>
          </a:p>
          <a:p>
            <a:pPr>
              <a:buFont typeface="Wingdings" panose="05000000000000000000" pitchFamily="2" charset="2"/>
              <a:buChar char="q"/>
            </a:pPr>
            <a:r>
              <a:rPr lang="en-US" dirty="0" smtClean="0"/>
              <a:t>Only for integer data types (not floating-</a:t>
            </a:r>
            <a:br>
              <a:rPr lang="en-US" dirty="0" smtClean="0"/>
            </a:br>
            <a:r>
              <a:rPr lang="en-US" dirty="0" smtClean="0"/>
              <a:t>point data)</a:t>
            </a:r>
          </a:p>
          <a:p>
            <a:pPr>
              <a:buFont typeface="Wingdings" panose="05000000000000000000" pitchFamily="2" charset="2"/>
              <a:buChar char="q"/>
            </a:pPr>
            <a:r>
              <a:rPr lang="en-US" dirty="0" smtClean="0"/>
              <a:t>ALU an multiplies units can be used to </a:t>
            </a:r>
            <a:br>
              <a:rPr lang="en-US" dirty="0" smtClean="0"/>
            </a:br>
            <a:r>
              <a:rPr lang="en-US" dirty="0" smtClean="0"/>
              <a:t>create</a:t>
            </a:r>
            <a:r>
              <a:rPr lang="en-US" dirty="0"/>
              <a:t> </a:t>
            </a:r>
            <a:r>
              <a:rPr lang="en-US" dirty="0" smtClean="0"/>
              <a:t>floating point unit (FPU) too</a:t>
            </a:r>
            <a:endParaRPr lang="en-US" dirty="0"/>
          </a:p>
        </p:txBody>
      </p:sp>
      <p:pic>
        <p:nvPicPr>
          <p:cNvPr id="4" name="Picture 3" descr="74181aluschematic.png">
            <a:hlinkClick r:id="rId2"/>
          </p:cNvPr>
          <p:cNvPicPr/>
          <p:nvPr/>
        </p:nvPicPr>
        <p:blipFill>
          <a:blip r:embed="rId3" cstate="print"/>
          <a:srcRect/>
          <a:stretch>
            <a:fillRect/>
          </a:stretch>
        </p:blipFill>
        <p:spPr bwMode="auto">
          <a:xfrm>
            <a:off x="5801043" y="1115396"/>
            <a:ext cx="5354637" cy="4248785"/>
          </a:xfrm>
          <a:prstGeom prst="rect">
            <a:avLst/>
          </a:prstGeom>
          <a:noFill/>
          <a:ln w="9525">
            <a:noFill/>
            <a:miter lim="800000"/>
            <a:headEnd/>
            <a:tailEnd/>
          </a:ln>
        </p:spPr>
      </p:pic>
    </p:spTree>
    <p:extLst>
      <p:ext uri="{BB962C8B-B14F-4D97-AF65-F5344CB8AC3E}">
        <p14:creationId xmlns:p14="http://schemas.microsoft.com/office/powerpoint/2010/main" val="333115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Configurations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Several configurations each with various advantages and disadvantages</a:t>
            </a:r>
          </a:p>
          <a:p>
            <a:pPr>
              <a:buFont typeface="Wingdings" panose="05000000000000000000" pitchFamily="2" charset="2"/>
              <a:buChar char="q"/>
            </a:pPr>
            <a:r>
              <a:rPr lang="en-US" dirty="0" smtClean="0"/>
              <a:t>Each interaction set architecture (ISA), namely stack, accumulator,</a:t>
            </a:r>
            <a:br>
              <a:rPr lang="en-US" dirty="0" smtClean="0"/>
            </a:br>
            <a:r>
              <a:rPr lang="en-US" dirty="0" smtClean="0"/>
              <a:t>register-memory, register-register-load-store, requires different ways of</a:t>
            </a:r>
            <a:br>
              <a:rPr lang="en-US" dirty="0" smtClean="0"/>
            </a:br>
            <a:r>
              <a:rPr lang="en-US" dirty="0" smtClean="0"/>
              <a:t>connecting to the ALU</a:t>
            </a:r>
            <a:endParaRPr lang="en-US" dirty="0"/>
          </a:p>
          <a:p>
            <a:pPr>
              <a:buFont typeface="Wingdings" panose="05000000000000000000" pitchFamily="2" charset="2"/>
              <a:buChar char="q"/>
            </a:pPr>
            <a:r>
              <a:rPr lang="en-US" dirty="0" smtClean="0"/>
              <a:t>Orange = Memory structures internal to the CPU (registers)</a:t>
            </a:r>
            <a:br>
              <a:rPr lang="en-US" dirty="0" smtClean="0"/>
            </a:br>
            <a:r>
              <a:rPr lang="en-US" dirty="0" smtClean="0"/>
              <a:t>   Purple = External Memory (RAM)</a:t>
            </a:r>
          </a:p>
          <a:p>
            <a:pPr>
              <a:buFont typeface="Wingdings" panose="05000000000000000000" pitchFamily="2" charset="2"/>
              <a:buChar char="q"/>
            </a:pPr>
            <a:r>
              <a:rPr lang="en-US" dirty="0" smtClean="0"/>
              <a:t>Accumulator. Stores results of every ALU operation, one of the operand to</a:t>
            </a:r>
            <a:br>
              <a:rPr lang="en-US" dirty="0" smtClean="0"/>
            </a:br>
            <a:r>
              <a:rPr lang="en-US" dirty="0" smtClean="0"/>
              <a:t>every instruction. Less complicated ISA, instructions specify one 1 operand </a:t>
            </a:r>
            <a:br>
              <a:rPr lang="en-US" dirty="0" smtClean="0"/>
            </a:br>
            <a:r>
              <a:rPr lang="en-US" dirty="0" smtClean="0"/>
              <a:t>(instead of 2) and a destination</a:t>
            </a:r>
          </a:p>
          <a:p>
            <a:pPr>
              <a:buFont typeface="Wingdings" panose="05000000000000000000" pitchFamily="2" charset="2"/>
              <a:buChar char="q"/>
            </a:pPr>
            <a:r>
              <a:rPr lang="en-US" dirty="0" smtClean="0"/>
              <a:t>Accumulator Architectures have simple ISAs, very fast, but requires additional software to load</a:t>
            </a:r>
            <a:br>
              <a:rPr lang="en-US" dirty="0" smtClean="0"/>
            </a:br>
            <a:r>
              <a:rPr lang="en-US" dirty="0" smtClean="0"/>
              <a:t>proper values. Difficult to pipeline.</a:t>
            </a:r>
          </a:p>
        </p:txBody>
      </p:sp>
      <p:pic>
        <p:nvPicPr>
          <p:cNvPr id="4" name="Picture 3" descr="Isaccumulator.png">
            <a:hlinkClick r:id="rId2"/>
          </p:cNvPr>
          <p:cNvPicPr/>
          <p:nvPr/>
        </p:nvPicPr>
        <p:blipFill>
          <a:blip r:embed="rId3" cstate="print"/>
          <a:srcRect/>
          <a:stretch>
            <a:fillRect/>
          </a:stretch>
        </p:blipFill>
        <p:spPr bwMode="auto">
          <a:xfrm>
            <a:off x="9100819" y="1845734"/>
            <a:ext cx="1915160" cy="2882900"/>
          </a:xfrm>
          <a:prstGeom prst="rect">
            <a:avLst/>
          </a:prstGeom>
          <a:noFill/>
          <a:ln w="9525">
            <a:noFill/>
            <a:miter lim="800000"/>
            <a:headEnd/>
            <a:tailEnd/>
          </a:ln>
        </p:spPr>
      </p:pic>
    </p:spTree>
    <p:extLst>
      <p:ext uri="{BB962C8B-B14F-4D97-AF65-F5344CB8AC3E}">
        <p14:creationId xmlns:p14="http://schemas.microsoft.com/office/powerpoint/2010/main" val="82009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Register-to-Register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 common architectures. 3 register operand machine</a:t>
            </a:r>
          </a:p>
          <a:p>
            <a:pPr>
              <a:buFont typeface="Wingdings" panose="05000000000000000000" pitchFamily="2" charset="2"/>
              <a:buChar char="q"/>
            </a:pPr>
            <a:r>
              <a:rPr lang="en-US" dirty="0" smtClean="0"/>
              <a:t>Programs can specify both source operands and designation register</a:t>
            </a:r>
            <a:br>
              <a:rPr lang="en-US" dirty="0" smtClean="0"/>
            </a:br>
            <a:r>
              <a:rPr lang="en-US" dirty="0" smtClean="0"/>
              <a:t>ISA needs to be expanded</a:t>
            </a:r>
          </a:p>
          <a:p>
            <a:pPr>
              <a:buFont typeface="Wingdings" panose="05000000000000000000" pitchFamily="2" charset="2"/>
              <a:buChar char="q"/>
            </a:pPr>
            <a:r>
              <a:rPr lang="en-US" dirty="0" smtClean="0"/>
              <a:t>Longer instruction word length, additional effort (compared to </a:t>
            </a:r>
            <a:br>
              <a:rPr lang="en-US" dirty="0" smtClean="0"/>
            </a:br>
            <a:r>
              <a:rPr lang="en-US" dirty="0" smtClean="0"/>
              <a:t>accumulator) for write backs</a:t>
            </a:r>
          </a:p>
          <a:p>
            <a:pPr>
              <a:buFont typeface="Wingdings" panose="05000000000000000000" pitchFamily="2" charset="2"/>
              <a:buChar char="q"/>
            </a:pPr>
            <a:r>
              <a:rPr lang="en-US" dirty="0" smtClean="0"/>
              <a:t>Write-back step may cause synchronization issues in pipeline processor</a:t>
            </a:r>
            <a:endParaRPr lang="en-US" dirty="0"/>
          </a:p>
        </p:txBody>
      </p:sp>
      <p:pic>
        <p:nvPicPr>
          <p:cNvPr id="5" name="Picture 4" descr="Isreg2reg.png">
            <a:hlinkClick r:id="rId2"/>
          </p:cNvPr>
          <p:cNvPicPr/>
          <p:nvPr/>
        </p:nvPicPr>
        <p:blipFill>
          <a:blip r:embed="rId3" cstate="print"/>
          <a:srcRect/>
          <a:stretch>
            <a:fillRect/>
          </a:stretch>
        </p:blipFill>
        <p:spPr bwMode="auto">
          <a:xfrm>
            <a:off x="9019403" y="1960336"/>
            <a:ext cx="1613535" cy="3517900"/>
          </a:xfrm>
          <a:prstGeom prst="rect">
            <a:avLst/>
          </a:prstGeom>
          <a:noFill/>
          <a:ln w="9525">
            <a:noFill/>
            <a:miter lim="800000"/>
            <a:headEnd/>
            <a:tailEnd/>
          </a:ln>
        </p:spPr>
      </p:pic>
    </p:spTree>
    <p:extLst>
      <p:ext uri="{BB962C8B-B14F-4D97-AF65-F5344CB8AC3E}">
        <p14:creationId xmlns:p14="http://schemas.microsoft.com/office/powerpoint/2010/main" val="254710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Stack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Combination of Register-to-Register &amp; Accumulator structures</a:t>
            </a:r>
          </a:p>
          <a:p>
            <a:pPr>
              <a:buFont typeface="Wingdings" panose="05000000000000000000" pitchFamily="2" charset="2"/>
              <a:buChar char="q"/>
            </a:pPr>
            <a:r>
              <a:rPr lang="en-US" dirty="0" smtClean="0"/>
              <a:t>Operands read from the top stack and results are also pushed to the </a:t>
            </a:r>
            <a:br>
              <a:rPr lang="en-US" dirty="0" smtClean="0"/>
            </a:br>
            <a:r>
              <a:rPr lang="en-US" dirty="0" smtClean="0"/>
              <a:t>top stack</a:t>
            </a:r>
          </a:p>
          <a:p>
            <a:pPr>
              <a:buFont typeface="Wingdings" panose="05000000000000000000" pitchFamily="2" charset="2"/>
              <a:buChar char="q"/>
            </a:pPr>
            <a:r>
              <a:rPr lang="en-US" dirty="0" smtClean="0"/>
              <a:t>Complicated mathematical operations require decomposition</a:t>
            </a:r>
            <a:br>
              <a:rPr lang="en-US" dirty="0" smtClean="0"/>
            </a:br>
            <a:r>
              <a:rPr lang="en-US" dirty="0" smtClean="0"/>
              <a:t>into Reverse-Polish form. Difficult for programmers to use</a:t>
            </a:r>
          </a:p>
          <a:p>
            <a:pPr>
              <a:buFont typeface="Wingdings" panose="05000000000000000000" pitchFamily="2" charset="2"/>
              <a:buChar char="q"/>
            </a:pPr>
            <a:r>
              <a:rPr lang="en-US" dirty="0" smtClean="0"/>
              <a:t>Hardware needs to be able to implementing stack operations such as </a:t>
            </a:r>
            <a:br>
              <a:rPr lang="en-US" dirty="0" smtClean="0"/>
            </a:br>
            <a:r>
              <a:rPr lang="en-US" dirty="0" smtClean="0"/>
              <a:t>PUSH and POP operations, detect stack errors (example: popping an</a:t>
            </a:r>
            <a:br>
              <a:rPr lang="en-US" dirty="0" smtClean="0"/>
            </a:br>
            <a:r>
              <a:rPr lang="en-US" dirty="0" smtClean="0"/>
              <a:t>empty stack)</a:t>
            </a:r>
          </a:p>
          <a:p>
            <a:pPr>
              <a:buFont typeface="Wingdings" panose="05000000000000000000" pitchFamily="2" charset="2"/>
              <a:buChar char="q"/>
            </a:pPr>
            <a:endParaRPr lang="en-US" dirty="0"/>
          </a:p>
        </p:txBody>
      </p:sp>
      <p:pic>
        <p:nvPicPr>
          <p:cNvPr id="4" name="Picture 3" descr="Is0addr.png">
            <a:hlinkClick r:id="rId2"/>
          </p:cNvPr>
          <p:cNvPicPr/>
          <p:nvPr/>
        </p:nvPicPr>
        <p:blipFill>
          <a:blip r:embed="rId3" cstate="print"/>
          <a:srcRect/>
          <a:stretch>
            <a:fillRect/>
          </a:stretch>
        </p:blipFill>
        <p:spPr bwMode="auto">
          <a:xfrm>
            <a:off x="8691880" y="1845734"/>
            <a:ext cx="2463800" cy="3592830"/>
          </a:xfrm>
          <a:prstGeom prst="rect">
            <a:avLst/>
          </a:prstGeom>
          <a:noFill/>
          <a:ln w="9525">
            <a:noFill/>
            <a:miter lim="800000"/>
            <a:headEnd/>
            <a:tailEnd/>
          </a:ln>
        </p:spPr>
      </p:pic>
    </p:spTree>
    <p:extLst>
      <p:ext uri="{BB962C8B-B14F-4D97-AF65-F5344CB8AC3E}">
        <p14:creationId xmlns:p14="http://schemas.microsoft.com/office/powerpoint/2010/main" val="94367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Register-and-Memory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Comparatively complicated.</a:t>
            </a:r>
          </a:p>
          <a:p>
            <a:pPr>
              <a:buFont typeface="Wingdings" panose="05000000000000000000" pitchFamily="2" charset="2"/>
              <a:buChar char="q"/>
            </a:pPr>
            <a:r>
              <a:rPr lang="en-US" dirty="0" smtClean="0"/>
              <a:t>1 operand from register file, other from external memory</a:t>
            </a:r>
          </a:p>
          <a:p>
            <a:pPr>
              <a:buFont typeface="Wingdings" panose="05000000000000000000" pitchFamily="2" charset="2"/>
              <a:buChar char="q"/>
            </a:pPr>
            <a:r>
              <a:rPr lang="en-US" dirty="0" smtClean="0"/>
              <a:t>Each instructor word needs to be store a complete memory address</a:t>
            </a:r>
          </a:p>
          <a:p>
            <a:pPr>
              <a:buFont typeface="Wingdings" panose="05000000000000000000" pitchFamily="2" charset="2"/>
              <a:buChar char="q"/>
            </a:pPr>
            <a:r>
              <a:rPr lang="en-US" dirty="0" smtClean="0"/>
              <a:t>Usually used along side other structures</a:t>
            </a:r>
          </a:p>
          <a:p>
            <a:pPr>
              <a:buFont typeface="Wingdings" panose="05000000000000000000" pitchFamily="2" charset="2"/>
              <a:buChar char="q"/>
            </a:pPr>
            <a:r>
              <a:rPr lang="en-US" dirty="0" smtClean="0"/>
              <a:t>Some CISC architecture have the option to specify one operand as a memory</a:t>
            </a:r>
            <a:br>
              <a:rPr lang="en-US" dirty="0" smtClean="0"/>
            </a:br>
            <a:r>
              <a:rPr lang="en-US" dirty="0" smtClean="0"/>
              <a:t>address. Typically specified as register address</a:t>
            </a:r>
          </a:p>
        </p:txBody>
      </p:sp>
      <p:pic>
        <p:nvPicPr>
          <p:cNvPr id="4" name="Picture 3" descr="Isregmem.png">
            <a:hlinkClick r:id="rId2"/>
          </p:cNvPr>
          <p:cNvPicPr/>
          <p:nvPr/>
        </p:nvPicPr>
        <p:blipFill>
          <a:blip r:embed="rId3" cstate="print"/>
          <a:srcRect/>
          <a:stretch>
            <a:fillRect/>
          </a:stretch>
        </p:blipFill>
        <p:spPr bwMode="auto">
          <a:xfrm>
            <a:off x="9251315" y="1845734"/>
            <a:ext cx="1904365" cy="3517900"/>
          </a:xfrm>
          <a:prstGeom prst="rect">
            <a:avLst/>
          </a:prstGeom>
          <a:noFill/>
          <a:ln w="9525">
            <a:noFill/>
            <a:miter lim="800000"/>
            <a:headEnd/>
            <a:tailEnd/>
          </a:ln>
        </p:spPr>
      </p:pic>
    </p:spTree>
    <p:extLst>
      <p:ext uri="{BB962C8B-B14F-4D97-AF65-F5344CB8AC3E}">
        <p14:creationId xmlns:p14="http://schemas.microsoft.com/office/powerpoint/2010/main" val="3321074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102</TotalTime>
  <Words>428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Microprocessor Design</vt:lpstr>
      <vt:lpstr>Introduction</vt:lpstr>
      <vt:lpstr>Tasks of ALU</vt:lpstr>
      <vt:lpstr>2-Bit ALU Design</vt:lpstr>
      <vt:lpstr>4-Bit ALU</vt:lpstr>
      <vt:lpstr>ALU Configurations</vt:lpstr>
      <vt:lpstr>Register-to-Register</vt:lpstr>
      <vt:lpstr>Register Stack</vt:lpstr>
      <vt:lpstr>Register-and-Memory</vt:lpstr>
      <vt:lpstr>Complicated structures</vt:lpstr>
      <vt:lpstr>Complicated Configurations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dc:creator>
  <cp:lastModifiedBy>sd</cp:lastModifiedBy>
  <cp:revision>64</cp:revision>
  <dcterms:created xsi:type="dcterms:W3CDTF">2018-04-12T17:03:02Z</dcterms:created>
  <dcterms:modified xsi:type="dcterms:W3CDTF">2018-04-12T19:28:37Z</dcterms:modified>
</cp:coreProperties>
</file>