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1"/>
  </p:notesMasterIdLst>
  <p:handoutMasterIdLst>
    <p:handoutMasterId r:id="rId52"/>
  </p:handoutMasterIdLst>
  <p:sldIdLst>
    <p:sldId id="585" r:id="rId2"/>
    <p:sldId id="557" r:id="rId3"/>
    <p:sldId id="575" r:id="rId4"/>
    <p:sldId id="460" r:id="rId5"/>
    <p:sldId id="576" r:id="rId6"/>
    <p:sldId id="577" r:id="rId7"/>
    <p:sldId id="578" r:id="rId8"/>
    <p:sldId id="579" r:id="rId9"/>
    <p:sldId id="581" r:id="rId10"/>
    <p:sldId id="582" r:id="rId11"/>
    <p:sldId id="583" r:id="rId12"/>
    <p:sldId id="463" r:id="rId13"/>
    <p:sldId id="465" r:id="rId14"/>
    <p:sldId id="568" r:id="rId15"/>
    <p:sldId id="466" r:id="rId16"/>
    <p:sldId id="554" r:id="rId17"/>
    <p:sldId id="468" r:id="rId18"/>
    <p:sldId id="570" r:id="rId19"/>
    <p:sldId id="565" r:id="rId20"/>
    <p:sldId id="469" r:id="rId21"/>
    <p:sldId id="567" r:id="rId22"/>
    <p:sldId id="572" r:id="rId23"/>
    <p:sldId id="471" r:id="rId24"/>
    <p:sldId id="472" r:id="rId25"/>
    <p:sldId id="475" r:id="rId26"/>
    <p:sldId id="477" r:id="rId27"/>
    <p:sldId id="478" r:id="rId28"/>
    <p:sldId id="479" r:id="rId29"/>
    <p:sldId id="480" r:id="rId30"/>
    <p:sldId id="482" r:id="rId31"/>
    <p:sldId id="483" r:id="rId32"/>
    <p:sldId id="484" r:id="rId33"/>
    <p:sldId id="496" r:id="rId34"/>
    <p:sldId id="497" r:id="rId35"/>
    <p:sldId id="498" r:id="rId36"/>
    <p:sldId id="501" r:id="rId37"/>
    <p:sldId id="502" r:id="rId38"/>
    <p:sldId id="504" r:id="rId39"/>
    <p:sldId id="505" r:id="rId40"/>
    <p:sldId id="506" r:id="rId41"/>
    <p:sldId id="507" r:id="rId42"/>
    <p:sldId id="508" r:id="rId43"/>
    <p:sldId id="509" r:id="rId44"/>
    <p:sldId id="512" r:id="rId45"/>
    <p:sldId id="564" r:id="rId46"/>
    <p:sldId id="563" r:id="rId47"/>
    <p:sldId id="514" r:id="rId48"/>
    <p:sldId id="560" r:id="rId49"/>
    <p:sldId id="396" r:id="rId50"/>
  </p:sldIdLst>
  <p:sldSz cx="9144000" cy="6858000" type="letter"/>
  <p:notesSz cx="6858000" cy="8758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99CCFF"/>
    <a:srgbClr val="33CC33"/>
    <a:srgbClr val="CCFFFF"/>
    <a:srgbClr val="0000CC"/>
    <a:srgbClr val="00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0929"/>
  </p:normalViewPr>
  <p:slideViewPr>
    <p:cSldViewPr>
      <p:cViewPr varScale="1">
        <p:scale>
          <a:sx n="71" d="100"/>
          <a:sy n="71" d="100"/>
        </p:scale>
        <p:origin x="13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t" anchorCtr="0" compatLnSpc="1">
            <a:prstTxWarp prst="textNoShape">
              <a:avLst/>
            </a:prstTxWarp>
          </a:bodyPr>
          <a:lstStyle>
            <a:lvl1pPr defTabSz="895350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t" anchorCtr="0" compatLnSpc="1">
            <a:prstTxWarp prst="textNoShape">
              <a:avLst/>
            </a:prstTxWarp>
          </a:bodyPr>
          <a:lstStyle>
            <a:lvl1pPr algn="r" defTabSz="895350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20088"/>
            <a:ext cx="29733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b" anchorCtr="0" compatLnSpc="1">
            <a:prstTxWarp prst="textNoShape">
              <a:avLst/>
            </a:prstTxWarp>
          </a:bodyPr>
          <a:lstStyle>
            <a:lvl1pPr defTabSz="895350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320088"/>
            <a:ext cx="29733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b" anchorCtr="0" compatLnSpc="1">
            <a:prstTxWarp prst="textNoShape">
              <a:avLst/>
            </a:prstTxWarp>
          </a:bodyPr>
          <a:lstStyle>
            <a:lvl1pPr algn="r" defTabSz="895350">
              <a:defRPr sz="1000" b="0" i="1">
                <a:latin typeface="Arial" charset="0"/>
              </a:defRPr>
            </a:lvl1pPr>
          </a:lstStyle>
          <a:p>
            <a:pPr>
              <a:defRPr/>
            </a:pPr>
            <a:fld id="{91892C2B-2DA4-41F6-AA3D-F9F158AF3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051175" y="8343900"/>
            <a:ext cx="7540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451" tIns="43502" rIns="85451" bIns="43502">
            <a:spAutoFit/>
          </a:bodyPr>
          <a:lstStyle/>
          <a:p>
            <a:pPr algn="ctr" defTabSz="849313">
              <a:lnSpc>
                <a:spcPct val="90000"/>
              </a:lnSpc>
            </a:pPr>
            <a:r>
              <a:rPr lang="en-US" sz="1200" b="0">
                <a:latin typeface="Arial" charset="0"/>
              </a:rPr>
              <a:t>Page </a:t>
            </a:r>
            <a:fld id="{CC40242B-DBF9-4CBA-8045-DA1F35DD684B}" type="slidenum">
              <a:rPr lang="en-US" sz="1200" b="0">
                <a:latin typeface="Arial" charset="0"/>
              </a:rPr>
              <a:pPr algn="ctr" defTabSz="849313">
                <a:lnSpc>
                  <a:spcPct val="90000"/>
                </a:lnSpc>
              </a:pPr>
              <a:t>‹#›</a:t>
            </a:fld>
            <a:endParaRPr lang="en-US" sz="12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4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t" anchorCtr="0" compatLnSpc="1">
            <a:prstTxWarp prst="textNoShape">
              <a:avLst/>
            </a:prstTxWarp>
          </a:bodyPr>
          <a:lstStyle>
            <a:lvl1pPr defTabSz="89535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t" anchorCtr="0" compatLnSpc="1">
            <a:prstTxWarp prst="textNoShape">
              <a:avLst/>
            </a:prstTxWarp>
          </a:bodyPr>
          <a:lstStyle>
            <a:lvl1pPr algn="r" defTabSz="89535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20088"/>
            <a:ext cx="29733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b" anchorCtr="0" compatLnSpc="1">
            <a:prstTxWarp prst="textNoShape">
              <a:avLst/>
            </a:prstTxWarp>
          </a:bodyPr>
          <a:lstStyle>
            <a:lvl1pPr defTabSz="89535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320088"/>
            <a:ext cx="29733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44" tIns="0" rIns="18644" bIns="0" numCol="1" anchor="b" anchorCtr="0" compatLnSpc="1">
            <a:prstTxWarp prst="textNoShape">
              <a:avLst/>
            </a:prstTxWarp>
          </a:bodyPr>
          <a:lstStyle>
            <a:lvl1pPr algn="r" defTabSz="895350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0FB96DE4-0502-488C-94D1-F5469251E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413375" y="8343900"/>
            <a:ext cx="7540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451" tIns="43502" rIns="85451" bIns="43502">
            <a:spAutoFit/>
          </a:bodyPr>
          <a:lstStyle/>
          <a:p>
            <a:pPr algn="ctr" defTabSz="849313">
              <a:lnSpc>
                <a:spcPct val="90000"/>
              </a:lnSpc>
            </a:pPr>
            <a:r>
              <a:rPr lang="en-US" sz="1200" b="0">
                <a:latin typeface="Arial" charset="0"/>
              </a:rPr>
              <a:t>Page </a:t>
            </a:r>
            <a:fld id="{96931D1B-33A1-4ADE-BBDB-4BD5D5F67D6A}" type="slidenum">
              <a:rPr lang="en-US" sz="1200" b="0">
                <a:latin typeface="Arial" charset="0"/>
              </a:rPr>
              <a:pPr algn="ctr" defTabSz="849313">
                <a:lnSpc>
                  <a:spcPct val="90000"/>
                </a:lnSpc>
              </a:pPr>
              <a:t>‹#›</a:t>
            </a:fld>
            <a:endParaRPr lang="en-US" sz="1200" b="0">
              <a:latin typeface="Arial" charset="0"/>
            </a:endParaRPr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3413" y="150813"/>
            <a:ext cx="5435600" cy="407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306888"/>
            <a:ext cx="678180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11" tIns="45056" rIns="90111" bIns="450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 Fourth Level</a:t>
            </a:r>
          </a:p>
          <a:p>
            <a:pPr lvl="4"/>
            <a:r>
              <a:rPr lang="en-US" noProof="0" smtClean="0"/>
              <a:t> Fifth Level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92150" y="8343900"/>
            <a:ext cx="1666875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451" tIns="43502" rIns="85451" bIns="43502">
            <a:spAutoFit/>
          </a:bodyPr>
          <a:lstStyle/>
          <a:p>
            <a:pPr algn="ctr" defTabSz="849313">
              <a:lnSpc>
                <a:spcPct val="90000"/>
              </a:lnSpc>
            </a:pPr>
            <a:r>
              <a:rPr lang="en-US" sz="1200" b="0">
                <a:latin typeface="Arial" charset="0"/>
              </a:rPr>
              <a:t>CSE 5315 - Chapter 1</a:t>
            </a:r>
          </a:p>
        </p:txBody>
      </p:sp>
    </p:spTree>
    <p:extLst>
      <p:ext uri="{BB962C8B-B14F-4D97-AF65-F5344CB8AC3E}">
        <p14:creationId xmlns:p14="http://schemas.microsoft.com/office/powerpoint/2010/main" val="407725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5715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857250" indent="-17145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»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317C6A-CD7F-4313-9240-3AD53799CCBC}" type="slidenum">
              <a:rPr lang="en-US" sz="10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sz="1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86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0D54246-FC8E-442B-9A56-392E2BDD1AC5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11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80012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69595D-74A1-47DF-BDB5-7F80841677FB}" type="slidenum">
              <a:rPr lang="en-US" sz="1000" b="0" smtClean="0">
                <a:latin typeface="Times New Roman" pitchFamily="18" charset="0"/>
              </a:rPr>
              <a:pPr/>
              <a:t>12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01992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A547A0-D57D-423A-9601-673510FD635C}" type="slidenum">
              <a:rPr lang="en-US" sz="1000" b="0" smtClean="0">
                <a:latin typeface="Times New Roman" pitchFamily="18" charset="0"/>
              </a:rPr>
              <a:pPr/>
              <a:t>13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Note that today we seldom apply object oriented design principles at the system level -- for several reasons:</a:t>
            </a:r>
          </a:p>
          <a:p>
            <a:pPr lvl="1"/>
            <a:r>
              <a:rPr lang="en-US" smtClean="0"/>
              <a:t>The techniques are not widely known in the system engineering community</a:t>
            </a:r>
          </a:p>
          <a:p>
            <a:pPr lvl="1"/>
            <a:r>
              <a:rPr lang="en-US" smtClean="0"/>
              <a:t>Physical characteristics of hardware make it difficult to apply some OO techniques</a:t>
            </a:r>
          </a:p>
          <a:p>
            <a:pPr lvl="1"/>
            <a:r>
              <a:rPr lang="en-US" smtClean="0"/>
              <a:t>The tools and infrastructure would need to change -- for an as-yet unproven methodology</a:t>
            </a:r>
          </a:p>
          <a:p>
            <a:r>
              <a:rPr lang="en-US" smtClean="0"/>
              <a:t>Would make a good research topic -- object oriented system engineering</a:t>
            </a:r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76540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130EFEA-A204-4AD7-8F18-662436968EC7}" type="slidenum">
              <a:rPr lang="en-US" sz="1000" b="0" smtClean="0">
                <a:latin typeface="Times New Roman" pitchFamily="18" charset="0"/>
              </a:rPr>
              <a:pPr/>
              <a:t>15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Note that today we seldom apply object oriented design principles at the system level -- for several reasons:</a:t>
            </a:r>
          </a:p>
          <a:p>
            <a:pPr lvl="1"/>
            <a:r>
              <a:rPr lang="en-US" smtClean="0"/>
              <a:t>The techniques are not widely known in the system engineering community</a:t>
            </a:r>
          </a:p>
          <a:p>
            <a:pPr lvl="1"/>
            <a:r>
              <a:rPr lang="en-US" smtClean="0"/>
              <a:t>Physical characteristics of hardware make it difficult to apply some OO techniques</a:t>
            </a:r>
          </a:p>
          <a:p>
            <a:pPr lvl="1"/>
            <a:r>
              <a:rPr lang="en-US" smtClean="0"/>
              <a:t>The tools and infrastructure would need to change -- for an as-yet unproven methodology</a:t>
            </a:r>
          </a:p>
          <a:p>
            <a:r>
              <a:rPr lang="en-US" smtClean="0"/>
              <a:t>Would make a good research topic -- object oriented system engineering</a:t>
            </a:r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508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35C475-97EF-474A-9D37-F360D2F593FD}" type="slidenum">
              <a:rPr lang="en-US" sz="1000" b="0" smtClean="0">
                <a:latin typeface="Times New Roman" pitchFamily="18" charset="0"/>
              </a:rPr>
              <a:pPr/>
              <a:t>16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4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6CB4C16-AF3B-4820-8A0B-A69A0852E7D4}" type="slidenum">
              <a:rPr lang="en-US" sz="1000" b="0" smtClean="0">
                <a:latin typeface="Times New Roman" pitchFamily="18" charset="0"/>
              </a:rPr>
              <a:pPr/>
              <a:t>17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The above process is for what is known as functional design or functional decomposition.</a:t>
            </a:r>
          </a:p>
          <a:p>
            <a:r>
              <a:rPr lang="en-US" smtClean="0"/>
              <a:t>We will not address other possibilities here except OO (in a moment)</a:t>
            </a:r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1290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E2C5DB-E97E-41D5-9F40-F6EE37FBBE2B}" type="slidenum">
              <a:rPr lang="en-US" sz="1000" b="0" smtClean="0">
                <a:latin typeface="Times New Roman" pitchFamily="18" charset="0"/>
              </a:rPr>
              <a:pPr/>
              <a:t>20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The above process is for what is known as functional design or functional decomposition.</a:t>
            </a:r>
          </a:p>
          <a:p>
            <a:r>
              <a:rPr lang="en-US" smtClean="0"/>
              <a:t>We will not address other possibilities here except OO (in a moment)</a:t>
            </a:r>
          </a:p>
        </p:txBody>
      </p:sp>
      <p:sp>
        <p:nvSpPr>
          <p:cNvPr id="83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675854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8C0B49-4E1A-4767-A660-C73823F8802D}" type="slidenum">
              <a:rPr lang="en-US" sz="1000" b="0" smtClean="0">
                <a:latin typeface="Times New Roman" pitchFamily="18" charset="0"/>
              </a:rPr>
              <a:pPr/>
              <a:t>23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0388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420531-87D6-458F-B808-B9FCE28CA111}" type="slidenum">
              <a:rPr lang="en-US" sz="1000" b="0" smtClean="0">
                <a:latin typeface="Times New Roman" pitchFamily="18" charset="0"/>
              </a:rPr>
              <a:pPr/>
              <a:t>24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60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F253D9-A1CD-4747-AA8B-E4DDFF0EB9ED}" type="slidenum">
              <a:rPr lang="en-US" sz="1000" b="0" smtClean="0">
                <a:latin typeface="Times New Roman" pitchFamily="18" charset="0"/>
              </a:rPr>
              <a:pPr/>
              <a:t>25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96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1DE70F-C7B0-4EA3-854D-4554CBE7086A}" type="slidenum">
              <a:rPr lang="en-US" sz="1000" b="0" smtClean="0">
                <a:latin typeface="Times New Roman" pitchFamily="18" charset="0"/>
              </a:rPr>
              <a:pPr/>
              <a:t>2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3418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1DB682C-0C5B-495C-B318-0F1A3FE9AEAF}" type="slidenum">
              <a:rPr lang="en-US" sz="1000" b="0" smtClean="0">
                <a:latin typeface="Times New Roman" pitchFamily="18" charset="0"/>
              </a:rPr>
              <a:pPr/>
              <a:t>26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z="2400" smtClean="0"/>
              <a:t>Too often, contractors are told to select configuration items on the basis of number of documents to be supported</a:t>
            </a:r>
          </a:p>
          <a:p>
            <a:r>
              <a:rPr lang="en-US" sz="2400" smtClean="0"/>
              <a:t>This is an artificial approach that tends to make configuration items too large and hard to manage</a:t>
            </a:r>
          </a:p>
          <a:p>
            <a:r>
              <a:rPr lang="en-US" sz="2400" smtClean="0"/>
              <a:t>Example: Microsoft Office has several component products that ought to be separate configuration items: word, excel, powerpoint, etc.</a:t>
            </a:r>
          </a:p>
          <a:p>
            <a:r>
              <a:rPr lang="en-US" sz="2400" smtClean="0"/>
              <a:t>If it was one configuration item, it would be hard to manage - imagine one users guide for all of these products.</a:t>
            </a:r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775688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D154F44-F7CE-49E1-9D34-D24C04EA8B2C}" type="slidenum">
              <a:rPr lang="en-US" sz="1000" b="0" smtClean="0">
                <a:latin typeface="Times New Roman" pitchFamily="18" charset="0"/>
              </a:rPr>
              <a:pPr/>
              <a:t>27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z="2400" smtClean="0"/>
              <a:t>Too often, contractors are told to select configuration items on the basis of number of documents to be supported</a:t>
            </a:r>
          </a:p>
          <a:p>
            <a:r>
              <a:rPr lang="en-US" sz="2400" smtClean="0"/>
              <a:t>This is an artificial approach that tends to make configuration items too large and hard to manage</a:t>
            </a:r>
          </a:p>
          <a:p>
            <a:r>
              <a:rPr lang="en-US" sz="2400" smtClean="0"/>
              <a:t>Example: Microsoft Office has several component products that ought to be separate configuration items: word, excel, powerpoint, etc.</a:t>
            </a:r>
          </a:p>
          <a:p>
            <a:r>
              <a:rPr lang="en-US" sz="2400" smtClean="0"/>
              <a:t>If it was one configuration item, it would be hard to manage - imagine one users guide for all of these products.</a:t>
            </a:r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427338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6C2432-5626-48DB-8983-5FDADCC6A37D}" type="slidenum">
              <a:rPr lang="en-US" sz="1000" b="0" smtClean="0">
                <a:latin typeface="Times New Roman" pitchFamily="18" charset="0"/>
              </a:rPr>
              <a:pPr/>
              <a:t>28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Too large - hard to manage</a:t>
            </a:r>
          </a:p>
          <a:p>
            <a:r>
              <a:rPr lang="en-US" smtClean="0"/>
              <a:t>Too small - costly to manage</a:t>
            </a:r>
          </a:p>
          <a:p>
            <a:r>
              <a:rPr lang="en-US" smtClean="0"/>
              <a:t>It must make sense to develop, test and support the software this way</a:t>
            </a:r>
          </a:p>
          <a:p>
            <a:r>
              <a:rPr lang="en-US" smtClean="0"/>
              <a:t>Upgrades and replacements should also be considered</a:t>
            </a:r>
          </a:p>
          <a:p>
            <a:r>
              <a:rPr lang="en-US" smtClean="0"/>
              <a:t>Also team experience</a:t>
            </a:r>
          </a:p>
          <a:p>
            <a:r>
              <a:rPr lang="en-US" sz="3200" smtClean="0"/>
              <a:t>Look for possible exam question here</a:t>
            </a:r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857870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222E80F-260A-48EC-B6EA-2591CA143BD6}" type="slidenum">
              <a:rPr lang="en-US" sz="1000" b="0" smtClean="0">
                <a:latin typeface="Times New Roman" pitchFamily="18" charset="0"/>
              </a:rPr>
              <a:pPr/>
              <a:t>29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Too large - hard to manage</a:t>
            </a:r>
          </a:p>
          <a:p>
            <a:r>
              <a:rPr lang="en-US" smtClean="0"/>
              <a:t>Too small - costly to manage</a:t>
            </a:r>
          </a:p>
          <a:p>
            <a:r>
              <a:rPr lang="en-US" smtClean="0"/>
              <a:t>It must make sense to develop, test and support the software this way</a:t>
            </a:r>
          </a:p>
          <a:p>
            <a:r>
              <a:rPr lang="en-US" smtClean="0"/>
              <a:t>Upgrades and replacements should also be considered</a:t>
            </a:r>
          </a:p>
          <a:p>
            <a:r>
              <a:rPr lang="en-US" smtClean="0"/>
              <a:t>Also team experience</a:t>
            </a:r>
          </a:p>
          <a:p>
            <a:r>
              <a:rPr lang="en-US" sz="3200" smtClean="0"/>
              <a:t>Look for possible exam question here</a:t>
            </a:r>
          </a:p>
        </p:txBody>
      </p:sp>
      <p:sp>
        <p:nvSpPr>
          <p:cNvPr id="972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631476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6D84638-1580-4FEE-B031-965DEF0D14D9}" type="slidenum">
              <a:rPr lang="en-US" sz="1000" b="0" smtClean="0">
                <a:latin typeface="Times New Roman" pitchFamily="18" charset="0"/>
              </a:rPr>
              <a:pPr/>
              <a:t>30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830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9830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414649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6F51D6A-EB8B-43B9-92B8-A56023B8BFDA}" type="slidenum">
              <a:rPr lang="en-US" sz="1000" b="0" smtClean="0">
                <a:latin typeface="Times New Roman" pitchFamily="18" charset="0"/>
              </a:rPr>
              <a:pPr/>
              <a:t>31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99331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99332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313976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FF42031-3512-4221-A70F-0682C06514DC}" type="slidenum">
              <a:rPr lang="en-US" sz="1000" b="0" smtClean="0">
                <a:latin typeface="Times New Roman" pitchFamily="18" charset="0"/>
              </a:rPr>
              <a:pPr/>
              <a:t>32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941763"/>
            <a:ext cx="6019800" cy="4014787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The Design step may be recursive in a large system, such as</a:t>
            </a:r>
          </a:p>
          <a:p>
            <a:r>
              <a:rPr lang="en-US" smtClean="0"/>
              <a:t>Develop an airplane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1) Basic design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2) Detemine parts, including engines and wings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repeat with 1) for engine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2) for engine may conclude need for a control system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1) again for control system</a:t>
            </a:r>
          </a:p>
          <a:p>
            <a:pPr lvl="1">
              <a:spcBef>
                <a:spcPct val="20000"/>
              </a:spcBef>
            </a:pPr>
            <a:r>
              <a:rPr lang="en-US" smtClean="0"/>
              <a:t>2) leads to control computer and software</a:t>
            </a:r>
          </a:p>
          <a:p>
            <a:r>
              <a:rPr lang="en-US" smtClean="0"/>
              <a:t>Note that only the deliverable or mission software fits this model</a:t>
            </a:r>
          </a:p>
        </p:txBody>
      </p:sp>
      <p:sp>
        <p:nvSpPr>
          <p:cNvPr id="100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844670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DA78F0-6184-48ED-90B8-E21A9715731C}" type="slidenum">
              <a:rPr lang="en-US" sz="1000" b="0" smtClean="0">
                <a:latin typeface="Times New Roman" pitchFamily="18" charset="0"/>
              </a:rPr>
              <a:pPr/>
              <a:t>33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0240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42570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335BDA2-C42C-401C-8591-CB4931678109}" type="slidenum">
              <a:rPr lang="en-US" sz="1000" b="0" smtClean="0">
                <a:latin typeface="Times New Roman" pitchFamily="18" charset="0"/>
              </a:rPr>
              <a:pPr/>
              <a:t>34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034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608696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824EC3F-8EBC-441B-9909-61834E90BADF}" type="slidenum">
              <a:rPr lang="en-US" sz="1000" b="0" smtClean="0">
                <a:latin typeface="Times New Roman" pitchFamily="18" charset="0"/>
              </a:rPr>
              <a:pPr/>
              <a:t>35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044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28788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8F9BD1-928C-4D81-8350-5CE393C0FEBB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3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1295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9121AE4-A279-4580-97CA-BC4860FB7FBB}" type="slidenum">
              <a:rPr lang="en-US" sz="1000" b="0" smtClean="0">
                <a:latin typeface="Times New Roman" pitchFamily="18" charset="0"/>
              </a:rPr>
              <a:pPr/>
              <a:t>36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4014788"/>
            <a:ext cx="6705600" cy="4013200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We will see later, when we discuss the WBS, how one of the first things to do is to make a master cross reference. </a:t>
            </a:r>
          </a:p>
          <a:p>
            <a:r>
              <a:rPr lang="en-US" smtClean="0"/>
              <a:t>Take each of the four items above and find all software or project requirements</a:t>
            </a:r>
          </a:p>
          <a:p>
            <a:r>
              <a:rPr lang="en-US" smtClean="0"/>
              <a:t>List each by paragraph and page number in one column</a:t>
            </a:r>
          </a:p>
          <a:p>
            <a:r>
              <a:rPr lang="en-US" smtClean="0"/>
              <a:t>Then list where in the proposal or plans or design you address or plan to address each of the requirements</a:t>
            </a:r>
          </a:p>
          <a:p>
            <a:r>
              <a:rPr lang="en-US" smtClean="0"/>
              <a:t>It is amazing what you find by reading a SOW</a:t>
            </a:r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847599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8CDA95-360D-42BC-BCE4-A178F0F723D0}" type="slidenum">
              <a:rPr lang="en-US" sz="1000" b="0" smtClean="0">
                <a:latin typeface="Times New Roman" pitchFamily="18" charset="0"/>
              </a:rPr>
              <a:pPr/>
              <a:t>37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7523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If you have to write your own, you need to get the customer or your management to see that it is what they mean when they say what they want</a:t>
            </a:r>
          </a:p>
          <a:p>
            <a:r>
              <a:rPr lang="en-US" smtClean="0"/>
              <a:t>A good SOW is one of the most important steps for doing a software project right</a:t>
            </a:r>
          </a:p>
          <a:p>
            <a:r>
              <a:rPr lang="en-US" smtClean="0"/>
              <a:t>It need not be a highly formal document for an informal development</a:t>
            </a:r>
          </a:p>
          <a:p>
            <a:r>
              <a:rPr lang="en-US" smtClean="0"/>
              <a:t>But you need to clearly state what you are expected to do and what you are expected to deliver</a:t>
            </a:r>
          </a:p>
        </p:txBody>
      </p:sp>
      <p:sp>
        <p:nvSpPr>
          <p:cNvPr id="107524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831463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75EC08D-C626-41CD-AF0C-46A387440E36}" type="slidenum">
              <a:rPr lang="en-US" sz="1000" b="0" smtClean="0">
                <a:latin typeface="Times New Roman" pitchFamily="18" charset="0"/>
              </a:rPr>
              <a:pPr/>
              <a:t>38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09571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09572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850635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44D47B-17D3-4A73-9A21-CF0ADE9B9CE5}" type="slidenum">
              <a:rPr lang="en-US" sz="1000" b="0" smtClean="0">
                <a:latin typeface="Times New Roman" pitchFamily="18" charset="0"/>
              </a:rPr>
              <a:pPr/>
              <a:t>39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0595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0596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95300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E3FC8F-690C-498F-80EC-33D363CC9A2A}" type="slidenum">
              <a:rPr lang="en-US" sz="1000" b="0" smtClean="0">
                <a:latin typeface="Times New Roman" pitchFamily="18" charset="0"/>
              </a:rPr>
              <a:pPr/>
              <a:t>40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1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55615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FA7E40-F5BC-4977-B5FD-31F63BC14458}" type="slidenum">
              <a:rPr lang="en-US" sz="1000" b="0" smtClean="0">
                <a:latin typeface="Times New Roman" pitchFamily="18" charset="0"/>
              </a:rPr>
              <a:pPr/>
              <a:t>41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800300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E5BC4B-C99E-4EC8-A0F6-D1C283C76105}" type="slidenum">
              <a:rPr lang="en-US" sz="1000" b="0" smtClean="0">
                <a:latin typeface="Times New Roman" pitchFamily="18" charset="0"/>
              </a:rPr>
              <a:pPr/>
              <a:t>42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36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36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379093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B68C4E9-BEE1-43ED-94E1-D1B9A56256C0}" type="slidenum">
              <a:rPr lang="en-US" sz="1000" b="0" smtClean="0">
                <a:latin typeface="Times New Roman" pitchFamily="18" charset="0"/>
              </a:rPr>
              <a:pPr/>
              <a:t>43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4691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System development may take several years </a:t>
            </a:r>
          </a:p>
          <a:p>
            <a:r>
              <a:rPr lang="en-US" smtClean="0"/>
              <a:t>Can you keep the same simulation environment stable for that long?</a:t>
            </a:r>
          </a:p>
        </p:txBody>
      </p:sp>
      <p:sp>
        <p:nvSpPr>
          <p:cNvPr id="114692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362106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77270C-D44E-4C4E-845F-315E7E1C7242}" type="slidenum">
              <a:rPr lang="en-US" sz="1000" b="0" smtClean="0">
                <a:latin typeface="Times New Roman" pitchFamily="18" charset="0"/>
              </a:rPr>
              <a:pPr/>
              <a:t>44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92463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54C055-65AB-4347-9D12-8DF1595EC1F9}" type="slidenum">
              <a:rPr lang="en-US" sz="1000" b="0" smtClean="0">
                <a:latin typeface="Times New Roman" pitchFamily="18" charset="0"/>
              </a:rPr>
              <a:pPr/>
              <a:t>45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198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25966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D1CFED-3AB7-47D8-9E85-840F47B56426}" type="slidenum">
              <a:rPr lang="en-US" sz="1000" b="0" smtClean="0">
                <a:latin typeface="Times New Roman" pitchFamily="18" charset="0"/>
              </a:rPr>
              <a:pPr/>
              <a:t>4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7373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  <p:sp>
        <p:nvSpPr>
          <p:cNvPr id="73732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418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6C4B8C-89F1-4FDE-8F19-CB82B3E41EB4}" type="slidenum">
              <a:rPr lang="en-US" sz="1000" b="0" smtClean="0">
                <a:latin typeface="Times New Roman" pitchFamily="18" charset="0"/>
              </a:rPr>
              <a:pPr/>
              <a:t>46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208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796765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931DE1-8B6E-4F4E-86CB-004461AADF05}" type="slidenum">
              <a:rPr lang="en-US" sz="1000" b="0" smtClean="0">
                <a:latin typeface="Times New Roman" pitchFamily="18" charset="0"/>
              </a:rPr>
              <a:pPr/>
              <a:t>47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218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1192961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B5F444-12D3-4F47-9B1E-CF1E655FD1A9}" type="slidenum">
              <a:rPr lang="en-US" sz="1000" b="0" smtClean="0">
                <a:latin typeface="Times New Roman" pitchFamily="18" charset="0"/>
              </a:rPr>
              <a:pPr/>
              <a:t>48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1228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4293180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6F9E090-75B5-43AA-AE77-41A502558F2D}" type="slidenum">
              <a:rPr lang="en-US" sz="1000" b="0" smtClean="0">
                <a:latin typeface="Times New Roman" pitchFamily="18" charset="0"/>
              </a:rPr>
              <a:pPr/>
              <a:t>49</a:t>
            </a:fld>
            <a:endParaRPr lang="en-US" sz="1000" b="0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160838"/>
            <a:ext cx="5026025" cy="3940175"/>
          </a:xfrm>
          <a:noFill/>
        </p:spPr>
        <p:txBody>
          <a:bodyPr lIns="90107" tIns="45054" rIns="90107" bIns="45054"/>
          <a:lstStyle/>
          <a:p>
            <a:r>
              <a:rPr lang="en-US" smtClean="0"/>
              <a:t> This sign indicates it is time for one of the two breaks in the class</a:t>
            </a:r>
          </a:p>
        </p:txBody>
      </p:sp>
      <p:sp>
        <p:nvSpPr>
          <p:cNvPr id="1259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663575"/>
            <a:ext cx="4360863" cy="3270250"/>
          </a:xfrm>
          <a:ln cap="flat"/>
        </p:spPr>
      </p:sp>
    </p:spTree>
    <p:extLst>
      <p:ext uri="{BB962C8B-B14F-4D97-AF65-F5344CB8AC3E}">
        <p14:creationId xmlns:p14="http://schemas.microsoft.com/office/powerpoint/2010/main" val="407677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6FD15F8-86AE-4A84-8E49-67BD348863A3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We use the idea of a lifecycle to help us break a process into distinct parts, so we can better understand it.</a:t>
            </a:r>
          </a:p>
          <a:p>
            <a:endParaRPr lang="en-US" smtClean="0"/>
          </a:p>
        </p:txBody>
      </p:sp>
      <p:sp>
        <p:nvSpPr>
          <p:cNvPr id="8704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14902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ECCE04-BFDD-47EE-9040-FFD5603D9524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426152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897F83E-DFB5-4E21-B970-ECE0C170340E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r>
              <a:rPr lang="en-US" smtClean="0"/>
              <a:t>This concept of lifecycles within lifecycles can go on to as many levels of details as we want</a:t>
            </a:r>
          </a:p>
          <a:p>
            <a:r>
              <a:rPr lang="en-US" smtClean="0"/>
              <a:t>The choice of phases is essentially arbitrary at each level, although some boundaries tend to be more natural than others</a:t>
            </a:r>
          </a:p>
        </p:txBody>
      </p:sp>
      <p:sp>
        <p:nvSpPr>
          <p:cNvPr id="901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38386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4433D52-709C-484E-B84D-57878A9AF012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302312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1050F5-043A-4314-BE17-EA04838F26E2}" type="slidenum">
              <a:rPr lang="en-US" sz="1000" b="0">
                <a:solidFill>
                  <a:srgbClr val="000000"/>
                </a:solidFill>
                <a:latin typeface="Times New Roman" pitchFamily="18" charset="0"/>
              </a:rPr>
              <a:pPr/>
              <a:t>10</a:t>
            </a:fld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86225"/>
            <a:ext cx="6248400" cy="4014788"/>
          </a:xfrm>
          <a:noFill/>
        </p:spPr>
        <p:txBody>
          <a:bodyPr lIns="89846" tIns="44923" rIns="89846" bIns="44923"/>
          <a:lstStyle/>
          <a:p>
            <a:endParaRPr lang="en-US" smtClean="0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9375"/>
            <a:ext cx="5141912" cy="3856038"/>
          </a:xfrm>
          <a:ln cap="flat"/>
        </p:spPr>
      </p:sp>
    </p:spTree>
    <p:extLst>
      <p:ext uri="{BB962C8B-B14F-4D97-AF65-F5344CB8AC3E}">
        <p14:creationId xmlns:p14="http://schemas.microsoft.com/office/powerpoint/2010/main" val="217259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4213" y="304800"/>
            <a:ext cx="11911013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3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567" y="985837"/>
            <a:ext cx="7239000" cy="144422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567" y="3427810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6F2B-E95A-4EB1-B229-7146BCCABE67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6D55-F6BB-4CCA-9DA6-0CCF55EB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E7C16-F9F3-49AF-BBF9-A6BE6006C6A3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3AFBD-7CBD-4F42-8503-6D444985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5884" y="301229"/>
            <a:ext cx="1828800" cy="56411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484" y="301229"/>
            <a:ext cx="5283200" cy="56411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B364E-9D8B-4909-9979-071A72CE9A02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5A466-BE04-4D18-931A-11A0AD0E5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1"/>
            <a:ext cx="7964488" cy="575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Kendall &amp; Kendall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 Pearson Prentice Hall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D35483B-C28A-49AF-B0D3-4B215764F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86637-3AC2-4FFD-B349-6B4215BE5ABD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2224-3205-4BEE-970F-16FC88F55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E1A60-852E-4B0F-8321-1F0E621BEC70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8109-A81E-4796-AAC6-5395BB295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484" y="1827610"/>
            <a:ext cx="3556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8684" y="1827610"/>
            <a:ext cx="3556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7D3C-8AB3-4F4D-8947-2A664152851C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3650F-CE68-4443-AC2B-EEE4705A0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85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085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A0F94-D6EE-4AF2-AB52-A6B030093C0C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780FC-D63E-42F6-98B3-B0E3C3564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D1F2E-2821-43CE-AAD3-6B1FE0CAD40E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90E8-A76B-4F2B-A6E8-35B87BED4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B9EA-B15A-43C1-A790-6536C7AABDFF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212A6-82F7-471D-AF19-827DC5F36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77B3A-2733-49ED-97B7-5BB60D947B47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F1E44-0E51-43F0-8C02-1B26BC076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4569-AF74-4970-B760-72B1F5CC760D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6B4D2-45E2-4553-9B1A-4B57E4256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2037 w 64000"/>
                <a:gd name="T1" fmla="*/ 177 h 64000"/>
                <a:gd name="T2" fmla="*/ 2592 w 64000"/>
                <a:gd name="T3" fmla="*/ 984 h 64000"/>
                <a:gd name="T4" fmla="*/ 2037 w 64000"/>
                <a:gd name="T5" fmla="*/ 1791 h 64000"/>
                <a:gd name="T6" fmla="*/ 2037 w 64000"/>
                <a:gd name="T7" fmla="*/ 1791 h 64000"/>
                <a:gd name="T8" fmla="*/ 2037 w 64000"/>
                <a:gd name="T9" fmla="*/ 1791 h 64000"/>
                <a:gd name="T10" fmla="*/ 2037 w 64000"/>
                <a:gd name="T11" fmla="*/ 1791 h 64000"/>
                <a:gd name="T12" fmla="*/ 2037 w 64000"/>
                <a:gd name="T13" fmla="*/ 177 h 64000"/>
                <a:gd name="T14" fmla="*/ 2037 w 64000"/>
                <a:gd name="T15" fmla="*/ 177 h 64000"/>
                <a:gd name="T16" fmla="*/ 2037 w 64000"/>
                <a:gd name="T17" fmla="*/ 177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525 w 64000"/>
                <a:gd name="T1" fmla="*/ 174 h 64000"/>
                <a:gd name="T2" fmla="*/ 1949 w 64000"/>
                <a:gd name="T3" fmla="*/ 994 h 64000"/>
                <a:gd name="T4" fmla="*/ 1525 w 64000"/>
                <a:gd name="T5" fmla="*/ 1813 h 64000"/>
                <a:gd name="T6" fmla="*/ 1525 w 64000"/>
                <a:gd name="T7" fmla="*/ 1813 h 64000"/>
                <a:gd name="T8" fmla="*/ 1525 w 64000"/>
                <a:gd name="T9" fmla="*/ 1813 h 64000"/>
                <a:gd name="T10" fmla="*/ 1525 w 64000"/>
                <a:gd name="T11" fmla="*/ 1813 h 64000"/>
                <a:gd name="T12" fmla="*/ 1525 w 64000"/>
                <a:gd name="T13" fmla="*/ 174 h 64000"/>
                <a:gd name="T14" fmla="*/ 1525 w 64000"/>
                <a:gd name="T15" fmla="*/ 174 h 64000"/>
                <a:gd name="T16" fmla="*/ 1525 w 64000"/>
                <a:gd name="T17" fmla="*/ 174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81CC1A2E-BA8B-4E13-BA41-FBACCDF18171}" type="datetime1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AAC8BC-3A91-4FA4-9447-960A9A3A1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338" y="673100"/>
            <a:ext cx="8255000" cy="3937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System Analysis and </a:t>
            </a:r>
            <a:r>
              <a:rPr lang="en-US" sz="3600" b="1" dirty="0"/>
              <a:t>Design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>CSE 307 Sec </a:t>
            </a:r>
            <a:r>
              <a:rPr lang="en-US" sz="2000" b="1" smtClean="0"/>
              <a:t>1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Instructor: Sabrina Alam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7138" y="4419600"/>
            <a:ext cx="4343400" cy="1936750"/>
          </a:xfrm>
        </p:spPr>
        <p:txBody>
          <a:bodyPr/>
          <a:lstStyle/>
          <a:p>
            <a:pPr algn="ctr" eaLnBrk="1" hangingPunct="1"/>
            <a:r>
              <a:rPr lang="en-US" sz="2000" b="1" dirty="0" smtClean="0"/>
              <a:t>Lecture 00</a:t>
            </a:r>
          </a:p>
          <a:p>
            <a:pPr algn="ctr"/>
            <a:r>
              <a:rPr lang="en-US" sz="2000" b="1" dirty="0"/>
              <a:t>Systems Engineering Lifecycles</a:t>
            </a:r>
          </a:p>
        </p:txBody>
      </p:sp>
    </p:spTree>
    <p:extLst>
      <p:ext uri="{BB962C8B-B14F-4D97-AF65-F5344CB8AC3E}">
        <p14:creationId xmlns:p14="http://schemas.microsoft.com/office/powerpoint/2010/main" val="17432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Elements of a Product Development Lifecycle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2074863"/>
            <a:ext cx="8185150" cy="402113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Phases</a:t>
            </a:r>
            <a:r>
              <a:rPr lang="en-US" dirty="0" smtClean="0"/>
              <a:t>: Distinct </a:t>
            </a:r>
            <a:r>
              <a:rPr lang="en-US" u="sng" dirty="0" smtClean="0"/>
              <a:t>periods of time</a:t>
            </a:r>
            <a:r>
              <a:rPr lang="en-US" dirty="0" smtClean="0"/>
              <a:t> during which development occurs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Milestones</a:t>
            </a:r>
            <a:r>
              <a:rPr lang="en-US" dirty="0" smtClean="0"/>
              <a:t>: </a:t>
            </a:r>
            <a:r>
              <a:rPr lang="en-US" u="sng" dirty="0" smtClean="0"/>
              <a:t>Events</a:t>
            </a:r>
            <a:r>
              <a:rPr lang="en-US" dirty="0" smtClean="0"/>
              <a:t> that mark phase boundaries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Goals</a:t>
            </a:r>
            <a:r>
              <a:rPr lang="en-US" dirty="0" smtClean="0"/>
              <a:t>: </a:t>
            </a:r>
            <a:r>
              <a:rPr lang="en-US" u="sng" dirty="0" smtClean="0"/>
              <a:t>Objectives</a:t>
            </a:r>
            <a:r>
              <a:rPr lang="en-US" dirty="0" smtClean="0"/>
              <a:t> for each phase and for the development as a whole -- what the phase is intended to accomplish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… continued</a:t>
            </a:r>
          </a:p>
        </p:txBody>
      </p:sp>
    </p:spTree>
    <p:extLst>
      <p:ext uri="{BB962C8B-B14F-4D97-AF65-F5344CB8AC3E}">
        <p14:creationId xmlns:p14="http://schemas.microsoft.com/office/powerpoint/2010/main" val="42349192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376238"/>
            <a:ext cx="7373937" cy="9191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Elements of a Product Development Lifecycle </a:t>
            </a:r>
            <a:r>
              <a:rPr lang="en-US" sz="2000" smtClean="0"/>
              <a:t>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712913"/>
            <a:ext cx="8185150" cy="438308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Entry Criteria</a:t>
            </a:r>
            <a:r>
              <a:rPr lang="en-US" dirty="0" smtClean="0"/>
              <a:t>: </a:t>
            </a:r>
            <a:r>
              <a:rPr lang="en-US" u="sng" dirty="0" smtClean="0"/>
              <a:t>Conditions</a:t>
            </a:r>
            <a:r>
              <a:rPr lang="en-US" dirty="0" smtClean="0"/>
              <a:t> that must exist before a phase can </a:t>
            </a:r>
            <a:r>
              <a:rPr lang="en-US" u="sng" dirty="0" smtClean="0"/>
              <a:t>begin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Exit Criteria</a:t>
            </a:r>
            <a:r>
              <a:rPr lang="en-US" dirty="0" smtClean="0"/>
              <a:t>: </a:t>
            </a:r>
            <a:r>
              <a:rPr lang="en-US" u="sng" dirty="0" smtClean="0"/>
              <a:t>Conditions</a:t>
            </a:r>
            <a:r>
              <a:rPr lang="en-US" dirty="0" smtClean="0"/>
              <a:t> that must exist or artifacts that must be produced in order for the phase to be successfully </a:t>
            </a:r>
            <a:r>
              <a:rPr lang="en-US" u="sng" dirty="0" smtClean="0"/>
              <a:t>completed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8000"/>
                </a:solidFill>
              </a:rPr>
              <a:t>Evaluation Criteria</a:t>
            </a:r>
            <a:r>
              <a:rPr lang="en-US" dirty="0" smtClean="0"/>
              <a:t>: </a:t>
            </a:r>
            <a:r>
              <a:rPr lang="en-US" u="sng" dirty="0" smtClean="0"/>
              <a:t>Conditions or standards</a:t>
            </a:r>
            <a:r>
              <a:rPr lang="en-US" dirty="0" smtClean="0"/>
              <a:t> that will be used to determine if the product is successful. (Often, these are used to decide if we should start the next phase.)</a:t>
            </a:r>
          </a:p>
        </p:txBody>
      </p:sp>
    </p:spTree>
    <p:extLst>
      <p:ext uri="{BB962C8B-B14F-4D97-AF65-F5344CB8AC3E}">
        <p14:creationId xmlns:p14="http://schemas.microsoft.com/office/powerpoint/2010/main" val="32754037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Systems Engineering</a:t>
            </a:r>
            <a:br>
              <a:rPr lang="en-US" smtClean="0"/>
            </a:br>
            <a:r>
              <a:rPr lang="en-US" smtClean="0"/>
              <a:t>(or System Analysis) Lifecycle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086600" y="1987550"/>
            <a:ext cx="1746250" cy="2197100"/>
          </a:xfrm>
          <a:prstGeom prst="rect">
            <a:avLst/>
          </a:prstGeom>
          <a:solidFill>
            <a:srgbClr val="DEFFD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r>
              <a:rPr lang="en-US" b="0" u="sng">
                <a:solidFill>
                  <a:srgbClr val="0000CC"/>
                </a:solidFill>
                <a:latin typeface="Comic Sans MS" pitchFamily="66" charset="0"/>
              </a:rPr>
              <a:t>Step 4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Integrate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&amp; Test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514600" y="1987550"/>
            <a:ext cx="2362200" cy="2197100"/>
          </a:xfrm>
          <a:prstGeom prst="rect">
            <a:avLst/>
          </a:prstGeom>
          <a:solidFill>
            <a:srgbClr val="FEDDF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en-US" b="0" u="sng">
                <a:solidFill>
                  <a:srgbClr val="0000CC"/>
                </a:solidFill>
                <a:latin typeface="Comic Sans MS" pitchFamily="66" charset="0"/>
              </a:rPr>
              <a:t>Step 2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Design the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Architecture &amp; Allocate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 Requirements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To The Parts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876800" y="1981200"/>
            <a:ext cx="2203450" cy="2197100"/>
          </a:xfrm>
          <a:prstGeom prst="rect">
            <a:avLst/>
          </a:prstGeom>
          <a:solidFill>
            <a:srgbClr val="E0FFF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r>
              <a:rPr lang="en-US" b="0" u="sng">
                <a:solidFill>
                  <a:srgbClr val="0000CC"/>
                </a:solidFill>
                <a:latin typeface="Comic Sans MS" pitchFamily="66" charset="0"/>
              </a:rPr>
              <a:t>Step 3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Build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the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System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87350" y="1987550"/>
            <a:ext cx="2127250" cy="2197100"/>
          </a:xfrm>
          <a:prstGeom prst="rect">
            <a:avLst/>
          </a:prstGeom>
          <a:solidFill>
            <a:srgbClr val="FEFF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r>
              <a:rPr lang="en-US" b="0" u="sng">
                <a:solidFill>
                  <a:srgbClr val="0000CC"/>
                </a:solidFill>
                <a:latin typeface="Comic Sans MS" pitchFamily="66" charset="0"/>
              </a:rPr>
              <a:t>Step 1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Analyze</a:t>
            </a:r>
          </a:p>
          <a:p>
            <a:pPr algn="ctr" eaLnBrk="1" hangingPunct="1"/>
            <a:r>
              <a:rPr lang="en-US" b="0">
                <a:latin typeface="Comic Sans MS" pitchFamily="66" charset="0"/>
              </a:rPr>
              <a:t>Requirements</a:t>
            </a:r>
          </a:p>
          <a:p>
            <a:pPr algn="ctr" eaLnBrk="1" hangingPunct="1"/>
            <a:endParaRPr lang="en-US" b="0">
              <a:latin typeface="Comic Sans MS" pitchFamily="66" charset="0"/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57200" y="434340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0">
                <a:latin typeface="Comic Sans MS" pitchFamily="66" charset="0"/>
              </a:rPr>
              <a:t>First two steps are repeated for each level in the system architecture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086600" y="4343400"/>
            <a:ext cx="1828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0">
                <a:latin typeface="Comic Sans MS" pitchFamily="66" charset="0"/>
              </a:rPr>
              <a:t>Final step is repeated for each level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4876800" y="4267200"/>
            <a:ext cx="22860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0">
                <a:latin typeface="Comic Sans MS" pitchFamily="66" charset="0"/>
              </a:rPr>
              <a:t>Step 3 occurs separately for each part (configuration item)</a:t>
            </a:r>
          </a:p>
        </p:txBody>
      </p:sp>
      <p:sp>
        <p:nvSpPr>
          <p:cNvPr id="2" name="Minus 1"/>
          <p:cNvSpPr/>
          <p:nvPr/>
        </p:nvSpPr>
        <p:spPr bwMode="auto">
          <a:xfrm>
            <a:off x="-322263" y="4178300"/>
            <a:ext cx="5826126" cy="180975"/>
          </a:xfrm>
          <a:prstGeom prst="mathMinus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Minus 10"/>
          <p:cNvSpPr/>
          <p:nvPr/>
        </p:nvSpPr>
        <p:spPr bwMode="auto">
          <a:xfrm>
            <a:off x="4572000" y="4184650"/>
            <a:ext cx="2819400" cy="174625"/>
          </a:xfrm>
          <a:prstGeom prst="mathMinus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Minus 11"/>
          <p:cNvSpPr/>
          <p:nvPr/>
        </p:nvSpPr>
        <p:spPr bwMode="auto">
          <a:xfrm>
            <a:off x="6891338" y="4178300"/>
            <a:ext cx="2219325" cy="180975"/>
          </a:xfrm>
          <a:prstGeom prst="mathMinus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Step 1 - </a:t>
            </a:r>
            <a:r>
              <a:rPr lang="en-US" smtClean="0">
                <a:solidFill>
                  <a:srgbClr val="C00000"/>
                </a:solidFill>
              </a:rPr>
              <a:t>Analyze</a:t>
            </a:r>
            <a:r>
              <a:rPr lang="en-US" smtClean="0"/>
              <a:t> the Requirements of the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732756"/>
            <a:ext cx="8185150" cy="41481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Determine what the customer really wants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Produce </a:t>
            </a:r>
            <a:r>
              <a:rPr lang="en-US" i="1" dirty="0" smtClean="0">
                <a:solidFill>
                  <a:srgbClr val="0000CC"/>
                </a:solidFill>
              </a:rPr>
              <a:t>verifiable specifications</a:t>
            </a:r>
            <a:r>
              <a:rPr lang="en-US" i="1" baseline="30000" dirty="0" smtClean="0">
                <a:solidFill>
                  <a:srgbClr val="0000CC"/>
                </a:solidFill>
              </a:rPr>
              <a:t>*</a:t>
            </a:r>
            <a:endParaRPr lang="en-US" baseline="30000" dirty="0" smtClean="0">
              <a:solidFill>
                <a:srgbClr val="0000CC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sz="1600" dirty="0" smtClean="0"/>
              <a:t>… continued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936625" y="4724400"/>
            <a:ext cx="6908800" cy="1219200"/>
            <a:chOff x="576" y="3264"/>
            <a:chExt cx="4352" cy="768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576" y="3264"/>
              <a:ext cx="752" cy="7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440" y="3456"/>
              <a:ext cx="512" cy="368"/>
            </a:xfrm>
            <a:prstGeom prst="rect">
              <a:avLst/>
            </a:prstGeom>
            <a:solidFill>
              <a:srgbClr val="FFC5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4416" y="3456"/>
              <a:ext cx="512" cy="368"/>
            </a:xfrm>
            <a:prstGeom prst="rect">
              <a:avLst/>
            </a:prstGeom>
            <a:solidFill>
              <a:srgbClr val="C8FEC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2112" y="3456"/>
              <a:ext cx="2144" cy="368"/>
            </a:xfrm>
            <a:prstGeom prst="rect">
              <a:avLst/>
            </a:prstGeom>
            <a:solidFill>
              <a:srgbClr val="C0FEF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889000" y="3367485"/>
            <a:ext cx="7575550" cy="1212850"/>
          </a:xfrm>
          <a:prstGeom prst="foldedCorner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aseline="30000" dirty="0">
                <a:latin typeface="Arial" charset="0"/>
                <a:cs typeface="Arial" charset="0"/>
              </a:rPr>
              <a:t>*</a:t>
            </a:r>
            <a:r>
              <a:rPr lang="en-US" sz="2000" baseline="30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Typically documented in the form of system specifications, verification plans, simulations of expected behavior, use cases and/or system requirements models</a:t>
            </a:r>
            <a:endParaRPr lang="en-US" sz="2000" b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Desirable Characteristics of an Engineering Requirement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5200" cy="4497387"/>
          </a:xfrm>
        </p:spPr>
        <p:txBody>
          <a:bodyPr/>
          <a:lstStyle/>
          <a:p>
            <a:r>
              <a:rPr lang="en-US" sz="2400" dirty="0" smtClean="0"/>
              <a:t>An engineering requirement is a documented physical and functional need that a particular product or service must perform</a:t>
            </a:r>
          </a:p>
          <a:p>
            <a:r>
              <a:rPr lang="en-US" sz="2400" dirty="0" smtClean="0"/>
              <a:t>A well documented requirement defines:</a:t>
            </a:r>
          </a:p>
          <a:p>
            <a:pPr lvl="1"/>
            <a:r>
              <a:rPr lang="en-US" sz="2400" dirty="0" smtClean="0"/>
              <a:t>Necessary attributes</a:t>
            </a:r>
          </a:p>
          <a:p>
            <a:pPr lvl="1"/>
            <a:r>
              <a:rPr lang="en-US" sz="2400" dirty="0" smtClean="0"/>
              <a:t>Necessary capabilities</a:t>
            </a:r>
          </a:p>
          <a:p>
            <a:pPr lvl="1"/>
            <a:r>
              <a:rPr lang="en-US" sz="2400" dirty="0" smtClean="0"/>
              <a:t>Necessary characteristics</a:t>
            </a:r>
          </a:p>
          <a:p>
            <a:pPr lvl="1"/>
            <a:r>
              <a:rPr lang="en-US" sz="2400" dirty="0" smtClean="0"/>
              <a:t>Necessary qualities</a:t>
            </a:r>
          </a:p>
          <a:p>
            <a:pPr lvl="1"/>
            <a:r>
              <a:rPr lang="en-US" sz="2400" dirty="0" smtClean="0"/>
              <a:t>How you will verify that the requirement has been satisfied (usually, how you will test it)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7696200" y="301625"/>
            <a:ext cx="1193800" cy="1219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Analyze</a:t>
            </a:r>
            <a:r>
              <a:rPr lang="en-US" smtClean="0"/>
              <a:t> the Requirements of the System</a:t>
            </a:r>
            <a:r>
              <a:rPr lang="en-US" sz="2000" smtClean="0"/>
              <a:t> 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50875" y="1905000"/>
            <a:ext cx="8185150" cy="2063750"/>
          </a:xfrm>
          <a:noFill/>
        </p:spPr>
        <p:txBody>
          <a:bodyPr lIns="90488" tIns="44450" rIns="90488" bIns="44450">
            <a:normAutofit fontScale="62500" lnSpcReduction="20000"/>
          </a:bodyPr>
          <a:lstStyle/>
          <a:p>
            <a:pPr eaLnBrk="1" hangingPunct="1"/>
            <a:r>
              <a:rPr lang="en-US" smtClean="0"/>
              <a:t>Confirm specifications with customer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later use the specifications to test and evaluate the system, after it is built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62000" y="5410200"/>
            <a:ext cx="7575550" cy="7112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>
                <a:latin typeface="Comic Sans MS" pitchFamily="66" charset="0"/>
              </a:rPr>
              <a:t>Note for U.S. Government Contracts: This activity occurs (theoretically) during the concept exploration phase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00" y="838200"/>
            <a:ext cx="1193800" cy="1219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14342" name="Picture 5" descr="C:\Users\DJF.DJFCO-2010\AppData\Local\Microsoft\Windows\Temporary Internet Files\Content.IE5\1PUZ1QEO\MP90017891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1341438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239000" cy="838200"/>
          </a:xfrm>
        </p:spPr>
        <p:txBody>
          <a:bodyPr/>
          <a:lstStyle/>
          <a:p>
            <a:pPr eaLnBrk="1" hangingPunct="1"/>
            <a:r>
              <a:rPr lang="en-US" smtClean="0"/>
              <a:t>Software Notes</a:t>
            </a:r>
          </a:p>
        </p:txBody>
      </p:sp>
      <p:sp>
        <p:nvSpPr>
          <p:cNvPr id="15363" name="Rectangle 3075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Software can be used to support these activities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Simulations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Requirements Models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Data Analysis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The software needs for the final system are not yet identified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However, there is often a need to evaluate potential algorithms for performance and effectiveness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7620000" y="228600"/>
            <a:ext cx="1193800" cy="1219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9342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Step 2 - </a:t>
            </a:r>
            <a:r>
              <a:rPr lang="en-US" smtClean="0">
                <a:solidFill>
                  <a:srgbClr val="C00000"/>
                </a:solidFill>
              </a:rPr>
              <a:t>Design</a:t>
            </a:r>
            <a:r>
              <a:rPr lang="en-US" smtClean="0"/>
              <a:t> the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676400"/>
            <a:ext cx="7639050" cy="4648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40000"/>
              </a:spcBef>
            </a:pPr>
            <a:r>
              <a:rPr lang="en-US" sz="2000" dirty="0" smtClean="0"/>
              <a:t>Select/Design the </a:t>
            </a:r>
            <a:r>
              <a:rPr lang="en-US" sz="2000" i="1" dirty="0" smtClean="0">
                <a:solidFill>
                  <a:srgbClr val="0000CC"/>
                </a:solidFill>
              </a:rPr>
              <a:t>architecture</a:t>
            </a:r>
            <a:r>
              <a:rPr lang="en-US" sz="2000" dirty="0" smtClean="0"/>
              <a:t> of the system </a:t>
            </a:r>
            <a:r>
              <a:rPr lang="en-US" sz="2000" dirty="0" smtClean="0">
                <a:solidFill>
                  <a:schemeClr val="tx2"/>
                </a:solidFill>
              </a:rPr>
              <a:t>&lt;&lt; </a:t>
            </a:r>
            <a:r>
              <a:rPr lang="en-US" sz="2000" dirty="0" smtClean="0">
                <a:solidFill>
                  <a:srgbClr val="C00000"/>
                </a:solidFill>
              </a:rPr>
              <a:t>Synthesis</a:t>
            </a:r>
            <a:r>
              <a:rPr lang="en-US" sz="2000" dirty="0" smtClean="0">
                <a:solidFill>
                  <a:schemeClr val="tx2"/>
                </a:solidFill>
              </a:rPr>
              <a:t>, not analysis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Systems engineer and/or chief architect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Software engineering expertise must be included in the process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 smtClean="0"/>
              <a:t>Determine the major </a:t>
            </a:r>
            <a:r>
              <a:rPr lang="en-US" sz="2000" i="1" dirty="0" smtClean="0">
                <a:solidFill>
                  <a:srgbClr val="0000CC"/>
                </a:solidFill>
              </a:rPr>
              <a:t>parts</a:t>
            </a:r>
            <a:r>
              <a:rPr lang="en-US" sz="2000" dirty="0" smtClean="0"/>
              <a:t> (functional decomposition into sub-systems)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 smtClean="0"/>
              <a:t>Determine the </a:t>
            </a:r>
            <a:r>
              <a:rPr lang="en-US" sz="2000" i="1" dirty="0" smtClean="0">
                <a:solidFill>
                  <a:srgbClr val="0000CC"/>
                </a:solidFill>
              </a:rPr>
              <a:t>interfaces</a:t>
            </a:r>
            <a:r>
              <a:rPr lang="en-US" sz="2000" dirty="0" smtClean="0"/>
              <a:t> between the subsystems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dirty="0" smtClean="0"/>
              <a:t>… continued</a:t>
            </a:r>
          </a:p>
        </p:txBody>
      </p:sp>
      <p:grpSp>
        <p:nvGrpSpPr>
          <p:cNvPr id="16388" name="Group 9"/>
          <p:cNvGrpSpPr>
            <a:grpSpLocks/>
          </p:cNvGrpSpPr>
          <p:nvPr/>
        </p:nvGrpSpPr>
        <p:grpSpPr bwMode="auto">
          <a:xfrm>
            <a:off x="685800" y="5257800"/>
            <a:ext cx="7137400" cy="1143000"/>
            <a:chOff x="432" y="3312"/>
            <a:chExt cx="4496" cy="720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432" y="3552"/>
              <a:ext cx="512" cy="3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1104" y="3312"/>
              <a:ext cx="848" cy="720"/>
            </a:xfrm>
            <a:prstGeom prst="rect">
              <a:avLst/>
            </a:prstGeom>
            <a:solidFill>
              <a:srgbClr val="FFC5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4416" y="3552"/>
              <a:ext cx="512" cy="368"/>
            </a:xfrm>
            <a:prstGeom prst="rect">
              <a:avLst/>
            </a:prstGeom>
            <a:solidFill>
              <a:srgbClr val="C8FEC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112" y="3552"/>
              <a:ext cx="2144" cy="368"/>
            </a:xfrm>
            <a:prstGeom prst="rect">
              <a:avLst/>
            </a:prstGeom>
            <a:solidFill>
              <a:srgbClr val="C0FEF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867400" cy="1981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</a:t>
            </a:r>
            <a:r>
              <a:rPr lang="en-US" dirty="0" smtClean="0"/>
              <a:t> the System</a:t>
            </a:r>
            <a:br>
              <a:rPr lang="en-US" dirty="0" smtClean="0"/>
            </a:br>
            <a:r>
              <a:rPr lang="en-US" sz="2000" dirty="0" smtClean="0"/>
              <a:t>Step 1: Determine the Components and How they Interface to Each Other</a:t>
            </a:r>
            <a:endParaRPr lang="en-US" dirty="0" smtClean="0"/>
          </a:p>
        </p:txBody>
      </p:sp>
      <p:sp>
        <p:nvSpPr>
          <p:cNvPr id="17411" name="Flowchart: Multidocument 3"/>
          <p:cNvSpPr>
            <a:spLocks noChangeArrowheads="1"/>
          </p:cNvSpPr>
          <p:nvPr/>
        </p:nvSpPr>
        <p:spPr bwMode="auto">
          <a:xfrm>
            <a:off x="381000" y="2262188"/>
            <a:ext cx="2743200" cy="2895600"/>
          </a:xfrm>
          <a:prstGeom prst="flowChartMultidocumen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Acceleration: 0-60 in 6 seconds</a:t>
            </a:r>
          </a:p>
          <a:p>
            <a:r>
              <a:rPr lang="en-US" sz="2000"/>
              <a:t>Braking: 200 yards at 60mph</a:t>
            </a:r>
          </a:p>
          <a:p>
            <a:r>
              <a:rPr lang="en-US" sz="2000"/>
              <a:t>…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5554663" y="4833938"/>
            <a:ext cx="27273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/>
              <a:t>Design Specifications;</a:t>
            </a:r>
          </a:p>
          <a:p>
            <a:pPr algn="ctr"/>
            <a:r>
              <a:rPr lang="en-US"/>
              <a:t>Interface Specifications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465138" y="5127625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/>
              <a:t>System Specifications</a:t>
            </a:r>
          </a:p>
        </p:txBody>
      </p:sp>
      <p:sp>
        <p:nvSpPr>
          <p:cNvPr id="17414" name="Right Arrow 8"/>
          <p:cNvSpPr>
            <a:spLocks noChangeArrowheads="1"/>
          </p:cNvSpPr>
          <p:nvPr/>
        </p:nvSpPr>
        <p:spPr bwMode="auto">
          <a:xfrm>
            <a:off x="3429000" y="2819400"/>
            <a:ext cx="1981200" cy="13716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Design the System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7429500" y="228600"/>
            <a:ext cx="1346200" cy="1143000"/>
          </a:xfrm>
          <a:prstGeom prst="rect">
            <a:avLst/>
          </a:prstGeom>
          <a:solidFill>
            <a:srgbClr val="FFC5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2667000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91400" cy="1371600"/>
          </a:xfrm>
        </p:spPr>
        <p:txBody>
          <a:bodyPr/>
          <a:lstStyle/>
          <a:p>
            <a:r>
              <a:rPr lang="en-US" sz="2800" dirty="0" smtClean="0"/>
              <a:t>Selecting the Component Parts (and how they connect together) is a Major Task of System Design</a:t>
            </a:r>
          </a:p>
        </p:txBody>
      </p:sp>
      <p:pic>
        <p:nvPicPr>
          <p:cNvPr id="18435" name="Picture 3" descr="C:\Users\DJF.DJFCO-2010\AppData\Local\Microsoft\Windows\Temporary Internet Files\Content.IE5\1PUZ1QEO\MC900334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057400"/>
            <a:ext cx="2808288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7391400" y="1905000"/>
            <a:ext cx="1346200" cy="1143000"/>
          </a:xfrm>
          <a:prstGeom prst="rect">
            <a:avLst/>
          </a:prstGeom>
          <a:solidFill>
            <a:srgbClr val="FFC5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762000" y="4873625"/>
            <a:ext cx="7575550" cy="1212850"/>
          </a:xfrm>
          <a:prstGeom prst="foldedCorner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Arial" charset="0"/>
                <a:cs typeface="Arial" charset="0"/>
              </a:rPr>
              <a:t>Typically documented in the form of system design specifications, interface control documents, system diagrams, and/or system design tools</a:t>
            </a:r>
            <a:endParaRPr lang="en-US" sz="2000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</p:txBody>
      </p:sp>
      <p:sp>
        <p:nvSpPr>
          <p:cNvPr id="4099" name="Rectangle 3075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80415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To look at the process from the perspective of the system analyst or systems engineer - the “technical coordinator” of the project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 examine how software must fit into the process for developing all of the technical parts of a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288" y="152400"/>
            <a:ext cx="58277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Design</a:t>
            </a:r>
            <a:r>
              <a:rPr lang="en-US" dirty="0" smtClean="0"/>
              <a:t> the System</a:t>
            </a:r>
            <a:br>
              <a:rPr lang="en-US" dirty="0" smtClean="0"/>
            </a:br>
            <a:r>
              <a:rPr lang="en-US" sz="2400" dirty="0" smtClean="0"/>
              <a:t>Step 2: Allocate Requirements to components</a:t>
            </a:r>
            <a:endParaRPr lang="en-US" sz="2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01000" cy="33718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i="1" smtClean="0">
                <a:solidFill>
                  <a:srgbClr val="0000CC"/>
                </a:solidFill>
              </a:rPr>
              <a:t>Allocate</a:t>
            </a:r>
            <a:r>
              <a:rPr lang="en-US" smtClean="0"/>
              <a:t> requirements to the components</a:t>
            </a:r>
          </a:p>
          <a:p>
            <a:pPr lvl="1" eaLnBrk="1" hangingPunct="1"/>
            <a:r>
              <a:rPr lang="en-US" smtClean="0"/>
              <a:t>In other words, indicate which system components accomplish which requirements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7456488" y="304800"/>
            <a:ext cx="1346200" cy="1143000"/>
          </a:xfrm>
          <a:prstGeom prst="rect">
            <a:avLst/>
          </a:prstGeom>
          <a:solidFill>
            <a:srgbClr val="FFC5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485" name="TextBox 27"/>
          <p:cNvSpPr txBox="1">
            <a:spLocks noChangeArrowheads="1"/>
          </p:cNvSpPr>
          <p:nvPr/>
        </p:nvSpPr>
        <p:spPr bwMode="auto">
          <a:xfrm>
            <a:off x="3103563" y="5045075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/>
              <a:t>Allocation Document</a:t>
            </a:r>
          </a:p>
        </p:txBody>
      </p:sp>
      <p:sp>
        <p:nvSpPr>
          <p:cNvPr id="29" name="Flowchart: Document 28"/>
          <p:cNvSpPr/>
          <p:nvPr/>
        </p:nvSpPr>
        <p:spPr bwMode="auto">
          <a:xfrm>
            <a:off x="3201194" y="3505200"/>
            <a:ext cx="2395538" cy="1539875"/>
          </a:xfrm>
          <a:prstGeom prst="flowChartDocumen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1600" dirty="0"/>
              <a:t>The software will perform these functions: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/>
              <a:t>…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/>
              <a:t>…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/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Allocation Documentation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85150" cy="4267200"/>
          </a:xfrm>
        </p:spPr>
        <p:txBody>
          <a:bodyPr/>
          <a:lstStyle/>
          <a:p>
            <a:r>
              <a:rPr lang="en-US" sz="2000" dirty="0" smtClean="0"/>
              <a:t>Allocation of requirements to subsystems or components may be documented in:</a:t>
            </a:r>
          </a:p>
          <a:p>
            <a:pPr lvl="1"/>
            <a:r>
              <a:rPr lang="en-US" sz="2000" dirty="0" smtClean="0"/>
              <a:t>The system design documentation,</a:t>
            </a:r>
          </a:p>
          <a:p>
            <a:pPr lvl="1"/>
            <a:r>
              <a:rPr lang="en-US" sz="2000" dirty="0" smtClean="0"/>
              <a:t>A separate, “system segment design” document, or</a:t>
            </a:r>
          </a:p>
          <a:p>
            <a:pPr lvl="1"/>
            <a:r>
              <a:rPr lang="en-US" sz="2000" dirty="0" smtClean="0"/>
              <a:t>The requirements documentation for each subsystem</a:t>
            </a:r>
          </a:p>
          <a:p>
            <a:r>
              <a:rPr lang="en-US" sz="2000" dirty="0" smtClean="0"/>
              <a:t>Sometimes, the design process creates new requirements (called derived requirements)</a:t>
            </a:r>
          </a:p>
          <a:p>
            <a:pPr lvl="1"/>
            <a:r>
              <a:rPr lang="en-US" sz="2000" dirty="0" smtClean="0"/>
              <a:t>These are requirements that come from the way the system is designed, not from the original customer needs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7543800" y="304800"/>
            <a:ext cx="1346200" cy="1143000"/>
          </a:xfrm>
          <a:prstGeom prst="rect">
            <a:avLst/>
          </a:prstGeom>
          <a:solidFill>
            <a:srgbClr val="FFC5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867400" cy="135145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</a:t>
            </a:r>
            <a:r>
              <a:rPr lang="en-US" dirty="0" smtClean="0"/>
              <a:t> the System</a:t>
            </a:r>
            <a:br>
              <a:rPr lang="en-US" dirty="0" smtClean="0"/>
            </a:br>
            <a:r>
              <a:rPr lang="en-US" sz="2000" dirty="0" smtClean="0"/>
              <a:t>Step 3: Specify the Requirements of Each Component</a:t>
            </a:r>
            <a:endParaRPr lang="en-US" dirty="0" smtClean="0"/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533400" y="4134946"/>
            <a:ext cx="2727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dirty="0"/>
              <a:t>Design Specifications;</a:t>
            </a:r>
          </a:p>
          <a:p>
            <a:pPr algn="ctr"/>
            <a:r>
              <a:rPr lang="en-US" dirty="0"/>
              <a:t>Interface Specifications;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598867" y="5610831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dirty="0"/>
              <a:t>Allocation</a:t>
            </a:r>
          </a:p>
        </p:txBody>
      </p:sp>
      <p:sp>
        <p:nvSpPr>
          <p:cNvPr id="23557" name="Right Arrow 8"/>
          <p:cNvSpPr>
            <a:spLocks noChangeArrowheads="1"/>
          </p:cNvSpPr>
          <p:nvPr/>
        </p:nvSpPr>
        <p:spPr bwMode="auto">
          <a:xfrm>
            <a:off x="3200400" y="2819400"/>
            <a:ext cx="2362200" cy="13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Specify Requirements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7429500" y="228600"/>
            <a:ext cx="1346200" cy="1143000"/>
          </a:xfrm>
          <a:prstGeom prst="rect">
            <a:avLst/>
          </a:prstGeom>
          <a:solidFill>
            <a:srgbClr val="FFC5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4" y="1871662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0" name="Flowchart: Multidocument 2"/>
          <p:cNvSpPr>
            <a:spLocks noChangeArrowheads="1"/>
          </p:cNvSpPr>
          <p:nvPr/>
        </p:nvSpPr>
        <p:spPr bwMode="auto">
          <a:xfrm>
            <a:off x="5943600" y="2057400"/>
            <a:ext cx="2438400" cy="2743200"/>
          </a:xfrm>
          <a:prstGeom prst="flowChartMultidocumen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800"/>
          </a:p>
          <a:p>
            <a:pPr algn="ctr"/>
            <a:r>
              <a:rPr lang="en-US" sz="1800"/>
              <a:t>Component X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Requirements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5181600" y="4816475"/>
            <a:ext cx="3594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dirty="0"/>
              <a:t>Requirements Specifications for Each Component or Subsystem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9342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How Many Levels of Detail?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52822"/>
            <a:ext cx="7391400" cy="4214577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You stop repeating when you have reached enough detail to define the </a:t>
            </a:r>
            <a:r>
              <a:rPr lang="en-US" sz="2400" i="1" dirty="0" smtClean="0">
                <a:solidFill>
                  <a:srgbClr val="0000CC"/>
                </a:solidFill>
              </a:rPr>
              <a:t>configuration items</a:t>
            </a:r>
            <a:r>
              <a:rPr lang="en-US" sz="2400" dirty="0" smtClean="0"/>
              <a:t> -- the lowest level parts that you want to manage at the system level</a:t>
            </a:r>
          </a:p>
          <a:p>
            <a:pPr lvl="1" eaLnBrk="1" hangingPunct="1"/>
            <a:r>
              <a:rPr lang="en-US" sz="2400" dirty="0" smtClean="0"/>
              <a:t>How do you want to break the system into parts?</a:t>
            </a:r>
          </a:p>
          <a:p>
            <a:pPr lvl="1" eaLnBrk="1" hangingPunct="1"/>
            <a:r>
              <a:rPr lang="en-US" sz="2400" dirty="0" smtClean="0"/>
              <a:t>How do you want to manage the project?</a:t>
            </a:r>
          </a:p>
          <a:p>
            <a:pPr lvl="1" eaLnBrk="1" hangingPunct="1"/>
            <a:r>
              <a:rPr lang="en-US" sz="2400" dirty="0" smtClean="0"/>
              <a:t>What are the most sensible logical divisions?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759572" y="5460120"/>
            <a:ext cx="2882900" cy="1355725"/>
            <a:chOff x="824" y="1206"/>
            <a:chExt cx="4112" cy="2480"/>
          </a:xfrm>
        </p:grpSpPr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824" y="1206"/>
              <a:ext cx="4112" cy="368"/>
              <a:chOff x="824" y="1206"/>
              <a:chExt cx="4112" cy="368"/>
            </a:xfrm>
          </p:grpSpPr>
          <p:sp>
            <p:nvSpPr>
              <p:cNvPr id="25624" name="Rectangle 6"/>
              <p:cNvSpPr>
                <a:spLocks noChangeArrowheads="1"/>
              </p:cNvSpPr>
              <p:nvPr/>
            </p:nvSpPr>
            <p:spPr bwMode="auto">
              <a:xfrm>
                <a:off x="824" y="1206"/>
                <a:ext cx="512" cy="36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Rectangle 7"/>
              <p:cNvSpPr>
                <a:spLocks noChangeArrowheads="1"/>
              </p:cNvSpPr>
              <p:nvPr/>
            </p:nvSpPr>
            <p:spPr bwMode="auto">
              <a:xfrm>
                <a:off x="1448" y="1206"/>
                <a:ext cx="512" cy="36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Rectangle 8"/>
              <p:cNvSpPr>
                <a:spLocks noChangeArrowheads="1"/>
              </p:cNvSpPr>
              <p:nvPr/>
            </p:nvSpPr>
            <p:spPr bwMode="auto">
              <a:xfrm>
                <a:off x="4424" y="1206"/>
                <a:ext cx="512" cy="36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Rectangle 9"/>
              <p:cNvSpPr>
                <a:spLocks noChangeArrowheads="1"/>
              </p:cNvSpPr>
              <p:nvPr/>
            </p:nvSpPr>
            <p:spPr bwMode="auto">
              <a:xfrm>
                <a:off x="2120" y="1206"/>
                <a:ext cx="2144" cy="36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7" name="Group 10"/>
            <p:cNvGrpSpPr>
              <a:grpSpLocks/>
            </p:cNvGrpSpPr>
            <p:nvPr/>
          </p:nvGrpSpPr>
          <p:grpSpPr bwMode="auto">
            <a:xfrm>
              <a:off x="2120" y="2646"/>
              <a:ext cx="2432" cy="368"/>
              <a:chOff x="2120" y="2646"/>
              <a:chExt cx="2432" cy="368"/>
            </a:xfrm>
          </p:grpSpPr>
          <p:sp>
            <p:nvSpPr>
              <p:cNvPr id="25620" name="Rectangle 11"/>
              <p:cNvSpPr>
                <a:spLocks noChangeArrowheads="1"/>
              </p:cNvSpPr>
              <p:nvPr/>
            </p:nvSpPr>
            <p:spPr bwMode="auto">
              <a:xfrm>
                <a:off x="2120" y="2646"/>
                <a:ext cx="512" cy="368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Rectangle 12"/>
              <p:cNvSpPr>
                <a:spLocks noChangeArrowheads="1"/>
              </p:cNvSpPr>
              <p:nvPr/>
            </p:nvSpPr>
            <p:spPr bwMode="auto">
              <a:xfrm>
                <a:off x="2792" y="2646"/>
                <a:ext cx="512" cy="368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Rectangle 13"/>
              <p:cNvSpPr>
                <a:spLocks noChangeArrowheads="1"/>
              </p:cNvSpPr>
              <p:nvPr/>
            </p:nvSpPr>
            <p:spPr bwMode="auto">
              <a:xfrm>
                <a:off x="3416" y="2646"/>
                <a:ext cx="512" cy="368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Rectangle 14"/>
              <p:cNvSpPr>
                <a:spLocks noChangeArrowheads="1"/>
              </p:cNvSpPr>
              <p:nvPr/>
            </p:nvSpPr>
            <p:spPr bwMode="auto">
              <a:xfrm>
                <a:off x="4040" y="2646"/>
                <a:ext cx="512" cy="368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08" name="Rectangle 15"/>
            <p:cNvSpPr>
              <a:spLocks noChangeArrowheads="1"/>
            </p:cNvSpPr>
            <p:nvPr/>
          </p:nvSpPr>
          <p:spPr bwMode="auto">
            <a:xfrm>
              <a:off x="3416" y="3318"/>
              <a:ext cx="512" cy="36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6"/>
            <p:cNvSpPr>
              <a:spLocks noChangeShapeType="1"/>
            </p:cNvSpPr>
            <p:nvPr/>
          </p:nvSpPr>
          <p:spPr bwMode="auto">
            <a:xfrm flipH="1">
              <a:off x="1680" y="158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7"/>
            <p:cNvSpPr>
              <a:spLocks noChangeShapeType="1"/>
            </p:cNvSpPr>
            <p:nvPr/>
          </p:nvSpPr>
          <p:spPr bwMode="auto">
            <a:xfrm flipH="1">
              <a:off x="2400" y="2254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8"/>
            <p:cNvSpPr>
              <a:spLocks noChangeShapeType="1"/>
            </p:cNvSpPr>
            <p:nvPr/>
          </p:nvSpPr>
          <p:spPr bwMode="auto">
            <a:xfrm flipV="1">
              <a:off x="4320" y="2254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9"/>
            <p:cNvSpPr>
              <a:spLocks noChangeShapeType="1"/>
            </p:cNvSpPr>
            <p:nvPr/>
          </p:nvSpPr>
          <p:spPr bwMode="auto">
            <a:xfrm flipV="1">
              <a:off x="4560" y="1582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20"/>
            <p:cNvSpPr>
              <a:spLocks noChangeShapeType="1"/>
            </p:cNvSpPr>
            <p:nvPr/>
          </p:nvSpPr>
          <p:spPr bwMode="auto">
            <a:xfrm>
              <a:off x="3648" y="302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21"/>
            <p:cNvSpPr>
              <a:spLocks noChangeShapeType="1"/>
            </p:cNvSpPr>
            <p:nvPr/>
          </p:nvSpPr>
          <p:spPr bwMode="auto">
            <a:xfrm flipV="1">
              <a:off x="3840" y="3022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15" name="Group 22"/>
            <p:cNvGrpSpPr>
              <a:grpSpLocks/>
            </p:cNvGrpSpPr>
            <p:nvPr/>
          </p:nvGrpSpPr>
          <p:grpSpPr bwMode="auto">
            <a:xfrm>
              <a:off x="1448" y="1878"/>
              <a:ext cx="3344" cy="368"/>
              <a:chOff x="1448" y="1878"/>
              <a:chExt cx="3344" cy="368"/>
            </a:xfrm>
          </p:grpSpPr>
          <p:sp>
            <p:nvSpPr>
              <p:cNvPr id="25616" name="Rectangle 23"/>
              <p:cNvSpPr>
                <a:spLocks noChangeArrowheads="1"/>
              </p:cNvSpPr>
              <p:nvPr/>
            </p:nvSpPr>
            <p:spPr bwMode="auto">
              <a:xfrm>
                <a:off x="1448" y="1878"/>
                <a:ext cx="512" cy="36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Rectangle 24"/>
              <p:cNvSpPr>
                <a:spLocks noChangeArrowheads="1"/>
              </p:cNvSpPr>
              <p:nvPr/>
            </p:nvSpPr>
            <p:spPr bwMode="auto">
              <a:xfrm>
                <a:off x="2120" y="1878"/>
                <a:ext cx="512" cy="36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Rectangle 25"/>
              <p:cNvSpPr>
                <a:spLocks noChangeArrowheads="1"/>
              </p:cNvSpPr>
              <p:nvPr/>
            </p:nvSpPr>
            <p:spPr bwMode="auto">
              <a:xfrm>
                <a:off x="4280" y="1878"/>
                <a:ext cx="512" cy="36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Rectangle 26"/>
              <p:cNvSpPr>
                <a:spLocks noChangeArrowheads="1"/>
              </p:cNvSpPr>
              <p:nvPr/>
            </p:nvSpPr>
            <p:spPr bwMode="auto">
              <a:xfrm>
                <a:off x="2840" y="1878"/>
                <a:ext cx="1184" cy="36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5" name="AutoShape 27"/>
          <p:cNvSpPr>
            <a:spLocks noChangeArrowheads="1"/>
          </p:cNvSpPr>
          <p:nvPr/>
        </p:nvSpPr>
        <p:spPr bwMode="auto">
          <a:xfrm>
            <a:off x="1219200" y="5719660"/>
            <a:ext cx="2743200" cy="990600"/>
          </a:xfrm>
          <a:prstGeom prst="wedgeRoundRectCallout">
            <a:avLst>
              <a:gd name="adj1" fmla="val 132755"/>
              <a:gd name="adj2" fmla="val 57213"/>
              <a:gd name="adj3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Configuration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Software Note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604125" cy="38385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With object oriented design concepts, selection of configuration items becomes an even more difficult task than it used to be</a:t>
            </a:r>
          </a:p>
          <a:p>
            <a:pPr lvl="1" eaLnBrk="1" hangingPunct="1"/>
            <a:r>
              <a:rPr lang="en-US" smtClean="0"/>
              <a:t>and it has often been a difficult task</a:t>
            </a:r>
          </a:p>
        </p:txBody>
      </p:sp>
      <p:pic>
        <p:nvPicPr>
          <p:cNvPr id="27652" name="Picture 6" descr="C:\Users\DJF.DJFCO-2010\AppData\Local\Microsoft\Windows\Temporary Internet Files\Content.IE5\1PUZ1QEO\MC9002329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163195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0104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More Software Notes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886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A typical large system may have </a:t>
            </a:r>
            <a:r>
              <a:rPr lang="en-US" sz="2400" dirty="0" smtClean="0">
                <a:solidFill>
                  <a:srgbClr val="0000CC"/>
                </a:solidFill>
              </a:rPr>
              <a:t>MANY</a:t>
            </a:r>
            <a:r>
              <a:rPr lang="en-US" sz="2400" dirty="0" smtClean="0"/>
              <a:t> software configuration items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Some designers may combine hardware and software into a configuration item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After identification of the software functions, selection of configuration items is the next key decision that software managers and technical staff must participate in deciding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010400" cy="11049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mtClean="0"/>
              <a:t>Selection of Software Items (Configuration Items)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2001838"/>
            <a:ext cx="8185150" cy="40941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Ideally, a software item is something that will be:</a:t>
            </a:r>
          </a:p>
          <a:p>
            <a:pPr lvl="1" eaLnBrk="1" hangingPunct="1"/>
            <a:r>
              <a:rPr lang="en-US" smtClean="0"/>
              <a:t>Developed independently</a:t>
            </a:r>
          </a:p>
          <a:p>
            <a:pPr lvl="1" eaLnBrk="1" hangingPunct="1"/>
            <a:r>
              <a:rPr lang="en-US" smtClean="0"/>
              <a:t>Tested independently (test cases, procedures, etc.)</a:t>
            </a:r>
          </a:p>
          <a:p>
            <a:pPr lvl="1" eaLnBrk="1" hangingPunct="1"/>
            <a:r>
              <a:rPr lang="en-US" smtClean="0"/>
              <a:t>Sold separately (part number, upgrades, price, etc.)</a:t>
            </a:r>
          </a:p>
          <a:p>
            <a:pPr lvl="1" eaLnBrk="1" hangingPunct="1"/>
            <a:r>
              <a:rPr lang="en-US" smtClean="0"/>
              <a:t>Maintained as a separate unit</a:t>
            </a:r>
          </a:p>
          <a:p>
            <a:pPr lvl="1" eaLnBrk="1" hangingPunct="1"/>
            <a:r>
              <a:rPr lang="en-US" smtClean="0"/>
              <a:t>Supported with its own set of documentation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Selection of Software Items </a:t>
            </a:r>
            <a:r>
              <a:rPr lang="en-US" sz="2000" smtClean="0"/>
              <a:t>(continued)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911350"/>
            <a:ext cx="8185150" cy="41846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 software item may also</a:t>
            </a:r>
          </a:p>
          <a:p>
            <a:pPr lvl="1" eaLnBrk="1" hangingPunct="1"/>
            <a:r>
              <a:rPr lang="en-US" smtClean="0"/>
              <a:t>Have a separate target processor</a:t>
            </a:r>
          </a:p>
          <a:p>
            <a:pPr lvl="1" eaLnBrk="1" hangingPunct="1"/>
            <a:r>
              <a:rPr lang="en-US" smtClean="0"/>
              <a:t>Or a separate programming language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Sometimes it is something that is so important to system functionality that it is separated out just to keep closer management visibility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181850" cy="12573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mtClean="0"/>
              <a:t>Considerations when Selecting Software Items (SIs)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911350"/>
            <a:ext cx="8185150" cy="36512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How many contractors will build / manage  the SI?</a:t>
            </a:r>
          </a:p>
          <a:p>
            <a:pPr lvl="1" eaLnBrk="1" hangingPunct="1"/>
            <a:r>
              <a:rPr lang="en-US" sz="2400" dirty="0" smtClean="0"/>
              <a:t>Ideally, one contractor per SI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How many target processors?</a:t>
            </a:r>
          </a:p>
          <a:p>
            <a:pPr lvl="1" eaLnBrk="1" hangingPunct="1"/>
            <a:r>
              <a:rPr lang="en-US" sz="2400" dirty="0" smtClean="0"/>
              <a:t>In many cases, there should there be one per SI?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How many programming languages?</a:t>
            </a:r>
          </a:p>
          <a:p>
            <a:pPr lvl="1" eaLnBrk="1" hangingPunct="1"/>
            <a:r>
              <a:rPr lang="en-US" sz="2400" dirty="0" smtClean="0"/>
              <a:t>Ideally, one per SI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dirty="0" smtClean="0"/>
              <a:t>…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58050" cy="12573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mtClean="0"/>
              <a:t>Considerations when Selecting Software Items </a:t>
            </a:r>
            <a:r>
              <a:rPr lang="en-US" sz="2000" smtClean="0"/>
              <a:t>(continued)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4876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are the schedules / delivery dates?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releases of an SI vs. multiple SIs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is the best maintenance approach?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you change one part without re-compiling and re-testing many unrelated parts?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big will it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it is too big, perhaps it should be broken up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Interfaces to other products?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Keep them simple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96200" y="5791200"/>
          <a:ext cx="1035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Clip" r:id="rId4" imgW="1036015" imgH="504749" progId="">
                  <p:embed/>
                </p:oleObj>
              </mc:Choice>
              <mc:Fallback>
                <p:oleObj name="Clip" r:id="rId4" imgW="1036015" imgH="50474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791200"/>
                        <a:ext cx="10350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What is a Lifecycle?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idx="1"/>
          </p:nvPr>
        </p:nvSpPr>
        <p:spPr>
          <a:xfrm>
            <a:off x="1030288" y="1606550"/>
            <a:ext cx="7223125" cy="18811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8575" cap="flat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u="sng" smtClean="0"/>
              <a:t>Lifecycle</a:t>
            </a:r>
            <a:r>
              <a:rPr lang="en-US" smtClean="0"/>
              <a:t>: the period of time during which a process occurs.  Generally, this begins with an initial concept and ends with a final termination.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039813" y="3922713"/>
            <a:ext cx="7097712" cy="568325"/>
          </a:xfrm>
          <a:prstGeom prst="roundRect">
            <a:avLst>
              <a:gd name="adj" fmla="val 12495"/>
            </a:avLst>
          </a:prstGeom>
          <a:solidFill>
            <a:srgbClr val="FFC5C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 eaLnBrk="1" hangingPunct="1"/>
            <a:r>
              <a:rPr lang="en-US">
                <a:solidFill>
                  <a:srgbClr val="000000"/>
                </a:solidFill>
              </a:rPr>
              <a:t>Lifecycle: the context of a process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81025" y="5029200"/>
            <a:ext cx="8080375" cy="598488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 eaLnBrk="1" hangingPunct="1"/>
            <a:r>
              <a:rPr lang="en-US">
                <a:solidFill>
                  <a:srgbClr val="000000"/>
                </a:solidFill>
              </a:rPr>
              <a:t>Lifecycle: the top level view of a process</a:t>
            </a:r>
          </a:p>
        </p:txBody>
      </p:sp>
    </p:spTree>
    <p:extLst>
      <p:ext uri="{BB962C8B-B14F-4D97-AF65-F5344CB8AC3E}">
        <p14:creationId xmlns:p14="http://schemas.microsoft.com/office/powerpoint/2010/main" val="324025992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Step 3 - Build the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4624"/>
            <a:ext cx="7864475" cy="388937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endParaRPr lang="en-US" sz="700" dirty="0" smtClean="0"/>
          </a:p>
          <a:p>
            <a:pPr eaLnBrk="1" hangingPunct="1"/>
            <a:r>
              <a:rPr lang="en-US" sz="2400" dirty="0" smtClean="0"/>
              <a:t>“Subcontract” the software, electrical, mechanical, or other development tasks to software engineers, electrical engineers, etc.</a:t>
            </a:r>
          </a:p>
          <a:p>
            <a:pPr eaLnBrk="1" hangingPunct="1"/>
            <a:r>
              <a:rPr lang="en-US" sz="2400" dirty="0" smtClean="0"/>
              <a:t>Manage and maintain communication and coordination during this period</a:t>
            </a:r>
          </a:p>
          <a:p>
            <a:pPr lvl="1" eaLnBrk="1" hangingPunct="1"/>
            <a:r>
              <a:rPr lang="en-US" sz="2400" dirty="0" smtClean="0"/>
              <a:t>Example: controlling change to requirements and interfaces</a:t>
            </a:r>
          </a:p>
          <a:p>
            <a:pPr lvl="1" eaLnBrk="1" hangingPunct="1"/>
            <a:r>
              <a:rPr lang="en-US" sz="2400" dirty="0" smtClean="0"/>
              <a:t>Example: resolving differences of opinion about interpretation of specifications</a:t>
            </a:r>
          </a:p>
        </p:txBody>
      </p:sp>
      <p:grpSp>
        <p:nvGrpSpPr>
          <p:cNvPr id="36868" name="Group 9"/>
          <p:cNvGrpSpPr>
            <a:grpSpLocks/>
          </p:cNvGrpSpPr>
          <p:nvPr/>
        </p:nvGrpSpPr>
        <p:grpSpPr bwMode="auto">
          <a:xfrm>
            <a:off x="685800" y="5334000"/>
            <a:ext cx="7061200" cy="1066800"/>
            <a:chOff x="432" y="3360"/>
            <a:chExt cx="4448" cy="672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32" y="3552"/>
              <a:ext cx="512" cy="3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056" y="3552"/>
              <a:ext cx="512" cy="368"/>
            </a:xfrm>
            <a:prstGeom prst="rect">
              <a:avLst/>
            </a:prstGeom>
            <a:solidFill>
              <a:srgbClr val="FFC5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4368" y="3552"/>
              <a:ext cx="512" cy="368"/>
            </a:xfrm>
            <a:prstGeom prst="rect">
              <a:avLst/>
            </a:prstGeom>
            <a:solidFill>
              <a:srgbClr val="C8FEC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728" y="3360"/>
              <a:ext cx="2480" cy="672"/>
            </a:xfrm>
            <a:prstGeom prst="rect">
              <a:avLst/>
            </a:prstGeom>
            <a:solidFill>
              <a:srgbClr val="C0FEF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Step 4 - Integrate the System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676400"/>
            <a:ext cx="8185150" cy="16668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Put the parts together</a:t>
            </a:r>
          </a:p>
          <a:p>
            <a:pPr eaLnBrk="1" hangingPunct="1"/>
            <a:r>
              <a:rPr lang="en-US" smtClean="0"/>
              <a:t>This is the real test of whether the Systems Engineer did the job right</a:t>
            </a:r>
          </a:p>
        </p:txBody>
      </p: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1203325" y="2927350"/>
            <a:ext cx="7086600" cy="1295400"/>
            <a:chOff x="816" y="1728"/>
            <a:chExt cx="4464" cy="816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816" y="1968"/>
              <a:ext cx="512" cy="3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1440" y="1968"/>
              <a:ext cx="512" cy="368"/>
            </a:xfrm>
            <a:prstGeom prst="rect">
              <a:avLst/>
            </a:prstGeom>
            <a:solidFill>
              <a:srgbClr val="FFC5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4416" y="1728"/>
              <a:ext cx="864" cy="816"/>
            </a:xfrm>
            <a:prstGeom prst="rect">
              <a:avLst/>
            </a:prstGeom>
            <a:solidFill>
              <a:srgbClr val="C8FEC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112" y="1968"/>
              <a:ext cx="2144" cy="368"/>
            </a:xfrm>
            <a:prstGeom prst="rect">
              <a:avLst/>
            </a:prstGeom>
            <a:solidFill>
              <a:srgbClr val="C0FEF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Step 3 - Subcontracting the</a:t>
            </a:r>
            <a:br>
              <a:rPr lang="en-US" smtClean="0"/>
            </a:br>
            <a:r>
              <a:rPr lang="en-US" smtClean="0"/>
              <a:t>“Build the System” Process</a:t>
            </a:r>
          </a:p>
        </p:txBody>
      </p:sp>
      <p:grpSp>
        <p:nvGrpSpPr>
          <p:cNvPr id="38915" name="Group 21"/>
          <p:cNvGrpSpPr>
            <a:grpSpLocks/>
          </p:cNvGrpSpPr>
          <p:nvPr/>
        </p:nvGrpSpPr>
        <p:grpSpPr bwMode="auto">
          <a:xfrm>
            <a:off x="368300" y="1720850"/>
            <a:ext cx="8445500" cy="4629150"/>
            <a:chOff x="232" y="1084"/>
            <a:chExt cx="5320" cy="2916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232" y="1084"/>
              <a:ext cx="5320" cy="1384"/>
              <a:chOff x="232" y="1084"/>
              <a:chExt cx="5320" cy="1384"/>
            </a:xfrm>
          </p:grpSpPr>
          <p:sp>
            <p:nvSpPr>
              <p:cNvPr id="38928" name="Rectangle 5"/>
              <p:cNvSpPr>
                <a:spLocks noChangeArrowheads="1"/>
              </p:cNvSpPr>
              <p:nvPr/>
            </p:nvSpPr>
            <p:spPr bwMode="auto">
              <a:xfrm>
                <a:off x="4312" y="1084"/>
                <a:ext cx="1240" cy="1384"/>
              </a:xfrm>
              <a:prstGeom prst="rect">
                <a:avLst/>
              </a:prstGeom>
              <a:solidFill>
                <a:srgbClr val="DEFFD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Integrate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&amp; Test</a:t>
                </a:r>
              </a:p>
            </p:txBody>
          </p:sp>
          <p:sp>
            <p:nvSpPr>
              <p:cNvPr id="38929" name="Rectangle 6"/>
              <p:cNvSpPr>
                <a:spLocks noChangeArrowheads="1"/>
              </p:cNvSpPr>
              <p:nvPr/>
            </p:nvSpPr>
            <p:spPr bwMode="auto">
              <a:xfrm>
                <a:off x="1624" y="1084"/>
                <a:ext cx="1480" cy="1384"/>
              </a:xfrm>
              <a:prstGeom prst="rect">
                <a:avLst/>
              </a:prstGeom>
              <a:solidFill>
                <a:srgbClr val="E0FFF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Design the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Architecture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&amp; Allocate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 Requirements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to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Parts</a:t>
                </a:r>
              </a:p>
            </p:txBody>
          </p:sp>
          <p:sp>
            <p:nvSpPr>
              <p:cNvPr id="38930" name="Rectangle 7"/>
              <p:cNvSpPr>
                <a:spLocks noChangeArrowheads="1"/>
              </p:cNvSpPr>
              <p:nvPr/>
            </p:nvSpPr>
            <p:spPr bwMode="auto">
              <a:xfrm>
                <a:off x="3112" y="1084"/>
                <a:ext cx="1192" cy="1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Build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the System</a:t>
                </a:r>
              </a:p>
            </p:txBody>
          </p:sp>
          <p:sp>
            <p:nvSpPr>
              <p:cNvPr id="38931" name="Rectangle 8"/>
              <p:cNvSpPr>
                <a:spLocks noChangeArrowheads="1"/>
              </p:cNvSpPr>
              <p:nvPr/>
            </p:nvSpPr>
            <p:spPr bwMode="auto">
              <a:xfrm>
                <a:off x="232" y="1084"/>
                <a:ext cx="1384" cy="1384"/>
              </a:xfrm>
              <a:prstGeom prst="rect">
                <a:avLst/>
              </a:prstGeom>
              <a:solidFill>
                <a:srgbClr val="FEFFE4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Analyze</a:t>
                </a:r>
              </a:p>
              <a:p>
                <a:pPr algn="ctr" eaLnBrk="1" hangingPunct="1"/>
                <a:r>
                  <a:rPr lang="en-US" b="0">
                    <a:latin typeface="Comic Sans MS" pitchFamily="66" charset="0"/>
                  </a:rPr>
                  <a:t>Requirements</a:t>
                </a:r>
              </a:p>
              <a:p>
                <a:pPr algn="ctr" eaLnBrk="1" hangingPunct="1"/>
                <a:endParaRPr lang="en-US" b="0">
                  <a:latin typeface="Comic Sans MS" pitchFamily="66" charset="0"/>
                </a:endParaRPr>
              </a:p>
            </p:txBody>
          </p:sp>
        </p:grpSp>
        <p:grpSp>
          <p:nvGrpSpPr>
            <p:cNvPr id="38917" name="Group 20"/>
            <p:cNvGrpSpPr>
              <a:grpSpLocks/>
            </p:cNvGrpSpPr>
            <p:nvPr/>
          </p:nvGrpSpPr>
          <p:grpSpPr bwMode="auto">
            <a:xfrm>
              <a:off x="1776" y="2472"/>
              <a:ext cx="3252" cy="1528"/>
              <a:chOff x="1776" y="2472"/>
              <a:chExt cx="3252" cy="1528"/>
            </a:xfrm>
          </p:grpSpPr>
          <p:sp>
            <p:nvSpPr>
              <p:cNvPr id="38918" name="Line 10"/>
              <p:cNvSpPr>
                <a:spLocks noChangeShapeType="1"/>
              </p:cNvSpPr>
              <p:nvPr/>
            </p:nvSpPr>
            <p:spPr bwMode="auto">
              <a:xfrm flipH="1">
                <a:off x="2292" y="2472"/>
                <a:ext cx="960" cy="768"/>
              </a:xfrm>
              <a:prstGeom prst="lin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9" name="Line 11"/>
              <p:cNvSpPr>
                <a:spLocks noChangeShapeType="1"/>
              </p:cNvSpPr>
              <p:nvPr/>
            </p:nvSpPr>
            <p:spPr bwMode="auto">
              <a:xfrm flipH="1">
                <a:off x="3444" y="2472"/>
                <a:ext cx="48" cy="768"/>
              </a:xfrm>
              <a:prstGeom prst="lin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0" name="Line 12"/>
              <p:cNvSpPr>
                <a:spLocks noChangeShapeType="1"/>
              </p:cNvSpPr>
              <p:nvPr/>
            </p:nvSpPr>
            <p:spPr bwMode="auto">
              <a:xfrm>
                <a:off x="3972" y="2472"/>
                <a:ext cx="384" cy="768"/>
              </a:xfrm>
              <a:prstGeom prst="lin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1" name="Rectangle 13"/>
              <p:cNvSpPr>
                <a:spLocks noChangeArrowheads="1"/>
              </p:cNvSpPr>
              <p:nvPr/>
            </p:nvSpPr>
            <p:spPr bwMode="auto">
              <a:xfrm>
                <a:off x="2832" y="3252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>
                    <a:latin typeface="Comic Sans MS" pitchFamily="66" charset="0"/>
                  </a:rPr>
                  <a:t>Packaging</a:t>
                </a:r>
              </a:p>
            </p:txBody>
          </p:sp>
          <p:sp>
            <p:nvSpPr>
              <p:cNvPr id="38922" name="Rectangle 14"/>
              <p:cNvSpPr>
                <a:spLocks noChangeArrowheads="1"/>
              </p:cNvSpPr>
              <p:nvPr/>
            </p:nvSpPr>
            <p:spPr bwMode="auto">
              <a:xfrm>
                <a:off x="3888" y="3252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>
                    <a:latin typeface="Comic Sans MS" pitchFamily="66" charset="0"/>
                  </a:rPr>
                  <a:t>Software</a:t>
                </a:r>
              </a:p>
            </p:txBody>
          </p:sp>
          <p:sp>
            <p:nvSpPr>
              <p:cNvPr id="38923" name="Rectangle 15"/>
              <p:cNvSpPr>
                <a:spLocks noChangeArrowheads="1"/>
              </p:cNvSpPr>
              <p:nvPr/>
            </p:nvSpPr>
            <p:spPr bwMode="auto">
              <a:xfrm>
                <a:off x="1776" y="3252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>
                    <a:latin typeface="Comic Sans MS" pitchFamily="66" charset="0"/>
                  </a:rPr>
                  <a:t>Electronics</a:t>
                </a:r>
              </a:p>
            </p:txBody>
          </p:sp>
          <p:sp>
            <p:nvSpPr>
              <p:cNvPr id="38924" name="Line 16"/>
              <p:cNvSpPr>
                <a:spLocks noChangeShapeType="1"/>
              </p:cNvSpPr>
              <p:nvPr/>
            </p:nvSpPr>
            <p:spPr bwMode="auto">
              <a:xfrm flipV="1">
                <a:off x="2484" y="2472"/>
                <a:ext cx="2064" cy="76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 flipV="1">
                <a:off x="3636" y="2472"/>
                <a:ext cx="1104" cy="76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 flipV="1">
                <a:off x="4596" y="2472"/>
                <a:ext cx="432" cy="76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7" name="Rectangle 19"/>
              <p:cNvSpPr>
                <a:spLocks noChangeArrowheads="1"/>
              </p:cNvSpPr>
              <p:nvPr/>
            </p:nvSpPr>
            <p:spPr bwMode="auto">
              <a:xfrm>
                <a:off x="3780" y="3480"/>
                <a:ext cx="1152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0">
                    <a:latin typeface="Comic Sans MS" pitchFamily="66" charset="0"/>
                  </a:rPr>
                  <a:t>Software Development Lifecycle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524750" cy="100965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mtClean="0"/>
              <a:t>Four Items Constitute a Good Starting Point for a SW Project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01000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600" dirty="0" smtClean="0"/>
              <a:t>If you have these four, </a:t>
            </a:r>
            <a:r>
              <a:rPr lang="en-US" sz="2600" i="1" dirty="0" smtClean="0">
                <a:solidFill>
                  <a:srgbClr val="0000CC"/>
                </a:solidFill>
              </a:rPr>
              <a:t>make sure they are as complete</a:t>
            </a:r>
            <a:r>
              <a:rPr lang="en-US" sz="2600" dirty="0" smtClean="0"/>
              <a:t> and correct as you can get them</a:t>
            </a:r>
          </a:p>
          <a:p>
            <a:pPr eaLnBrk="1" hangingPunct="1"/>
            <a:r>
              <a:rPr lang="en-US" sz="2600" dirty="0" smtClean="0"/>
              <a:t>If you do not have them, </a:t>
            </a:r>
            <a:r>
              <a:rPr lang="en-US" sz="2600" i="1" dirty="0" smtClean="0">
                <a:solidFill>
                  <a:srgbClr val="0000CC"/>
                </a:solidFill>
              </a:rPr>
              <a:t>make them</a:t>
            </a:r>
            <a:r>
              <a:rPr lang="en-US" sz="2600" dirty="0" smtClean="0"/>
              <a:t> and then confer with the customer(s) and systems engineers to see if they agree with what they say</a:t>
            </a:r>
          </a:p>
          <a:p>
            <a:pPr eaLnBrk="1" hangingPunct="1"/>
            <a:r>
              <a:rPr lang="en-US" sz="2600" dirty="0" smtClean="0"/>
              <a:t>If equivalent information is available elsewhere, </a:t>
            </a:r>
            <a:r>
              <a:rPr lang="en-US" sz="2600" i="1" dirty="0" smtClean="0">
                <a:solidFill>
                  <a:srgbClr val="0000CC"/>
                </a:solidFill>
              </a:rPr>
              <a:t>make sure you have copies</a:t>
            </a:r>
            <a:r>
              <a:rPr lang="en-US" sz="2600" dirty="0" smtClean="0"/>
              <a:t> of the equivalent information AND strong communication with whomever is in charge of changing things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543800" cy="8382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mtClean="0"/>
              <a:t>Four Key Items - The Starting Point for Successful Software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15250" cy="4572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1) </a:t>
            </a:r>
            <a:r>
              <a:rPr lang="en-US" sz="2400" i="1" dirty="0" smtClean="0">
                <a:solidFill>
                  <a:srgbClr val="008000"/>
                </a:solidFill>
              </a:rPr>
              <a:t>Software Statement of Work</a:t>
            </a:r>
            <a:endParaRPr lang="en-US" sz="240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	-- what to do and what to deliver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	-- often the basis for a contract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-- </a:t>
            </a:r>
            <a:r>
              <a:rPr lang="en-US" sz="2400" i="1" dirty="0" smtClean="0">
                <a:solidFill>
                  <a:srgbClr val="0000FF"/>
                </a:solidFill>
              </a:rPr>
              <a:t>the “requirements for the project”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2) </a:t>
            </a:r>
            <a:r>
              <a:rPr lang="en-US" sz="2400" i="1" dirty="0" smtClean="0">
                <a:solidFill>
                  <a:srgbClr val="008000"/>
                </a:solidFill>
              </a:rPr>
              <a:t>Software Requirements Specification</a:t>
            </a:r>
            <a:endParaRPr lang="en-US" sz="240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	-- </a:t>
            </a:r>
            <a:r>
              <a:rPr lang="en-US" sz="2400" i="1" dirty="0" smtClean="0">
                <a:solidFill>
                  <a:srgbClr val="0000FF"/>
                </a:solidFill>
              </a:rPr>
              <a:t>the “requirements for the product”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-- specifically, what the software is required to do and how you will test to see if it is correct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sz="1400" dirty="0" smtClean="0"/>
              <a:t>…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7372350" cy="914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mtClean="0"/>
              <a:t>Four Key Items - ...</a:t>
            </a:r>
            <a:br>
              <a:rPr lang="en-US" smtClean="0"/>
            </a:br>
            <a:r>
              <a:rPr lang="en-US" sz="2000" smtClean="0"/>
              <a:t>(continued)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876425"/>
            <a:ext cx="7964487" cy="391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3) </a:t>
            </a:r>
            <a:r>
              <a:rPr lang="en-US" i="1" dirty="0" smtClean="0">
                <a:solidFill>
                  <a:srgbClr val="008000"/>
                </a:solidFill>
              </a:rPr>
              <a:t>System Design Specification or Description (and Allocation)</a:t>
            </a: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	-- the parts of the system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-- how they interface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-- how requirements are allocated to the component parts of the system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4) </a:t>
            </a:r>
            <a:r>
              <a:rPr lang="en-US" i="1" dirty="0" smtClean="0">
                <a:solidFill>
                  <a:srgbClr val="008000"/>
                </a:solidFill>
              </a:rPr>
              <a:t>Requirements Trace</a:t>
            </a: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	-- from software to system to customer and 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6096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mtClean="0"/>
              <a:t>Some Important Considerations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67600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Make sure you include the views of all “customers” relative to the four items in the starting point</a:t>
            </a:r>
          </a:p>
          <a:p>
            <a:pPr eaLnBrk="1" hangingPunct="1"/>
            <a:r>
              <a:rPr lang="en-US" sz="2400" dirty="0" smtClean="0"/>
              <a:t>Make sure you establish who controls changes to each requirement, specification, statement of work, etc.</a:t>
            </a:r>
          </a:p>
          <a:p>
            <a:pPr lvl="1" eaLnBrk="1" hangingPunct="1"/>
            <a:r>
              <a:rPr lang="en-US" sz="2400" dirty="0" smtClean="0"/>
              <a:t>And make sure they are motivated to inform the software manager of all changes</a:t>
            </a:r>
          </a:p>
          <a:p>
            <a:pPr eaLnBrk="1" hangingPunct="1"/>
            <a:r>
              <a:rPr lang="en-US" sz="2400" dirty="0" smtClean="0"/>
              <a:t>Understand key dependencies on other parts of the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10400" cy="7810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Software Statement of Work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95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Should clearly state all of the </a:t>
            </a:r>
            <a:r>
              <a:rPr lang="en-US" sz="2400" i="1" dirty="0" smtClean="0">
                <a:solidFill>
                  <a:srgbClr val="008000"/>
                </a:solidFill>
              </a:rPr>
              <a:t>entry criteria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for the software effort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Plus the specific </a:t>
            </a:r>
            <a:r>
              <a:rPr lang="en-US" sz="2400" i="1" dirty="0" smtClean="0">
                <a:solidFill>
                  <a:srgbClr val="008000"/>
                </a:solidFill>
              </a:rPr>
              <a:t>tasks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be performed and </a:t>
            </a:r>
            <a:r>
              <a:rPr lang="en-US" sz="2400" i="1" dirty="0" smtClean="0">
                <a:solidFill>
                  <a:srgbClr val="008000"/>
                </a:solidFill>
              </a:rPr>
              <a:t>deliverables</a:t>
            </a:r>
            <a:r>
              <a:rPr lang="en-US" sz="2400" dirty="0" smtClean="0"/>
              <a:t> to be produced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>
                <a:solidFill>
                  <a:srgbClr val="008000"/>
                </a:solidFill>
              </a:rPr>
              <a:t>Constraints</a:t>
            </a:r>
            <a:r>
              <a:rPr lang="en-US" sz="2400" dirty="0" smtClean="0"/>
              <a:t> on schedule, resources, etc. (where possible -- sometimes it is your job to determine the needed schedule and resources)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Plus applicable </a:t>
            </a:r>
            <a:r>
              <a:rPr lang="en-US" sz="2400" i="1" dirty="0" smtClean="0">
                <a:solidFill>
                  <a:srgbClr val="008000"/>
                </a:solidFill>
              </a:rPr>
              <a:t>standards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Types of Software 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654050" y="1676400"/>
            <a:ext cx="7727950" cy="4419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There are many kinds of software, and each of them may require a different lifecycle model, a different process, different kinds of specifications, and different levels of support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Good software planning begins with an analysis of ALL the software to be built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200900" cy="14478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Demonstration or Requirements Prototype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905000"/>
            <a:ext cx="8185150" cy="4419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Intended to demonstrate a concept and then be thrown away.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Goal is to get something working quickly and see what it looks like.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Usually found in early phases of system lifecycle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Generally less emphasis on testing and quality assurance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Systems Engineering Lifecycle is ...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00100" y="1619250"/>
            <a:ext cx="76200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... the highest level “technical” lifecycle for a product or system being built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It incorporates many disciplines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It begins with a system concept and ends with system integration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Software engineering success is largely dependent on successful execution of this lifecycle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Evolutionary Prototype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Intended to try a concept and then improve on it until it is acceptable (but then throw away or use?)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Usually found in early phases of system lifecycle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But sometimes this is the paradigm for developing production software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which case we may need more formality and more focus on testing and 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Production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331075" cy="4724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dirty="0" smtClean="0"/>
              <a:t>Intended to be robust, easily maintained, error free, reliable, etc.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defRPr/>
            </a:pPr>
            <a:r>
              <a:rPr lang="en-US" sz="2400" dirty="0" smtClean="0"/>
              <a:t>Generally the most expensive and slowest to develop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Generally found only in later phases of system life cycle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Beware of attempts to use prototypes as production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Test Software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824788" cy="4111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Intended to test some other software or hardware.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May be of “throwaway” or of “production” quality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Found in all phases of a system lifecycle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Simulation Software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Intended to simulate some other system or environment as part of a design or testing effort. 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Used throughout the system development lifecycle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>
                <a:solidFill>
                  <a:srgbClr val="008000"/>
                </a:solidFill>
              </a:rPr>
              <a:t>It is important to keep changes under control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so that the simulation you test with corresponds to the simulation you designed with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Debugging Software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42213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Used to find and fix errors in other software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Used in all phases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Needs to be robust but not usually safety or time critical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Good program planning includes up-front planning of testing and debugging 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Test Support Software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162800" cy="4495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Intended to support various forms of system testing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Generally developed late in the system life cycle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Generally viewed as temporary so not usually developed with the same care as application software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Sometimes automatically generated via test generation 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1800" smtClean="0"/>
              <a:t>Types of Software: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Support Software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42213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/>
              <a:t>Intended to support operation or maintenance of a system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Generally developed late in the system life cycle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Often not designed carefully as part of the overall system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But may be used for a long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What Types of Software Apply to My Project?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966913"/>
            <a:ext cx="7804150" cy="41290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This is a key question that must be determined by the systems engineering and software engineering staff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Each type may require its own analysis of lifecycle and process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Deciding What Types of Software Apply to Your Project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51750" cy="40576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Be careful to team the systems engineering function with the software engineering function to achieve the most appropriate allocation of system requirements to various software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654050" y="2038350"/>
            <a:ext cx="8185150" cy="1884363"/>
          </a:xfrm>
          <a:noFill/>
        </p:spPr>
        <p:txBody>
          <a:bodyPr lIns="92075" tIns="46038" rIns="92075" bIns="46038"/>
          <a:lstStyle/>
          <a:p>
            <a:pPr marL="285750" indent="-285750" algn="ctr" eaLnBrk="1" hangingPunct="1">
              <a:buFont typeface="Wingdings" pitchFamily="2" charset="2"/>
              <a:buNone/>
            </a:pPr>
            <a:r>
              <a:rPr lang="en-US" sz="4800" dirty="0" smtClean="0"/>
              <a:t>END OF</a:t>
            </a:r>
          </a:p>
          <a:p>
            <a:pPr marL="285750" indent="-285750" algn="ctr" eaLnBrk="1" hangingPunct="1">
              <a:buFont typeface="Wingdings" pitchFamily="2" charset="2"/>
              <a:buNone/>
            </a:pPr>
            <a:r>
              <a:rPr lang="en-US" sz="4800" dirty="0" smtClean="0"/>
              <a:t>Lecture 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General Model of a Lifecycle</a:t>
            </a:r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457200" y="3676650"/>
            <a:ext cx="8153400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i="1" dirty="0">
                <a:solidFill>
                  <a:srgbClr val="0000CC"/>
                </a:solidFill>
              </a:rPr>
              <a:t>sequence</a:t>
            </a:r>
            <a:r>
              <a:rPr lang="en-US" dirty="0">
                <a:solidFill>
                  <a:srgbClr val="000000"/>
                </a:solidFill>
              </a:rPr>
              <a:t> of phases or time periods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i="1" dirty="0">
                <a:solidFill>
                  <a:srgbClr val="0000CC"/>
                </a:solidFill>
              </a:rPr>
              <a:t>Milestones</a:t>
            </a:r>
            <a:r>
              <a:rPr lang="en-US" dirty="0">
                <a:solidFill>
                  <a:srgbClr val="000000"/>
                </a:solidFill>
              </a:rPr>
              <a:t> mark the boundaries between </a:t>
            </a:r>
            <a:r>
              <a:rPr lang="en-US" dirty="0" smtClean="0">
                <a:solidFill>
                  <a:srgbClr val="000000"/>
                </a:solidFill>
              </a:rPr>
              <a:t>phases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196" name="Group 1028"/>
          <p:cNvGrpSpPr>
            <a:grpSpLocks/>
          </p:cNvGrpSpPr>
          <p:nvPr/>
        </p:nvGrpSpPr>
        <p:grpSpPr bwMode="auto">
          <a:xfrm>
            <a:off x="0" y="1828800"/>
            <a:ext cx="9067800" cy="1662113"/>
            <a:chOff x="0" y="1152"/>
            <a:chExt cx="5712" cy="1047"/>
          </a:xfrm>
        </p:grpSpPr>
        <p:grpSp>
          <p:nvGrpSpPr>
            <p:cNvPr id="8197" name="Group 1029"/>
            <p:cNvGrpSpPr>
              <a:grpSpLocks/>
            </p:cNvGrpSpPr>
            <p:nvPr/>
          </p:nvGrpSpPr>
          <p:grpSpPr bwMode="auto">
            <a:xfrm>
              <a:off x="196" y="1152"/>
              <a:ext cx="5320" cy="480"/>
              <a:chOff x="196" y="1152"/>
              <a:chExt cx="5320" cy="480"/>
            </a:xfrm>
          </p:grpSpPr>
          <p:sp>
            <p:nvSpPr>
              <p:cNvPr id="8214" name="Rectangle 1030"/>
              <p:cNvSpPr>
                <a:spLocks noChangeArrowheads="1"/>
              </p:cNvSpPr>
              <p:nvPr/>
            </p:nvSpPr>
            <p:spPr bwMode="auto">
              <a:xfrm>
                <a:off x="1156" y="1348"/>
                <a:ext cx="952" cy="232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</a:rPr>
                  <a:t>Phase 2</a:t>
                </a:r>
              </a:p>
            </p:txBody>
          </p:sp>
          <p:sp>
            <p:nvSpPr>
              <p:cNvPr id="8215" name="Rectangle 1031"/>
              <p:cNvSpPr>
                <a:spLocks noChangeArrowheads="1"/>
              </p:cNvSpPr>
              <p:nvPr/>
            </p:nvSpPr>
            <p:spPr bwMode="auto">
              <a:xfrm>
                <a:off x="2116" y="1348"/>
                <a:ext cx="952" cy="232"/>
              </a:xfrm>
              <a:prstGeom prst="rect">
                <a:avLst/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3</a:t>
                </a:r>
              </a:p>
            </p:txBody>
          </p:sp>
          <p:sp>
            <p:nvSpPr>
              <p:cNvPr id="8216" name="Rectangle 1032"/>
              <p:cNvSpPr>
                <a:spLocks noChangeArrowheads="1"/>
              </p:cNvSpPr>
              <p:nvPr/>
            </p:nvSpPr>
            <p:spPr bwMode="auto">
              <a:xfrm>
                <a:off x="3076" y="1348"/>
                <a:ext cx="952" cy="232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4</a:t>
                </a:r>
              </a:p>
            </p:txBody>
          </p:sp>
          <p:sp>
            <p:nvSpPr>
              <p:cNvPr id="8217" name="Rectangle 1033"/>
              <p:cNvSpPr>
                <a:spLocks noChangeArrowheads="1"/>
              </p:cNvSpPr>
              <p:nvPr/>
            </p:nvSpPr>
            <p:spPr bwMode="auto">
              <a:xfrm>
                <a:off x="4564" y="1348"/>
                <a:ext cx="952" cy="232"/>
              </a:xfrm>
              <a:prstGeom prst="rect">
                <a:avLst/>
              </a:prstGeom>
              <a:solidFill>
                <a:srgbClr val="C8FEC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n</a:t>
                </a:r>
              </a:p>
            </p:txBody>
          </p:sp>
          <p:sp>
            <p:nvSpPr>
              <p:cNvPr id="8218" name="Rectangle 1034"/>
              <p:cNvSpPr>
                <a:spLocks noChangeArrowheads="1"/>
              </p:cNvSpPr>
              <p:nvPr/>
            </p:nvSpPr>
            <p:spPr bwMode="auto">
              <a:xfrm>
                <a:off x="196" y="1348"/>
                <a:ext cx="952" cy="232"/>
              </a:xfrm>
              <a:prstGeom prst="rect">
                <a:avLst/>
              </a:prstGeom>
              <a:solidFill>
                <a:srgbClr val="FDE3B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1</a:t>
                </a:r>
              </a:p>
            </p:txBody>
          </p:sp>
          <p:sp>
            <p:nvSpPr>
              <p:cNvPr id="8219" name="Rectangle 1035"/>
              <p:cNvSpPr>
                <a:spLocks noChangeArrowheads="1"/>
              </p:cNvSpPr>
              <p:nvPr/>
            </p:nvSpPr>
            <p:spPr bwMode="auto">
              <a:xfrm>
                <a:off x="4032" y="1152"/>
                <a:ext cx="52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</a:pPr>
                <a:r>
                  <a:rPr lang="en-US" sz="4400" b="0">
                    <a:solidFill>
                      <a:srgbClr val="000000"/>
                    </a:solidFill>
                    <a:latin typeface="Comic Sans MS" pitchFamily="66" charset="0"/>
                  </a:rPr>
                  <a:t>....</a:t>
                </a:r>
              </a:p>
            </p:txBody>
          </p:sp>
        </p:grpSp>
        <p:grpSp>
          <p:nvGrpSpPr>
            <p:cNvPr id="8198" name="Group 1036"/>
            <p:cNvGrpSpPr>
              <a:grpSpLocks/>
            </p:cNvGrpSpPr>
            <p:nvPr/>
          </p:nvGrpSpPr>
          <p:grpSpPr bwMode="auto">
            <a:xfrm>
              <a:off x="0" y="1584"/>
              <a:ext cx="5712" cy="615"/>
              <a:chOff x="0" y="1584"/>
              <a:chExt cx="5712" cy="615"/>
            </a:xfrm>
          </p:grpSpPr>
          <p:grpSp>
            <p:nvGrpSpPr>
              <p:cNvPr id="8199" name="Group 1037"/>
              <p:cNvGrpSpPr>
                <a:grpSpLocks/>
              </p:cNvGrpSpPr>
              <p:nvPr/>
            </p:nvGrpSpPr>
            <p:grpSpPr bwMode="auto">
              <a:xfrm>
                <a:off x="2544" y="1584"/>
                <a:ext cx="1056" cy="615"/>
                <a:chOff x="2544" y="1584"/>
                <a:chExt cx="1056" cy="615"/>
              </a:xfrm>
            </p:grpSpPr>
            <p:sp>
              <p:nvSpPr>
                <p:cNvPr id="8212" name="Line 1038"/>
                <p:cNvSpPr>
                  <a:spLocks noChangeShapeType="1"/>
                </p:cNvSpPr>
                <p:nvPr/>
              </p:nvSpPr>
              <p:spPr bwMode="auto">
                <a:xfrm flipV="1">
                  <a:off x="3072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3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grpSp>
            <p:nvGrpSpPr>
              <p:cNvPr id="8200" name="Group 1040"/>
              <p:cNvGrpSpPr>
                <a:grpSpLocks/>
              </p:cNvGrpSpPr>
              <p:nvPr/>
            </p:nvGrpSpPr>
            <p:grpSpPr bwMode="auto">
              <a:xfrm>
                <a:off x="3504" y="1584"/>
                <a:ext cx="1056" cy="615"/>
                <a:chOff x="3504" y="1584"/>
                <a:chExt cx="1056" cy="615"/>
              </a:xfrm>
            </p:grpSpPr>
            <p:sp>
              <p:nvSpPr>
                <p:cNvPr id="8210" name="Line 1041"/>
                <p:cNvSpPr>
                  <a:spLocks noChangeShapeType="1"/>
                </p:cNvSpPr>
                <p:nvPr/>
              </p:nvSpPr>
              <p:spPr bwMode="auto">
                <a:xfrm flipV="1">
                  <a:off x="4032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1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504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grpSp>
            <p:nvGrpSpPr>
              <p:cNvPr id="8201" name="Group 1043"/>
              <p:cNvGrpSpPr>
                <a:grpSpLocks/>
              </p:cNvGrpSpPr>
              <p:nvPr/>
            </p:nvGrpSpPr>
            <p:grpSpPr bwMode="auto">
              <a:xfrm>
                <a:off x="1584" y="1584"/>
                <a:ext cx="1056" cy="615"/>
                <a:chOff x="1584" y="1584"/>
                <a:chExt cx="1056" cy="615"/>
              </a:xfrm>
            </p:grpSpPr>
            <p:sp>
              <p:nvSpPr>
                <p:cNvPr id="8208" name="Line 1044"/>
                <p:cNvSpPr>
                  <a:spLocks noChangeShapeType="1"/>
                </p:cNvSpPr>
                <p:nvPr/>
              </p:nvSpPr>
              <p:spPr bwMode="auto">
                <a:xfrm flipV="1">
                  <a:off x="2112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9" name="Rectangle 1045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sp>
            <p:nvSpPr>
              <p:cNvPr id="8202" name="Line 1046"/>
              <p:cNvSpPr>
                <a:spLocks noChangeShapeType="1"/>
              </p:cNvSpPr>
              <p:nvPr/>
            </p:nvSpPr>
            <p:spPr bwMode="auto">
              <a:xfrm flipV="1">
                <a:off x="5520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03" name="Rectangle 1047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  <p:sp>
            <p:nvSpPr>
              <p:cNvPr id="8204" name="Line 1048"/>
              <p:cNvSpPr>
                <a:spLocks noChangeShapeType="1"/>
              </p:cNvSpPr>
              <p:nvPr/>
            </p:nvSpPr>
            <p:spPr bwMode="auto">
              <a:xfrm flipV="1">
                <a:off x="192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05" name="Rectangle 1049"/>
              <p:cNvSpPr>
                <a:spLocks noChangeArrowheads="1"/>
              </p:cNvSpPr>
              <p:nvPr/>
            </p:nvSpPr>
            <p:spPr bwMode="auto">
              <a:xfrm>
                <a:off x="0" y="1968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  <p:sp>
            <p:nvSpPr>
              <p:cNvPr id="8206" name="Line 1050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07" name="Rectangle 105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9779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Example of a Lifecycle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57200" y="1676400"/>
            <a:ext cx="8458200" cy="2157413"/>
            <a:chOff x="12" y="900"/>
            <a:chExt cx="5664" cy="1258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5148" y="900"/>
              <a:ext cx="5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4400" b="0">
                  <a:solidFill>
                    <a:srgbClr val="000000"/>
                  </a:solidFill>
                  <a:latin typeface="Comic Sans MS" pitchFamily="66" charset="0"/>
                </a:rPr>
                <a:t>....</a:t>
              </a:r>
            </a:p>
          </p:txBody>
        </p:sp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208" y="904"/>
              <a:ext cx="4984" cy="568"/>
              <a:chOff x="208" y="904"/>
              <a:chExt cx="4984" cy="568"/>
            </a:xfrm>
          </p:grpSpPr>
          <p:sp>
            <p:nvSpPr>
              <p:cNvPr id="10255" name="Rectangle 6"/>
              <p:cNvSpPr>
                <a:spLocks noChangeArrowheads="1"/>
              </p:cNvSpPr>
              <p:nvPr/>
            </p:nvSpPr>
            <p:spPr bwMode="auto">
              <a:xfrm>
                <a:off x="3472" y="904"/>
                <a:ext cx="1720" cy="568"/>
              </a:xfrm>
              <a:prstGeom prst="rect">
                <a:avLst/>
              </a:prstGeom>
              <a:solidFill>
                <a:srgbClr val="C8FEC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Adulthood</a:t>
                </a:r>
              </a:p>
            </p:txBody>
          </p:sp>
          <p:sp>
            <p:nvSpPr>
              <p:cNvPr id="10256" name="Rectangle 7"/>
              <p:cNvSpPr>
                <a:spLocks noChangeArrowheads="1"/>
              </p:cNvSpPr>
              <p:nvPr/>
            </p:nvSpPr>
            <p:spPr bwMode="auto">
              <a:xfrm>
                <a:off x="1312" y="904"/>
                <a:ext cx="952" cy="568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Gestation</a:t>
                </a:r>
              </a:p>
            </p:txBody>
          </p:sp>
          <p:sp>
            <p:nvSpPr>
              <p:cNvPr id="10257" name="Rectangle 8"/>
              <p:cNvSpPr>
                <a:spLocks noChangeArrowheads="1"/>
              </p:cNvSpPr>
              <p:nvPr/>
            </p:nvSpPr>
            <p:spPr bwMode="auto">
              <a:xfrm>
                <a:off x="2272" y="904"/>
                <a:ext cx="1192" cy="568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Childhood</a:t>
                </a:r>
              </a:p>
            </p:txBody>
          </p:sp>
          <p:sp>
            <p:nvSpPr>
              <p:cNvPr id="10258" name="Rectangle 9"/>
              <p:cNvSpPr>
                <a:spLocks noChangeArrowheads="1"/>
              </p:cNvSpPr>
              <p:nvPr/>
            </p:nvSpPr>
            <p:spPr bwMode="auto">
              <a:xfrm>
                <a:off x="208" y="904"/>
                <a:ext cx="1096" cy="568"/>
              </a:xfrm>
              <a:prstGeom prst="rect">
                <a:avLst/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</a:rPr>
                  <a:t>Concept</a:t>
                </a:r>
              </a:p>
              <a:p>
                <a:pPr algn="ctr" eaLnBrk="1" hangingPunct="1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</a:rPr>
                  <a:t>Exploration</a:t>
                </a:r>
              </a:p>
            </p:txBody>
          </p:sp>
        </p:grpSp>
        <p:sp>
          <p:nvSpPr>
            <p:cNvPr id="10247" name="Line 10"/>
            <p:cNvSpPr>
              <a:spLocks noChangeShapeType="1"/>
            </p:cNvSpPr>
            <p:nvPr/>
          </p:nvSpPr>
          <p:spPr bwMode="auto">
            <a:xfrm flipV="1">
              <a:off x="3468" y="1476"/>
              <a:ext cx="0" cy="384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48" name="Rectangle 11"/>
            <p:cNvSpPr>
              <a:spLocks noChangeArrowheads="1"/>
            </p:cNvSpPr>
            <p:nvPr/>
          </p:nvSpPr>
          <p:spPr bwMode="auto">
            <a:xfrm>
              <a:off x="2940" y="190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</a:rPr>
                <a:t>Puberty</a:t>
              </a:r>
            </a:p>
          </p:txBody>
        </p:sp>
        <p:sp>
          <p:nvSpPr>
            <p:cNvPr id="10249" name="Line 12"/>
            <p:cNvSpPr>
              <a:spLocks noChangeShapeType="1"/>
            </p:cNvSpPr>
            <p:nvPr/>
          </p:nvSpPr>
          <p:spPr bwMode="auto">
            <a:xfrm flipV="1">
              <a:off x="2268" y="1476"/>
              <a:ext cx="0" cy="384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50" name="Rectangle 13"/>
            <p:cNvSpPr>
              <a:spLocks noChangeArrowheads="1"/>
            </p:cNvSpPr>
            <p:nvPr/>
          </p:nvSpPr>
          <p:spPr bwMode="auto">
            <a:xfrm>
              <a:off x="1884" y="190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</a:rPr>
                <a:t>Birth</a:t>
              </a:r>
            </a:p>
          </p:txBody>
        </p:sp>
        <p:sp>
          <p:nvSpPr>
            <p:cNvPr id="10251" name="Line 14"/>
            <p:cNvSpPr>
              <a:spLocks noChangeShapeType="1"/>
            </p:cNvSpPr>
            <p:nvPr/>
          </p:nvSpPr>
          <p:spPr bwMode="auto">
            <a:xfrm flipV="1">
              <a:off x="204" y="1476"/>
              <a:ext cx="0" cy="384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52" name="Rectangle 15"/>
            <p:cNvSpPr>
              <a:spLocks noChangeArrowheads="1"/>
            </p:cNvSpPr>
            <p:nvPr/>
          </p:nvSpPr>
          <p:spPr bwMode="auto">
            <a:xfrm>
              <a:off x="12" y="19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</a:rPr>
                <a:t>Meeting</a:t>
              </a:r>
            </a:p>
          </p:txBody>
        </p:sp>
        <p:sp>
          <p:nvSpPr>
            <p:cNvPr id="10253" name="Line 16"/>
            <p:cNvSpPr>
              <a:spLocks noChangeShapeType="1"/>
            </p:cNvSpPr>
            <p:nvPr/>
          </p:nvSpPr>
          <p:spPr bwMode="auto">
            <a:xfrm flipV="1">
              <a:off x="1308" y="1476"/>
              <a:ext cx="0" cy="384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54" name="Rectangle 17"/>
            <p:cNvSpPr>
              <a:spLocks noChangeArrowheads="1"/>
            </p:cNvSpPr>
            <p:nvPr/>
          </p:nvSpPr>
          <p:spPr bwMode="auto">
            <a:xfrm>
              <a:off x="828" y="190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</a:rPr>
                <a:t>Conception</a:t>
              </a:r>
            </a:p>
          </p:txBody>
        </p:sp>
      </p:grpSp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549275" y="3833813"/>
            <a:ext cx="800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Not all phases are equal in length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Not all boundaries are exact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Not all details of each specific instance are equal, even though the same general lifecycle model may apply to each case</a:t>
            </a:r>
          </a:p>
        </p:txBody>
      </p:sp>
    </p:spTree>
    <p:extLst>
      <p:ext uri="{BB962C8B-B14F-4D97-AF65-F5344CB8AC3E}">
        <p14:creationId xmlns:p14="http://schemas.microsoft.com/office/powerpoint/2010/main" val="25923256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Each Phase is a Miniature Lifecycle in Itself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11150" y="1905000"/>
            <a:ext cx="8451850" cy="3498850"/>
            <a:chOff x="196" y="1200"/>
            <a:chExt cx="5324" cy="2204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4992" y="1200"/>
              <a:ext cx="5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4400" b="0">
                  <a:solidFill>
                    <a:srgbClr val="000000"/>
                  </a:solidFill>
                  <a:latin typeface="Comic Sans MS" pitchFamily="66" charset="0"/>
                </a:rPr>
                <a:t>....</a:t>
              </a: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268" y="1204"/>
              <a:ext cx="1720" cy="568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1" hangingPunct="1"/>
              <a:r>
                <a:rPr lang="en-US" b="0">
                  <a:solidFill>
                    <a:srgbClr val="000000"/>
                  </a:solidFill>
                  <a:latin typeface="Comic Sans MS" pitchFamily="66" charset="0"/>
                </a:rPr>
                <a:t>Adulthood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300" y="1204"/>
              <a:ext cx="952" cy="56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1" hangingPunct="1"/>
              <a:r>
                <a:rPr lang="en-US" b="0">
                  <a:solidFill>
                    <a:srgbClr val="000000"/>
                  </a:solidFill>
                  <a:latin typeface="Comic Sans MS" pitchFamily="66" charset="0"/>
                </a:rPr>
                <a:t>Gestation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60" y="1204"/>
              <a:ext cx="1000" cy="568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1" hangingPunct="1"/>
              <a:r>
                <a:rPr lang="en-US" b="0">
                  <a:solidFill>
                    <a:srgbClr val="000000"/>
                  </a:solidFill>
                  <a:latin typeface="Comic Sans MS" pitchFamily="66" charset="0"/>
                </a:rPr>
                <a:t>Childhood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96" y="1204"/>
              <a:ext cx="1096" cy="568"/>
            </a:xfrm>
            <a:prstGeom prst="rect">
              <a:avLst/>
            </a:prstGeom>
            <a:solidFill>
              <a:srgbClr val="FFC5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1" hangingPunct="1"/>
              <a:r>
                <a:rPr lang="en-US" b="0">
                  <a:solidFill>
                    <a:srgbClr val="000000"/>
                  </a:solidFill>
                  <a:latin typeface="Comic Sans MS" pitchFamily="66" charset="0"/>
                </a:rPr>
                <a:t>Concept</a:t>
              </a:r>
            </a:p>
            <a:p>
              <a:pPr algn="ctr" eaLnBrk="1" hangingPunct="1"/>
              <a:r>
                <a:rPr lang="en-US" b="0">
                  <a:solidFill>
                    <a:srgbClr val="000000"/>
                  </a:solidFill>
                  <a:latin typeface="Comic Sans MS" pitchFamily="66" charset="0"/>
                </a:rPr>
                <a:t>Exploration</a:t>
              </a:r>
            </a:p>
          </p:txBody>
        </p: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388" y="2832"/>
              <a:ext cx="4792" cy="572"/>
              <a:chOff x="388" y="2832"/>
              <a:chExt cx="4792" cy="572"/>
            </a:xfrm>
          </p:grpSpPr>
          <p:sp>
            <p:nvSpPr>
              <p:cNvPr id="11276" name="Rectangle 10"/>
              <p:cNvSpPr>
                <a:spLocks noChangeArrowheads="1"/>
              </p:cNvSpPr>
              <p:nvPr/>
            </p:nvSpPr>
            <p:spPr bwMode="auto">
              <a:xfrm>
                <a:off x="2452" y="2836"/>
                <a:ext cx="1000" cy="568"/>
              </a:xfrm>
              <a:prstGeom prst="rect">
                <a:avLst/>
              </a:prstGeom>
              <a:solidFill>
                <a:srgbClr val="8CF4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7" name="Rectangle 11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00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4400" b="0">
                    <a:solidFill>
                      <a:srgbClr val="000000"/>
                    </a:solidFill>
                    <a:latin typeface="Comic Sans MS" pitchFamily="66" charset="0"/>
                  </a:rPr>
                  <a:t>....</a:t>
                </a:r>
              </a:p>
            </p:txBody>
          </p:sp>
          <p:sp>
            <p:nvSpPr>
              <p:cNvPr id="11278" name="Rectangle 12"/>
              <p:cNvSpPr>
                <a:spLocks noChangeArrowheads="1"/>
              </p:cNvSpPr>
              <p:nvPr/>
            </p:nvSpPr>
            <p:spPr bwMode="auto">
              <a:xfrm>
                <a:off x="3460" y="2836"/>
                <a:ext cx="1720" cy="568"/>
              </a:xfrm>
              <a:prstGeom prst="rect">
                <a:avLst/>
              </a:prstGeom>
              <a:solidFill>
                <a:srgbClr val="00FFE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Pre-Teen</a:t>
                </a:r>
              </a:p>
            </p:txBody>
          </p:sp>
          <p:sp>
            <p:nvSpPr>
              <p:cNvPr id="11279" name="Rectangle 13"/>
              <p:cNvSpPr>
                <a:spLocks noChangeArrowheads="1"/>
              </p:cNvSpPr>
              <p:nvPr/>
            </p:nvSpPr>
            <p:spPr bwMode="auto">
              <a:xfrm>
                <a:off x="1492" y="2836"/>
                <a:ext cx="952" cy="568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“Terrible</a:t>
                </a:r>
              </a:p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Twos”</a:t>
                </a:r>
              </a:p>
            </p:txBody>
          </p:sp>
          <p:sp>
            <p:nvSpPr>
              <p:cNvPr id="11280" name="Rectangle 14"/>
              <p:cNvSpPr>
                <a:spLocks noChangeArrowheads="1"/>
              </p:cNvSpPr>
              <p:nvPr/>
            </p:nvSpPr>
            <p:spPr bwMode="auto">
              <a:xfrm>
                <a:off x="388" y="2836"/>
                <a:ext cx="1096" cy="568"/>
              </a:xfrm>
              <a:prstGeom prst="rect">
                <a:avLst/>
              </a:prstGeom>
              <a:solidFill>
                <a:srgbClr val="E6FF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Infancy</a:t>
                </a:r>
              </a:p>
            </p:txBody>
          </p:sp>
        </p:grpSp>
        <p:sp>
          <p:nvSpPr>
            <p:cNvPr id="11274" name="Line 15"/>
            <p:cNvSpPr>
              <a:spLocks noChangeShapeType="1"/>
            </p:cNvSpPr>
            <p:nvPr/>
          </p:nvSpPr>
          <p:spPr bwMode="auto">
            <a:xfrm flipH="1">
              <a:off x="384" y="1776"/>
              <a:ext cx="1872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5" name="Line 16"/>
            <p:cNvSpPr>
              <a:spLocks noChangeShapeType="1"/>
            </p:cNvSpPr>
            <p:nvPr/>
          </p:nvSpPr>
          <p:spPr bwMode="auto">
            <a:xfrm>
              <a:off x="3264" y="1776"/>
              <a:ext cx="192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178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Alternative Lifecycle Concepts</a:t>
            </a:r>
          </a:p>
        </p:txBody>
      </p:sp>
      <p:sp>
        <p:nvSpPr>
          <p:cNvPr id="12291" name="Freeform 1027"/>
          <p:cNvSpPr>
            <a:spLocks/>
          </p:cNvSpPr>
          <p:nvPr/>
        </p:nvSpPr>
        <p:spPr bwMode="auto">
          <a:xfrm>
            <a:off x="6873875" y="2743200"/>
            <a:ext cx="106363" cy="382588"/>
          </a:xfrm>
          <a:custGeom>
            <a:avLst/>
            <a:gdLst>
              <a:gd name="T0" fmla="*/ 60325 w 67"/>
              <a:gd name="T1" fmla="*/ 0 h 241"/>
              <a:gd name="T2" fmla="*/ 76200 w 67"/>
              <a:gd name="T3" fmla="*/ 44450 h 241"/>
              <a:gd name="T4" fmla="*/ 28575 w 67"/>
              <a:gd name="T5" fmla="*/ 76200 h 241"/>
              <a:gd name="T6" fmla="*/ 15875 w 67"/>
              <a:gd name="T7" fmla="*/ 120650 h 241"/>
              <a:gd name="T8" fmla="*/ 0 w 67"/>
              <a:gd name="T9" fmla="*/ 168275 h 241"/>
              <a:gd name="T10" fmla="*/ 44450 w 67"/>
              <a:gd name="T11" fmla="*/ 212725 h 241"/>
              <a:gd name="T12" fmla="*/ 92075 w 67"/>
              <a:gd name="T13" fmla="*/ 244475 h 241"/>
              <a:gd name="T14" fmla="*/ 104775 w 67"/>
              <a:gd name="T15" fmla="*/ 288925 h 241"/>
              <a:gd name="T16" fmla="*/ 104775 w 67"/>
              <a:gd name="T17" fmla="*/ 336550 h 241"/>
              <a:gd name="T18" fmla="*/ 76200 w 67"/>
              <a:gd name="T19" fmla="*/ 381000 h 241"/>
              <a:gd name="T20" fmla="*/ 60325 w 67"/>
              <a:gd name="T21" fmla="*/ 381000 h 241"/>
              <a:gd name="T22" fmla="*/ 60325 w 67"/>
              <a:gd name="T23" fmla="*/ 381000 h 2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7" h="241">
                <a:moveTo>
                  <a:pt x="38" y="0"/>
                </a:moveTo>
                <a:lnTo>
                  <a:pt x="48" y="28"/>
                </a:lnTo>
                <a:lnTo>
                  <a:pt x="18" y="48"/>
                </a:lnTo>
                <a:lnTo>
                  <a:pt x="10" y="76"/>
                </a:lnTo>
                <a:lnTo>
                  <a:pt x="0" y="106"/>
                </a:lnTo>
                <a:lnTo>
                  <a:pt x="28" y="134"/>
                </a:lnTo>
                <a:lnTo>
                  <a:pt x="58" y="154"/>
                </a:lnTo>
                <a:lnTo>
                  <a:pt x="66" y="182"/>
                </a:lnTo>
                <a:lnTo>
                  <a:pt x="66" y="212"/>
                </a:lnTo>
                <a:lnTo>
                  <a:pt x="48" y="240"/>
                </a:lnTo>
                <a:lnTo>
                  <a:pt x="38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292" name="Group 1056"/>
          <p:cNvGrpSpPr>
            <a:grpSpLocks/>
          </p:cNvGrpSpPr>
          <p:nvPr/>
        </p:nvGrpSpPr>
        <p:grpSpPr bwMode="auto">
          <a:xfrm>
            <a:off x="304800" y="1905000"/>
            <a:ext cx="8528050" cy="4419600"/>
            <a:chOff x="192" y="1200"/>
            <a:chExt cx="5372" cy="2784"/>
          </a:xfrm>
        </p:grpSpPr>
        <p:sp>
          <p:nvSpPr>
            <p:cNvPr id="12293" name="Line 1029"/>
            <p:cNvSpPr>
              <a:spLocks noChangeShapeType="1"/>
            </p:cNvSpPr>
            <p:nvPr/>
          </p:nvSpPr>
          <p:spPr bwMode="auto">
            <a:xfrm>
              <a:off x="192" y="254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94" name="Line 1037"/>
            <p:cNvSpPr>
              <a:spLocks noChangeShapeType="1"/>
            </p:cNvSpPr>
            <p:nvPr/>
          </p:nvSpPr>
          <p:spPr bwMode="auto">
            <a:xfrm>
              <a:off x="2784" y="124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295" name="Group 1038"/>
            <p:cNvGrpSpPr>
              <a:grpSpLocks/>
            </p:cNvGrpSpPr>
            <p:nvPr/>
          </p:nvGrpSpPr>
          <p:grpSpPr bwMode="auto">
            <a:xfrm>
              <a:off x="244" y="2740"/>
              <a:ext cx="2300" cy="1096"/>
              <a:chOff x="244" y="2740"/>
              <a:chExt cx="2300" cy="1096"/>
            </a:xfrm>
          </p:grpSpPr>
          <p:sp>
            <p:nvSpPr>
              <p:cNvPr id="12308" name="Rectangle 1039"/>
              <p:cNvSpPr>
                <a:spLocks noChangeArrowheads="1"/>
              </p:cNvSpPr>
              <p:nvPr/>
            </p:nvSpPr>
            <p:spPr bwMode="auto">
              <a:xfrm>
                <a:off x="244" y="3028"/>
                <a:ext cx="1336" cy="232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2</a:t>
                </a:r>
              </a:p>
            </p:txBody>
          </p:sp>
          <p:sp>
            <p:nvSpPr>
              <p:cNvPr id="12309" name="Rectangle 1040"/>
              <p:cNvSpPr>
                <a:spLocks noChangeArrowheads="1"/>
              </p:cNvSpPr>
              <p:nvPr/>
            </p:nvSpPr>
            <p:spPr bwMode="auto">
              <a:xfrm>
                <a:off x="244" y="3316"/>
                <a:ext cx="1096" cy="232"/>
              </a:xfrm>
              <a:prstGeom prst="rect">
                <a:avLst/>
              </a:prstGeom>
              <a:solidFill>
                <a:srgbClr val="C8FEC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3</a:t>
                </a:r>
              </a:p>
            </p:txBody>
          </p:sp>
          <p:sp>
            <p:nvSpPr>
              <p:cNvPr id="12310" name="Rectangle 1041"/>
              <p:cNvSpPr>
                <a:spLocks noChangeArrowheads="1"/>
              </p:cNvSpPr>
              <p:nvPr/>
            </p:nvSpPr>
            <p:spPr bwMode="auto">
              <a:xfrm>
                <a:off x="244" y="3604"/>
                <a:ext cx="1240" cy="232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4</a:t>
                </a:r>
              </a:p>
            </p:txBody>
          </p:sp>
          <p:sp>
            <p:nvSpPr>
              <p:cNvPr id="12311" name="Rectangle 1042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76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000" b="0">
                    <a:solidFill>
                      <a:srgbClr val="000000"/>
                    </a:solidFill>
                    <a:latin typeface="Comic Sans MS" pitchFamily="66" charset="0"/>
                  </a:rPr>
                  <a:t>Parallel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 b="0">
                    <a:solidFill>
                      <a:srgbClr val="000000"/>
                    </a:solidFill>
                    <a:latin typeface="Comic Sans MS" pitchFamily="66" charset="0"/>
                  </a:rPr>
                  <a:t>phases</a:t>
                </a:r>
              </a:p>
            </p:txBody>
          </p:sp>
          <p:sp>
            <p:nvSpPr>
              <p:cNvPr id="12312" name="Rectangle 1043"/>
              <p:cNvSpPr>
                <a:spLocks noChangeArrowheads="1"/>
              </p:cNvSpPr>
              <p:nvPr/>
            </p:nvSpPr>
            <p:spPr bwMode="auto">
              <a:xfrm>
                <a:off x="244" y="2740"/>
                <a:ext cx="952" cy="232"/>
              </a:xfrm>
              <a:prstGeom prst="rect">
                <a:avLst/>
              </a:prstGeom>
              <a:solidFill>
                <a:srgbClr val="FDC0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1</a:t>
                </a:r>
              </a:p>
            </p:txBody>
          </p:sp>
        </p:grpSp>
        <p:grpSp>
          <p:nvGrpSpPr>
            <p:cNvPr id="12296" name="Group 1055"/>
            <p:cNvGrpSpPr>
              <a:grpSpLocks/>
            </p:cNvGrpSpPr>
            <p:nvPr/>
          </p:nvGrpSpPr>
          <p:grpSpPr bwMode="auto">
            <a:xfrm>
              <a:off x="2980" y="1248"/>
              <a:ext cx="2584" cy="716"/>
              <a:chOff x="2980" y="1248"/>
              <a:chExt cx="2584" cy="716"/>
            </a:xfrm>
          </p:grpSpPr>
          <p:sp>
            <p:nvSpPr>
              <p:cNvPr id="12306" name="Rectangle 1045"/>
              <p:cNvSpPr>
                <a:spLocks noChangeArrowheads="1"/>
              </p:cNvSpPr>
              <p:nvPr/>
            </p:nvSpPr>
            <p:spPr bwMode="auto">
              <a:xfrm>
                <a:off x="3408" y="1248"/>
                <a:ext cx="18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000" b="0">
                    <a:solidFill>
                      <a:srgbClr val="000000"/>
                    </a:solidFill>
                    <a:latin typeface="Comic Sans MS" pitchFamily="66" charset="0"/>
                  </a:rPr>
                  <a:t>Imprecise Boundaries</a:t>
                </a:r>
              </a:p>
            </p:txBody>
          </p:sp>
          <p:sp>
            <p:nvSpPr>
              <p:cNvPr id="12307" name="Rectangle 1046"/>
              <p:cNvSpPr>
                <a:spLocks noChangeArrowheads="1"/>
              </p:cNvSpPr>
              <p:nvPr/>
            </p:nvSpPr>
            <p:spPr bwMode="auto">
              <a:xfrm>
                <a:off x="2980" y="1732"/>
                <a:ext cx="2584" cy="232"/>
              </a:xfrm>
              <a:prstGeom prst="rect">
                <a:avLst/>
              </a:prstGeom>
              <a:gradFill rotWithShape="0">
                <a:gsLst>
                  <a:gs pos="0">
                    <a:srgbClr val="FFCBD4"/>
                  </a:gs>
                  <a:gs pos="100000">
                    <a:srgbClr val="FFC5CF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Adulthood                Senility</a:t>
                </a:r>
              </a:p>
            </p:txBody>
          </p:sp>
        </p:grpSp>
        <p:grpSp>
          <p:nvGrpSpPr>
            <p:cNvPr id="12297" name="Group 1047"/>
            <p:cNvGrpSpPr>
              <a:grpSpLocks/>
            </p:cNvGrpSpPr>
            <p:nvPr/>
          </p:nvGrpSpPr>
          <p:grpSpPr bwMode="auto">
            <a:xfrm>
              <a:off x="484" y="1200"/>
              <a:ext cx="2104" cy="1244"/>
              <a:chOff x="484" y="1200"/>
              <a:chExt cx="2104" cy="1244"/>
            </a:xfrm>
          </p:grpSpPr>
          <p:sp>
            <p:nvSpPr>
              <p:cNvPr id="12301" name="Rectangle 1048"/>
              <p:cNvSpPr>
                <a:spLocks noChangeArrowheads="1"/>
              </p:cNvSpPr>
              <p:nvPr/>
            </p:nvSpPr>
            <p:spPr bwMode="auto">
              <a:xfrm>
                <a:off x="916" y="1732"/>
                <a:ext cx="952" cy="232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2</a:t>
                </a:r>
              </a:p>
            </p:txBody>
          </p:sp>
          <p:sp>
            <p:nvSpPr>
              <p:cNvPr id="12302" name="Rectangle 1049"/>
              <p:cNvSpPr>
                <a:spLocks noChangeArrowheads="1"/>
              </p:cNvSpPr>
              <p:nvPr/>
            </p:nvSpPr>
            <p:spPr bwMode="auto">
              <a:xfrm>
                <a:off x="1300" y="1972"/>
                <a:ext cx="952" cy="232"/>
              </a:xfrm>
              <a:prstGeom prst="rect">
                <a:avLst/>
              </a:prstGeom>
              <a:solidFill>
                <a:srgbClr val="C8FEC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3</a:t>
                </a:r>
              </a:p>
            </p:txBody>
          </p:sp>
          <p:sp>
            <p:nvSpPr>
              <p:cNvPr id="12303" name="Rectangle 1050"/>
              <p:cNvSpPr>
                <a:spLocks noChangeArrowheads="1"/>
              </p:cNvSpPr>
              <p:nvPr/>
            </p:nvSpPr>
            <p:spPr bwMode="auto">
              <a:xfrm>
                <a:off x="1636" y="2212"/>
                <a:ext cx="952" cy="232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4</a:t>
                </a:r>
              </a:p>
            </p:txBody>
          </p:sp>
          <p:sp>
            <p:nvSpPr>
              <p:cNvPr id="12304" name="Rectangle 1051"/>
              <p:cNvSpPr>
                <a:spLocks noChangeArrowheads="1"/>
              </p:cNvSpPr>
              <p:nvPr/>
            </p:nvSpPr>
            <p:spPr bwMode="auto">
              <a:xfrm>
                <a:off x="484" y="1492"/>
                <a:ext cx="952" cy="232"/>
              </a:xfrm>
              <a:prstGeom prst="rect">
                <a:avLst/>
              </a:prstGeom>
              <a:solidFill>
                <a:srgbClr val="FDC0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</a:rPr>
                  <a:t>Phase 1</a:t>
                </a:r>
              </a:p>
            </p:txBody>
          </p:sp>
          <p:sp>
            <p:nvSpPr>
              <p:cNvPr id="12305" name="Rectangle 105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000" b="0">
                    <a:solidFill>
                      <a:srgbClr val="000000"/>
                    </a:solidFill>
                    <a:latin typeface="Comic Sans MS" pitchFamily="66" charset="0"/>
                  </a:rPr>
                  <a:t>Overlapping phases</a:t>
                </a:r>
              </a:p>
            </p:txBody>
          </p:sp>
        </p:grpSp>
        <p:grpSp>
          <p:nvGrpSpPr>
            <p:cNvPr id="12298" name="Group 1054"/>
            <p:cNvGrpSpPr>
              <a:grpSpLocks/>
            </p:cNvGrpSpPr>
            <p:nvPr/>
          </p:nvGrpSpPr>
          <p:grpSpPr bwMode="auto">
            <a:xfrm>
              <a:off x="2989" y="2703"/>
              <a:ext cx="2387" cy="1101"/>
              <a:chOff x="2989" y="2703"/>
              <a:chExt cx="2387" cy="1101"/>
            </a:xfrm>
          </p:grpSpPr>
          <p:sp>
            <p:nvSpPr>
              <p:cNvPr id="12299" name="Rectangle 1036"/>
              <p:cNvSpPr>
                <a:spLocks noChangeArrowheads="1"/>
              </p:cNvSpPr>
              <p:nvPr/>
            </p:nvSpPr>
            <p:spPr bwMode="auto">
              <a:xfrm>
                <a:off x="4464" y="2976"/>
                <a:ext cx="91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000" b="0">
                    <a:solidFill>
                      <a:srgbClr val="000000"/>
                    </a:solidFill>
                    <a:latin typeface="Comic Sans MS" pitchFamily="66" charset="0"/>
                  </a:rPr>
                  <a:t>Repeated Cycles</a:t>
                </a:r>
              </a:p>
            </p:txBody>
          </p:sp>
          <p:pic>
            <p:nvPicPr>
              <p:cNvPr id="12300" name="Picture 105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" y="2703"/>
                <a:ext cx="1119" cy="1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286213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Product Development Lifecycle</a:t>
            </a:r>
            <a:endParaRPr lang="en-US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2683" y="2057400"/>
            <a:ext cx="9067800" cy="1958976"/>
            <a:chOff x="0" y="965"/>
            <a:chExt cx="5712" cy="1234"/>
          </a:xfrm>
        </p:grpSpPr>
        <p:grpSp>
          <p:nvGrpSpPr>
            <p:cNvPr id="5" name="Group 1029"/>
            <p:cNvGrpSpPr>
              <a:grpSpLocks/>
            </p:cNvGrpSpPr>
            <p:nvPr/>
          </p:nvGrpSpPr>
          <p:grpSpPr bwMode="auto">
            <a:xfrm>
              <a:off x="196" y="965"/>
              <a:ext cx="5320" cy="615"/>
              <a:chOff x="196" y="965"/>
              <a:chExt cx="5320" cy="615"/>
            </a:xfrm>
          </p:grpSpPr>
          <p:sp>
            <p:nvSpPr>
              <p:cNvPr id="22" name="Rectangle 1030"/>
              <p:cNvSpPr>
                <a:spLocks noChangeArrowheads="1"/>
              </p:cNvSpPr>
              <p:nvPr/>
            </p:nvSpPr>
            <p:spPr bwMode="auto">
              <a:xfrm>
                <a:off x="1038" y="965"/>
                <a:ext cx="1070" cy="615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Marketability</a:t>
                </a:r>
              </a:p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Study</a:t>
                </a:r>
              </a:p>
            </p:txBody>
          </p:sp>
          <p:sp>
            <p:nvSpPr>
              <p:cNvPr id="23" name="Rectangle 1031"/>
              <p:cNvSpPr>
                <a:spLocks noChangeArrowheads="1"/>
              </p:cNvSpPr>
              <p:nvPr/>
            </p:nvSpPr>
            <p:spPr bwMode="auto">
              <a:xfrm>
                <a:off x="2116" y="965"/>
                <a:ext cx="952" cy="615"/>
              </a:xfrm>
              <a:prstGeom prst="rect">
                <a:avLst/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Prototype</a:t>
                </a:r>
              </a:p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Development</a:t>
                </a:r>
                <a:endParaRPr lang="en-US" sz="2000" b="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" name="Rectangle 1032"/>
              <p:cNvSpPr>
                <a:spLocks noChangeArrowheads="1"/>
              </p:cNvSpPr>
              <p:nvPr/>
            </p:nvSpPr>
            <p:spPr bwMode="auto">
              <a:xfrm>
                <a:off x="3076" y="965"/>
                <a:ext cx="1110" cy="615"/>
              </a:xfrm>
              <a:prstGeom prst="rect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Final</a:t>
                </a:r>
              </a:p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Development</a:t>
                </a:r>
                <a:endParaRPr lang="en-US" sz="2000" b="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5" name="Rectangle 1033"/>
              <p:cNvSpPr>
                <a:spLocks noChangeArrowheads="1"/>
              </p:cNvSpPr>
              <p:nvPr/>
            </p:nvSpPr>
            <p:spPr bwMode="auto">
              <a:xfrm>
                <a:off x="4186" y="965"/>
                <a:ext cx="1330" cy="615"/>
              </a:xfrm>
              <a:prstGeom prst="rect">
                <a:avLst/>
              </a:prstGeom>
              <a:solidFill>
                <a:srgbClr val="C8FEC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Production</a:t>
                </a:r>
                <a:endParaRPr lang="en-US" sz="2000" b="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6" name="Rectangle 1034"/>
              <p:cNvSpPr>
                <a:spLocks noChangeArrowheads="1"/>
              </p:cNvSpPr>
              <p:nvPr/>
            </p:nvSpPr>
            <p:spPr bwMode="auto">
              <a:xfrm>
                <a:off x="196" y="965"/>
                <a:ext cx="842" cy="615"/>
              </a:xfrm>
              <a:prstGeom prst="rect">
                <a:avLst/>
              </a:prstGeom>
              <a:solidFill>
                <a:srgbClr val="FDE3B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1" hangingPunct="1"/>
                <a:r>
                  <a:rPr lang="en-US" sz="2000" b="0" dirty="0" smtClean="0">
                    <a:solidFill>
                      <a:srgbClr val="000000"/>
                    </a:solidFill>
                    <a:latin typeface="Comic Sans MS" pitchFamily="66" charset="0"/>
                  </a:rPr>
                  <a:t>Research</a:t>
                </a:r>
                <a:endParaRPr lang="en-US" sz="2000" b="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1036"/>
            <p:cNvGrpSpPr>
              <a:grpSpLocks/>
            </p:cNvGrpSpPr>
            <p:nvPr/>
          </p:nvGrpSpPr>
          <p:grpSpPr bwMode="auto">
            <a:xfrm>
              <a:off x="0" y="1584"/>
              <a:ext cx="5712" cy="615"/>
              <a:chOff x="0" y="1584"/>
              <a:chExt cx="5712" cy="615"/>
            </a:xfrm>
          </p:grpSpPr>
          <p:grpSp>
            <p:nvGrpSpPr>
              <p:cNvPr id="7" name="Group 1037"/>
              <p:cNvGrpSpPr>
                <a:grpSpLocks/>
              </p:cNvGrpSpPr>
              <p:nvPr/>
            </p:nvGrpSpPr>
            <p:grpSpPr bwMode="auto">
              <a:xfrm>
                <a:off x="2544" y="1584"/>
                <a:ext cx="1056" cy="615"/>
                <a:chOff x="2544" y="1584"/>
                <a:chExt cx="1056" cy="615"/>
              </a:xfrm>
            </p:grpSpPr>
            <p:sp>
              <p:nvSpPr>
                <p:cNvPr id="20" name="Line 1038"/>
                <p:cNvSpPr>
                  <a:spLocks noChangeShapeType="1"/>
                </p:cNvSpPr>
                <p:nvPr/>
              </p:nvSpPr>
              <p:spPr bwMode="auto">
                <a:xfrm flipV="1">
                  <a:off x="3072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grpSp>
            <p:nvGrpSpPr>
              <p:cNvPr id="8" name="Group 1040"/>
              <p:cNvGrpSpPr>
                <a:grpSpLocks/>
              </p:cNvGrpSpPr>
              <p:nvPr/>
            </p:nvGrpSpPr>
            <p:grpSpPr bwMode="auto">
              <a:xfrm>
                <a:off x="3658" y="1584"/>
                <a:ext cx="1056" cy="615"/>
                <a:chOff x="3658" y="1584"/>
                <a:chExt cx="1056" cy="615"/>
              </a:xfrm>
            </p:grpSpPr>
            <p:sp>
              <p:nvSpPr>
                <p:cNvPr id="18" name="Line 1041"/>
                <p:cNvSpPr>
                  <a:spLocks noChangeShapeType="1"/>
                </p:cNvSpPr>
                <p:nvPr/>
              </p:nvSpPr>
              <p:spPr bwMode="auto">
                <a:xfrm flipV="1">
                  <a:off x="4186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658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 dirty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grpSp>
            <p:nvGrpSpPr>
              <p:cNvPr id="9" name="Group 1043"/>
              <p:cNvGrpSpPr>
                <a:grpSpLocks/>
              </p:cNvGrpSpPr>
              <p:nvPr/>
            </p:nvGrpSpPr>
            <p:grpSpPr bwMode="auto">
              <a:xfrm>
                <a:off x="1584" y="1584"/>
                <a:ext cx="1056" cy="615"/>
                <a:chOff x="1584" y="1584"/>
                <a:chExt cx="1056" cy="615"/>
              </a:xfrm>
            </p:grpSpPr>
            <p:sp>
              <p:nvSpPr>
                <p:cNvPr id="16" name="Line 1044"/>
                <p:cNvSpPr>
                  <a:spLocks noChangeShapeType="1"/>
                </p:cNvSpPr>
                <p:nvPr/>
              </p:nvSpPr>
              <p:spPr bwMode="auto">
                <a:xfrm flipV="1">
                  <a:off x="2112" y="1584"/>
                  <a:ext cx="0" cy="384"/>
                </a:xfrm>
                <a:prstGeom prst="line">
                  <a:avLst/>
                </a:prstGeom>
                <a:noFill/>
                <a:ln w="1270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Rectangle 1045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800" b="0">
                      <a:solidFill>
                        <a:srgbClr val="000000"/>
                      </a:solidFill>
                      <a:latin typeface="Comic Sans MS" pitchFamily="66" charset="0"/>
                    </a:rPr>
                    <a:t>Milestone</a:t>
                  </a:r>
                </a:p>
              </p:txBody>
            </p:sp>
          </p:grpSp>
          <p:sp>
            <p:nvSpPr>
              <p:cNvPr id="10" name="Line 1046"/>
              <p:cNvSpPr>
                <a:spLocks noChangeShapeType="1"/>
              </p:cNvSpPr>
              <p:nvPr/>
            </p:nvSpPr>
            <p:spPr bwMode="auto">
              <a:xfrm flipV="1">
                <a:off x="5520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47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  <p:sp>
            <p:nvSpPr>
              <p:cNvPr id="12" name="Line 1048"/>
              <p:cNvSpPr>
                <a:spLocks noChangeShapeType="1"/>
              </p:cNvSpPr>
              <p:nvPr/>
            </p:nvSpPr>
            <p:spPr bwMode="auto">
              <a:xfrm flipV="1">
                <a:off x="192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049"/>
              <p:cNvSpPr>
                <a:spLocks noChangeArrowheads="1"/>
              </p:cNvSpPr>
              <p:nvPr/>
            </p:nvSpPr>
            <p:spPr bwMode="auto">
              <a:xfrm>
                <a:off x="0" y="1968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  <p:sp>
            <p:nvSpPr>
              <p:cNvPr id="14" name="Line 1050"/>
              <p:cNvSpPr>
                <a:spLocks noChangeShapeType="1"/>
              </p:cNvSpPr>
              <p:nvPr/>
            </p:nvSpPr>
            <p:spPr bwMode="auto">
              <a:xfrm flipV="1">
                <a:off x="1038" y="1584"/>
                <a:ext cx="0" cy="384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051"/>
              <p:cNvSpPr>
                <a:spLocks noChangeArrowheads="1"/>
              </p:cNvSpPr>
              <p:nvPr/>
            </p:nvSpPr>
            <p:spPr bwMode="auto">
              <a:xfrm>
                <a:off x="720" y="1968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0" dirty="0">
                    <a:solidFill>
                      <a:srgbClr val="000000"/>
                    </a:solidFill>
                    <a:latin typeface="Comic Sans MS" pitchFamily="66" charset="0"/>
                  </a:rPr>
                  <a:t>Milestone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1179490" y="4388278"/>
            <a:ext cx="6944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(Most real developments have some degree of overlap, not pure sequential)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62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E570A46-6977-4546-90B3-7F6AC633873D}" vid="{CA3E1DF6-EF40-4698-BDFD-539406DB0AC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925</TotalTime>
  <Words>2955</Words>
  <Application>Microsoft Office PowerPoint</Application>
  <PresentationFormat>Letter Paper (8.5x11 in)</PresentationFormat>
  <Paragraphs>495</Paragraphs>
  <Slides>49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Century Gothic</vt:lpstr>
      <vt:lpstr>Comic Sans MS</vt:lpstr>
      <vt:lpstr>Times New Roman</vt:lpstr>
      <vt:lpstr>Verdana</vt:lpstr>
      <vt:lpstr>Wingdings</vt:lpstr>
      <vt:lpstr>Theme1</vt:lpstr>
      <vt:lpstr>Clip</vt:lpstr>
      <vt:lpstr>  System Analysis and Design  CSE 307 Sec 1  Instructor: Sabrina Alam  </vt:lpstr>
      <vt:lpstr>Objective</vt:lpstr>
      <vt:lpstr>What is a Lifecycle?</vt:lpstr>
      <vt:lpstr>The Systems Engineering Lifecycle is ...</vt:lpstr>
      <vt:lpstr>General Model of a Lifecycle</vt:lpstr>
      <vt:lpstr>Example of a Lifecycle</vt:lpstr>
      <vt:lpstr>Each Phase is a Miniature Lifecycle in Itself</vt:lpstr>
      <vt:lpstr>Alternative Lifecycle Concepts</vt:lpstr>
      <vt:lpstr>Typical Product Development Lifecycle</vt:lpstr>
      <vt:lpstr>Elements of a Product Development Lifecycle</vt:lpstr>
      <vt:lpstr>Elements of a Product Development Lifecycle (continued)</vt:lpstr>
      <vt:lpstr>The Systems Engineering (or System Analysis) Lifecycle</vt:lpstr>
      <vt:lpstr>Step 1 - Analyze the Requirements of the System</vt:lpstr>
      <vt:lpstr>Desirable Characteristics of an Engineering Requirement</vt:lpstr>
      <vt:lpstr>Analyze the Requirements of the System (continued)</vt:lpstr>
      <vt:lpstr>Software Notes</vt:lpstr>
      <vt:lpstr>Step 2 - Design the System</vt:lpstr>
      <vt:lpstr>Design the System Step 1: Determine the Components and How they Interface to Each Other</vt:lpstr>
      <vt:lpstr>Selecting the Component Parts (and how they connect together) is a Major Task of System Design</vt:lpstr>
      <vt:lpstr>Design the System Step 2: Allocate Requirements to components</vt:lpstr>
      <vt:lpstr>Requirements Allocation Documentation</vt:lpstr>
      <vt:lpstr>Design the System Step 3: Specify the Requirements of Each Component</vt:lpstr>
      <vt:lpstr>How Many Levels of Detail?</vt:lpstr>
      <vt:lpstr>Software Note</vt:lpstr>
      <vt:lpstr>More Software Notes</vt:lpstr>
      <vt:lpstr>Selection of Software Items (Configuration Items)</vt:lpstr>
      <vt:lpstr>Selection of Software Items (continued)</vt:lpstr>
      <vt:lpstr>Considerations when Selecting Software Items (SIs)</vt:lpstr>
      <vt:lpstr>Considerations when Selecting Software Items (continued)</vt:lpstr>
      <vt:lpstr>Step 3 - Build the System</vt:lpstr>
      <vt:lpstr>Step 4 - Integrate the System</vt:lpstr>
      <vt:lpstr>Step 3 - Subcontracting the “Build the System” Process</vt:lpstr>
      <vt:lpstr>Four Items Constitute a Good Starting Point for a SW Project</vt:lpstr>
      <vt:lpstr>Four Key Items - The Starting Point for Successful Software</vt:lpstr>
      <vt:lpstr>Four Key Items - ... (continued)</vt:lpstr>
      <vt:lpstr>Some Important Considerations</vt:lpstr>
      <vt:lpstr>Software Statement of Work</vt:lpstr>
      <vt:lpstr>Types of Software </vt:lpstr>
      <vt:lpstr>Types of Software:  Demonstration or Requirements Prototype</vt:lpstr>
      <vt:lpstr>Types of Software:  Evolutionary Prototype</vt:lpstr>
      <vt:lpstr>Types of Software: Production Software</vt:lpstr>
      <vt:lpstr>Types of Software: Test Software</vt:lpstr>
      <vt:lpstr>Types of Software: Simulation Software</vt:lpstr>
      <vt:lpstr>Types of Software: Debugging Software</vt:lpstr>
      <vt:lpstr>Types of Software: Test Support Software</vt:lpstr>
      <vt:lpstr>Types of Software: Support Software</vt:lpstr>
      <vt:lpstr>What Types of Software Apply to My Project?</vt:lpstr>
      <vt:lpstr>Deciding What Types of Software Apply to Your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M04 - System Engineering Lifecycles</dc:title>
  <dc:subject>Software Project Planning and Management</dc:subject>
  <dc:creator>Dennis J. Frailey</dc:creator>
  <dc:description>Version 10.01</dc:description>
  <cp:lastModifiedBy>Sabrina</cp:lastModifiedBy>
  <cp:revision>87</cp:revision>
  <cp:lastPrinted>2001-01-12T01:31:45Z</cp:lastPrinted>
  <dcterms:created xsi:type="dcterms:W3CDTF">1998-08-10T03:42:45Z</dcterms:created>
  <dcterms:modified xsi:type="dcterms:W3CDTF">2018-01-16T11:52:39Z</dcterms:modified>
</cp:coreProperties>
</file>