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39"/>
  </p:notesMasterIdLst>
  <p:sldIdLst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2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40"/>
    <p:sldId id="294" r:id="rId41"/>
    <p:sldId id="29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639" y="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A766D-BA79-44B7-8B70-2ED6CFEA0E3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98CCE-A84F-4570-944F-18FE6E314CE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EFC71-F654-483A-A235-1624CDB565A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8011-E5D0-4976-84AB-DE3D3FB5D99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4427-5D7A-4AF9-A40D-A6EAB5D674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8011-E5D0-4976-84AB-DE3D3FB5D99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4427-5D7A-4AF9-A40D-A6EAB5D674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8011-E5D0-4976-84AB-DE3D3FB5D99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4427-5D7A-4AF9-A40D-A6EAB5D674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219201"/>
            <a:ext cx="10972800" cy="49069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  <a:endParaRPr kumimoji="0"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488805"/>
            <a:ext cx="4267200" cy="304800"/>
          </a:xfrm>
          <a:prstGeom prst="rect">
            <a:avLst/>
          </a:prstGeom>
        </p:spPr>
        <p:txBody>
          <a:bodyPr/>
          <a:lstStyle>
            <a:lvl1pPr algn="ctr">
              <a:defRPr sz="1200" b="0"/>
            </a:lvl1pPr>
          </a:lstStyle>
          <a:p>
            <a:r>
              <a:rPr lang="en-US" dirty="0"/>
              <a:t>CSC 401: database Management System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12192000" cy="51054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  <a:endParaRPr lang="en-US" dirty="0"/>
          </a:p>
          <a:p>
            <a:pPr lvl="1" eaLnBrk="1" latinLnBrk="0" hangingPunct="1"/>
            <a:r>
              <a:rPr lang="en-US" dirty="0"/>
              <a:t>Second level</a:t>
            </a:r>
            <a:endParaRPr lang="en-US" dirty="0"/>
          </a:p>
          <a:p>
            <a:pPr lvl="2" eaLnBrk="1" latinLnBrk="0" hangingPunct="1"/>
            <a:r>
              <a:rPr lang="en-US" dirty="0"/>
              <a:t>Third level</a:t>
            </a:r>
            <a:endParaRPr lang="en-US" dirty="0"/>
          </a:p>
          <a:p>
            <a:pPr lvl="3" eaLnBrk="1" latinLnBrk="0" hangingPunct="1"/>
            <a:r>
              <a:rPr lang="en-US" dirty="0"/>
              <a:t>Fourth level</a:t>
            </a:r>
            <a:endParaRPr lang="en-US" dirty="0"/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5283200" cy="381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143000"/>
            <a:ext cx="51816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7010400" y="1143000"/>
            <a:ext cx="51816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2800" y="6400800"/>
            <a:ext cx="52832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1905000"/>
            <a:ext cx="5181600" cy="38862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  <a:endParaRPr lang="en-US" dirty="0"/>
          </a:p>
          <a:p>
            <a:pPr lvl="1" eaLnBrk="1" latinLnBrk="0" hangingPunct="1"/>
            <a:r>
              <a:rPr lang="en-US" dirty="0"/>
              <a:t>Second level</a:t>
            </a:r>
            <a:endParaRPr lang="en-US" dirty="0"/>
          </a:p>
          <a:p>
            <a:pPr lvl="2" eaLnBrk="1" latinLnBrk="0" hangingPunct="1"/>
            <a:r>
              <a:rPr lang="en-US" dirty="0"/>
              <a:t>Third level</a:t>
            </a:r>
            <a:endParaRPr lang="en-US" dirty="0"/>
          </a:p>
          <a:p>
            <a:pPr lvl="3" eaLnBrk="1" latinLnBrk="0" hangingPunct="1"/>
            <a:r>
              <a:rPr lang="en-US" dirty="0"/>
              <a:t>Fourth level</a:t>
            </a:r>
            <a:endParaRPr lang="en-US" dirty="0"/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7010400" y="1905000"/>
            <a:ext cx="51816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56000" y="6400800"/>
            <a:ext cx="52832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59200" y="6400800"/>
            <a:ext cx="40640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8011-E5D0-4976-84AB-DE3D3FB5D99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4427-5D7A-4AF9-A40D-A6EAB5D674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143000"/>
            <a:ext cx="2540000" cy="4876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860800" y="1143000"/>
            <a:ext cx="8331200" cy="4876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8011-E5D0-4976-84AB-DE3D3FB5D99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4427-5D7A-4AF9-A40D-A6EAB5D674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8011-E5D0-4976-84AB-DE3D3FB5D99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4427-5D7A-4AF9-A40D-A6EAB5D674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8011-E5D0-4976-84AB-DE3D3FB5D99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4427-5D7A-4AF9-A40D-A6EAB5D674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8011-E5D0-4976-84AB-DE3D3FB5D99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4427-5D7A-4AF9-A40D-A6EAB5D674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8011-E5D0-4976-84AB-DE3D3FB5D99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4427-5D7A-4AF9-A40D-A6EAB5D674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8011-E5D0-4976-84AB-DE3D3FB5D99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4427-5D7A-4AF9-A40D-A6EAB5D674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8011-E5D0-4976-84AB-DE3D3FB5D99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4427-5D7A-4AF9-A40D-A6EAB5D674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18011-E5D0-4976-84AB-DE3D3FB5D99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94427-5D7A-4AF9-A40D-A6EAB5D6749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121920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  <a:endParaRPr kumimoji="0" lang="en-US" dirty="0"/>
          </a:p>
          <a:p>
            <a:pPr lvl="1" eaLnBrk="1" latinLnBrk="0" hangingPunct="1"/>
            <a:r>
              <a:rPr kumimoji="0" lang="en-US" dirty="0"/>
              <a:t>Second level</a:t>
            </a:r>
            <a:endParaRPr kumimoji="0" lang="en-US" dirty="0"/>
          </a:p>
          <a:p>
            <a:pPr lvl="2" eaLnBrk="1" latinLnBrk="0" hangingPunct="1"/>
            <a:r>
              <a:rPr kumimoji="0" lang="en-US" dirty="0"/>
              <a:t>Third level</a:t>
            </a:r>
            <a:endParaRPr kumimoji="0" lang="en-US" dirty="0"/>
          </a:p>
          <a:p>
            <a:pPr lvl="3" eaLnBrk="1" latinLnBrk="0" hangingPunct="1"/>
            <a:r>
              <a:rPr kumimoji="0" lang="en-US" dirty="0"/>
              <a:t>Fourth level</a:t>
            </a:r>
            <a:endParaRPr kumimoji="0" lang="en-US" dirty="0"/>
          </a:p>
          <a:p>
            <a:pPr lvl="4" eaLnBrk="1" latinLnBrk="0" hangingPunct="1"/>
            <a:r>
              <a:rPr kumimoji="0" lang="en-US" dirty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</p:spPr>
        <p:txBody>
          <a:bodyPr bIns="91440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  <a:endParaRPr kumimoji="0" lang="en-US" dirty="0"/>
          </a:p>
        </p:txBody>
      </p:sp>
      <p:pic>
        <p:nvPicPr>
          <p:cNvPr id="11" name="Picture 2" descr="C:\Users\Mahady\Desktop\download (1).jpg"/>
          <p:cNvPicPr>
            <a:picLocks noChangeAspect="1" noChangeArrowheads="1"/>
          </p:cNvPicPr>
          <p:nvPr userDrawn="1"/>
        </p:nvPicPr>
        <p:blipFill>
          <a:blip r:embed="rId9"/>
          <a:srcRect l="38000" t="12217" r="38000" b="31586"/>
          <a:stretch>
            <a:fillRect/>
          </a:stretch>
        </p:blipFill>
        <p:spPr bwMode="auto">
          <a:xfrm>
            <a:off x="11555896" y="0"/>
            <a:ext cx="636104" cy="9144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6324600"/>
            <a:ext cx="121920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5" name="Group 14"/>
          <p:cNvGrpSpPr/>
          <p:nvPr userDrawn="1"/>
        </p:nvGrpSpPr>
        <p:grpSpPr bwMode="auto">
          <a:xfrm>
            <a:off x="0" y="6324600"/>
            <a:ext cx="3445933" cy="495300"/>
            <a:chOff x="4030" y="1710"/>
            <a:chExt cx="4070" cy="780"/>
          </a:xfrm>
        </p:grpSpPr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5524" y="1800"/>
              <a:ext cx="1251" cy="2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rush Script MT" panose="03060802040406070304" pitchFamily="66" charset="0"/>
                  <a:cs typeface="Arial" panose="020B0604020202020204" pitchFamily="34" charset="0"/>
                </a:rPr>
                <a:t>Department of</a:t>
              </a: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6835" y="1725"/>
              <a:ext cx="1251" cy="4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15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Computer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5509" y="1995"/>
              <a:ext cx="971" cy="4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Science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6414" y="2010"/>
              <a:ext cx="271" cy="4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15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&amp;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6625" y="2085"/>
              <a:ext cx="1475" cy="4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Engineering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4030" y="1710"/>
              <a:ext cx="1475" cy="6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ell MT" panose="02020503060305020303" pitchFamily="18" charset="0"/>
                  <a:cs typeface="Arial" panose="020B0604020202020204" pitchFamily="34" charset="0"/>
                </a:rPr>
                <a:t>CSE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9753600" y="6488668"/>
            <a:ext cx="1575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Database</a:t>
            </a:r>
            <a:r>
              <a:rPr lang="en-US" sz="1600" b="1" baseline="0" dirty="0"/>
              <a:t> Group</a:t>
            </a:r>
            <a:endParaRPr lang="en-US" sz="1600" b="1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2400" y="6553200"/>
            <a:ext cx="4267200" cy="304800"/>
          </a:xfrm>
          <a:prstGeom prst="rect">
            <a:avLst/>
          </a:prstGeom>
        </p:spPr>
        <p:txBody>
          <a:bodyPr/>
          <a:lstStyle>
            <a:lvl1pPr algn="ctr">
              <a:defRPr sz="1100" b="0"/>
            </a:lvl1pPr>
          </a:lstStyle>
          <a:p>
            <a:r>
              <a:rPr lang="en-US" dirty="0"/>
              <a:t>CSC 401: database Management System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ct val="150000"/>
        </a:lnSpc>
        <a:spcBef>
          <a:spcPts val="30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lnSpc>
          <a:spcPct val="120000"/>
        </a:lnSpc>
        <a:spcBef>
          <a:spcPts val="30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lnSpc>
          <a:spcPct val="120000"/>
        </a:lnSpc>
        <a:spcBef>
          <a:spcPts val="30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5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6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7.emf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31.emf"/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2.emf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6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7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8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9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Preliminary data model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1698625" y="1261403"/>
            <a:ext cx="8793820" cy="530101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 Model with BPMN 2.0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" t="14845" r="16096" b="25021"/>
          <a:stretch>
            <a:fillRect/>
          </a:stretch>
        </p:blipFill>
        <p:spPr bwMode="auto">
          <a:xfrm>
            <a:off x="1617023" y="2388452"/>
            <a:ext cx="8959225" cy="2766896"/>
          </a:xfrm>
          <a:prstGeom prst="rect">
            <a:avLst/>
          </a:prstGeom>
          <a:noFill/>
          <a:ln w="3175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838200"/>
          </a:xfrm>
        </p:spPr>
        <p:txBody>
          <a:bodyPr/>
          <a:lstStyle/>
          <a:p>
            <a:r>
              <a:rPr lang="en-US" altLang="en-US" dirty="0"/>
              <a:t>Data Dictionary Example</a:t>
            </a:r>
            <a:endParaRPr lang="en-US" altLang="en-US" dirty="0"/>
          </a:p>
        </p:txBody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2057400" y="990601"/>
            <a:ext cx="18365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200"/>
              <a:t>STUDENT:</a:t>
            </a:r>
            <a:endParaRPr lang="en-US" altLang="en-US" sz="3200"/>
          </a:p>
        </p:txBody>
      </p:sp>
      <p:graphicFrame>
        <p:nvGraphicFramePr>
          <p:cNvPr id="232480" name="Group 32"/>
          <p:cNvGraphicFramePr>
            <a:graphicFrameLocks noGrp="1"/>
          </p:cNvGraphicFramePr>
          <p:nvPr>
            <p:ph idx="1"/>
          </p:nvPr>
        </p:nvGraphicFramePr>
        <p:xfrm>
          <a:off x="1524000" y="1496746"/>
          <a:ext cx="9144000" cy="4568775"/>
        </p:xfrm>
        <a:graphic>
          <a:graphicData uri="http://schemas.openxmlformats.org/drawingml/2006/table">
            <a:tbl>
              <a:tblPr/>
              <a:tblGrid>
                <a:gridCol w="1714500"/>
                <a:gridCol w="1469572"/>
                <a:gridCol w="1714500"/>
                <a:gridCol w="4245428"/>
              </a:tblGrid>
              <a:tr h="8082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 Type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Size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Remark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30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Student ID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Text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This is the primary key of this relation. This contain the ID of the students. Example: ‘9710780’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0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Cgpa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This contains cumulative grade point average of the students. Example: ‘3.92’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5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Date of Birth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Datetime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“dd/mm/yy”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This contains date of birth of the students. Example: 29/01/81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Dept ID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Text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Department ID of the student. This is a foreign key from Table DEPARTMENT. Example: ‘CSE’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Dictionary: Conventional way</a:t>
            </a:r>
            <a:endParaRPr lang="en-US" altLang="en-US"/>
          </a:p>
        </p:txBody>
      </p:sp>
      <p:sp>
        <p:nvSpPr>
          <p:cNvPr id="236547" name="Text Box 3"/>
          <p:cNvSpPr txBox="1">
            <a:spLocks noChangeArrowheads="1"/>
          </p:cNvSpPr>
          <p:nvPr/>
        </p:nvSpPr>
        <p:spPr bwMode="auto">
          <a:xfrm>
            <a:off x="2057401" y="990600"/>
            <a:ext cx="2055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200"/>
              <a:t>tblstudent:</a:t>
            </a:r>
            <a:endParaRPr lang="en-US" altLang="en-US" sz="3200"/>
          </a:p>
        </p:txBody>
      </p:sp>
      <p:graphicFrame>
        <p:nvGraphicFramePr>
          <p:cNvPr id="236548" name="Group 4"/>
          <p:cNvGraphicFramePr>
            <a:graphicFrameLocks noGrp="1"/>
          </p:cNvGraphicFramePr>
          <p:nvPr/>
        </p:nvGraphicFramePr>
        <p:xfrm>
          <a:off x="1676400" y="1676400"/>
          <a:ext cx="8839200" cy="4511040"/>
        </p:xfrm>
        <a:graphic>
          <a:graphicData uri="http://schemas.openxmlformats.org/drawingml/2006/table">
            <a:tbl>
              <a:tblPr/>
              <a:tblGrid>
                <a:gridCol w="1473200"/>
                <a:gridCol w="1783347"/>
                <a:gridCol w="1550737"/>
                <a:gridCol w="4031916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 Type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Size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Remark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cstudentID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Text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This is the primary key of this relation. This contain the ID of the students. Example: ‘9710780’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ncgpa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This contains cumulative grade point average of the students. Example: ‘3.92’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ddob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Datetime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“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dd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/mm/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yy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”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This contains date of birth of the students. Example: 29/01/81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cDeptID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Text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Department ID of the student. This is a foreign key from Table DEPARTMENT. Example: ‘CSE’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Employee </a:t>
            </a:r>
            <a:r>
              <a:rPr lang="en-US" sz="2800" b="1" dirty="0" err="1"/>
              <a:t>supertype</a:t>
            </a:r>
            <a:r>
              <a:rPr lang="en-US" sz="2800" b="1" dirty="0"/>
              <a:t> with three subtypes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524000" y="990600"/>
            <a:ext cx="9144000" cy="5634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err="1"/>
              <a:t>Supertype</a:t>
            </a:r>
            <a:r>
              <a:rPr lang="en-US" sz="2800" b="1" dirty="0"/>
              <a:t>/subtype relationships in a hospital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24000" y="1690688"/>
            <a:ext cx="9144000" cy="4645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Generalization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Perpetua" panose="02020502060401020303"/>
              </a:rPr>
              <a:t>CSC 401: database Management System</a:t>
            </a:r>
            <a:endParaRPr lang="en-US" dirty="0">
              <a:solidFill>
                <a:prstClr val="black"/>
              </a:solidFill>
              <a:latin typeface="Perpetua" panose="02020502060401020303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0" y="914400"/>
            <a:ext cx="9144000" cy="5410200"/>
          </a:xfrm>
        </p:spPr>
        <p:txBody>
          <a:bodyPr/>
          <a:lstStyle/>
          <a:p>
            <a:r>
              <a:rPr lang="en-US" b="1" dirty="0"/>
              <a:t>Generalization </a:t>
            </a:r>
            <a:r>
              <a:rPr lang="en-US" dirty="0"/>
              <a:t>The process of defining a more general entity type from a set of more specialized entity types.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"/>
          <a:srcRect r="33442"/>
          <a:stretch>
            <a:fillRect/>
          </a:stretch>
        </p:blipFill>
        <p:spPr bwMode="auto">
          <a:xfrm>
            <a:off x="1752600" y="2209801"/>
            <a:ext cx="38862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2238376"/>
            <a:ext cx="361950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1"/>
          <a:srcRect l="67863"/>
          <a:stretch>
            <a:fillRect/>
          </a:stretch>
        </p:blipFill>
        <p:spPr bwMode="auto">
          <a:xfrm>
            <a:off x="2743201" y="4191001"/>
            <a:ext cx="187642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Specialization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Perpetua" panose="02020502060401020303"/>
              </a:rPr>
              <a:t>CSC 401: database Management System</a:t>
            </a:r>
            <a:endParaRPr lang="en-US" dirty="0">
              <a:solidFill>
                <a:prstClr val="black"/>
              </a:solidFill>
              <a:latin typeface="Perpetua" panose="02020502060401020303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0" y="914400"/>
            <a:ext cx="9144000" cy="5410200"/>
          </a:xfrm>
        </p:spPr>
        <p:txBody>
          <a:bodyPr/>
          <a:lstStyle/>
          <a:p>
            <a:r>
              <a:rPr lang="en-US" b="1" dirty="0"/>
              <a:t>Specialization </a:t>
            </a:r>
            <a:r>
              <a:rPr lang="en-US" dirty="0"/>
              <a:t>The process of defining one or more subtypes of the </a:t>
            </a:r>
            <a:r>
              <a:rPr lang="en-US" dirty="0" err="1"/>
              <a:t>supertype</a:t>
            </a:r>
            <a:r>
              <a:rPr lang="en-US" dirty="0"/>
              <a:t> and forming </a:t>
            </a:r>
            <a:r>
              <a:rPr lang="en-US" dirty="0" err="1"/>
              <a:t>supertype</a:t>
            </a:r>
            <a:r>
              <a:rPr lang="en-US" dirty="0"/>
              <a:t>/subtype relationships.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648201" y="2286000"/>
            <a:ext cx="58007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743200"/>
            <a:ext cx="27714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Total specialization rule</a:t>
            </a:r>
            <a:endParaRPr lang="en-US" sz="32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524000" y="990600"/>
            <a:ext cx="9144000" cy="5292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Partial specialization rule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524000" y="914400"/>
            <a:ext cx="9144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61" y="-232011"/>
            <a:ext cx="11614244" cy="695348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Disjoint rule</a:t>
            </a:r>
            <a:endParaRPr lang="en-US" sz="32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524000" y="914400"/>
            <a:ext cx="9144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Overlap rule</a:t>
            </a:r>
            <a:endParaRPr lang="en-US" sz="32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524000" y="1143001"/>
            <a:ext cx="9144000" cy="449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Defining Subtype Discriminators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0" y="914400"/>
            <a:ext cx="9144000" cy="5410200"/>
          </a:xfrm>
        </p:spPr>
        <p:txBody>
          <a:bodyPr/>
          <a:lstStyle/>
          <a:p>
            <a:r>
              <a:rPr lang="en-US" b="1" dirty="0"/>
              <a:t>Subtype discriminator </a:t>
            </a:r>
            <a:r>
              <a:rPr lang="en-US" dirty="0"/>
              <a:t>An attribute of a </a:t>
            </a:r>
            <a:r>
              <a:rPr lang="en-US" dirty="0" err="1"/>
              <a:t>supertype</a:t>
            </a:r>
            <a:r>
              <a:rPr lang="en-US" dirty="0"/>
              <a:t> whose values determine the target subtype or subtypes.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67000" y="2133600"/>
            <a:ext cx="7010400" cy="417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Supertype</a:t>
            </a:r>
            <a:r>
              <a:rPr lang="en-US" b="1" dirty="0"/>
              <a:t>/subtype hierarchy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0" y="914400"/>
            <a:ext cx="9144000" cy="5410200"/>
          </a:xfrm>
        </p:spPr>
        <p:txBody>
          <a:bodyPr/>
          <a:lstStyle/>
          <a:p>
            <a:pPr lvl="1"/>
            <a:r>
              <a:rPr lang="en-US" dirty="0"/>
              <a:t>A hierarchical arrangement of </a:t>
            </a:r>
            <a:r>
              <a:rPr lang="en-US" dirty="0" err="1"/>
              <a:t>supertypes</a:t>
            </a:r>
            <a:r>
              <a:rPr lang="en-US" dirty="0"/>
              <a:t> and subtypes in which each subtype has only one </a:t>
            </a:r>
            <a:r>
              <a:rPr lang="en-US" dirty="0" err="1"/>
              <a:t>supertype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09800" y="1828800"/>
            <a:ext cx="7543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276600" y="2696"/>
            <a:ext cx="5486400" cy="6855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05000" y="0"/>
            <a:ext cx="8382000" cy="6801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Relation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303: database Management System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1752600" y="1295400"/>
            <a:ext cx="8876381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Relation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303: database Management System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1752600" y="1143000"/>
            <a:ext cx="8707697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Relation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303: database Management System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959893"/>
            <a:ext cx="9067800" cy="511791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cardinality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303: database Management System</a:t>
            </a:r>
            <a:endParaRPr lang="en-US" dirty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7696201" y="1702238"/>
            <a:ext cx="1628697" cy="7055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165" y="1702239"/>
            <a:ext cx="1661271" cy="6406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884" y="3791200"/>
            <a:ext cx="1661271" cy="6730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627" y="3791200"/>
            <a:ext cx="1661271" cy="6974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48000" y="2589609"/>
            <a:ext cx="2249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Mandatory One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933601" y="4788038"/>
            <a:ext cx="2392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Mandatory Many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297843" y="4788038"/>
            <a:ext cx="2141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Optional Many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297844" y="2684129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Optional One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427"/>
            <a:ext cx="9144000" cy="6842573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303: database Management System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2667000" y="990600"/>
            <a:ext cx="6477000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2971800" y="162067"/>
            <a:ext cx="6138418" cy="15046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630206"/>
            <a:ext cx="8305800" cy="35513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944" y="5181601"/>
            <a:ext cx="5740113" cy="159648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303: database Management System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914400"/>
            <a:ext cx="9144000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303: database Management System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1524000" y="943708"/>
            <a:ext cx="9144000" cy="492369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303: database Management System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1524000" y="920086"/>
            <a:ext cx="9144000" cy="517591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Cardinality constraints in a ternary relationship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303: database Management System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1552137" y="990600"/>
            <a:ext cx="9077997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Modeling Multiple Relationships Between Entity Types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1959110" y="914400"/>
            <a:ext cx="8023091" cy="31926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110" y="4124833"/>
            <a:ext cx="8023091" cy="2516373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 associative attribute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303: database Management System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1752601" y="4065984"/>
            <a:ext cx="8762999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1" y="1246584"/>
            <a:ext cx="8762999" cy="248721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BPMN example</a:t>
            </a:r>
            <a:endParaRPr lang="en-US" smtClean="0"/>
          </a:p>
        </p:txBody>
      </p:sp>
      <p:pic>
        <p:nvPicPr>
          <p:cNvPr id="38915" name="Picture 5" descr="3PartyChoreography-a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28800" y="1905000"/>
            <a:ext cx="8439150" cy="364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Rich picture 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5" b="3594"/>
          <a:stretch>
            <a:fillRect/>
          </a:stretch>
        </p:blipFill>
        <p:spPr>
          <a:xfrm>
            <a:off x="1524000" y="885372"/>
            <a:ext cx="9144000" cy="5972629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 Picture 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55845"/>
            <a:ext cx="8915400" cy="530215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 picture 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514" y="1501253"/>
            <a:ext cx="9097418" cy="527783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 Element Analysis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1640058" y="1752600"/>
          <a:ext cx="8915399" cy="2514602"/>
        </p:xfrm>
        <a:graphic>
          <a:graphicData uri="http://schemas.openxmlformats.org/drawingml/2006/table">
            <a:tbl>
              <a:tblPr/>
              <a:tblGrid>
                <a:gridCol w="1103143"/>
                <a:gridCol w="1066800"/>
                <a:gridCol w="1600200"/>
                <a:gridCol w="1600200"/>
                <a:gridCol w="914400"/>
                <a:gridCol w="1388263"/>
                <a:gridCol w="1242393"/>
              </a:tblGrid>
              <a:tr h="614428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Process</a:t>
                      </a:r>
                      <a:endParaRPr lang="en-US" sz="32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System Roles</a:t>
                      </a:r>
                      <a:endParaRPr lang="en-US" sz="32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285746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Human</a:t>
                      </a:r>
                      <a:endParaRPr lang="en-US" sz="32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Non-Computing Hardware</a:t>
                      </a:r>
                      <a:endParaRPr lang="en-US" sz="32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Computing Hardware</a:t>
                      </a:r>
                      <a:endParaRPr lang="en-US" sz="32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Soft-</a:t>
                      </a:r>
                      <a:endParaRPr lang="en-US" sz="2400" b="1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ware</a:t>
                      </a:r>
                      <a:endParaRPr lang="en-US" sz="32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Database</a:t>
                      </a:r>
                      <a:endParaRPr lang="en-US" sz="32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Comm. Network</a:t>
                      </a:r>
                      <a:endParaRPr lang="en-US" sz="32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</a:tr>
              <a:tr h="6144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Analysis Template	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52601" y="2209800"/>
          <a:ext cx="8610602" cy="1655004"/>
        </p:xfrm>
        <a:graphic>
          <a:graphicData uri="http://schemas.openxmlformats.org/drawingml/2006/table">
            <a:tbl>
              <a:tblPr/>
              <a:tblGrid>
                <a:gridCol w="1587598"/>
                <a:gridCol w="1657585"/>
                <a:gridCol w="1920589"/>
                <a:gridCol w="1722415"/>
                <a:gridCol w="1722415"/>
              </a:tblGrid>
              <a:tr h="990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Process Name</a:t>
                      </a:r>
                      <a:endParaRPr lang="en-US" sz="2000" b="1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Stakeholders</a:t>
                      </a:r>
                      <a:endParaRPr lang="en-US" sz="2000" b="1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Concerns</a:t>
                      </a:r>
                      <a:r>
                        <a:rPr lang="en-US" sz="2000" b="1" baseline="0" dirty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 (Problems)</a:t>
                      </a:r>
                      <a:endParaRPr lang="en-US" sz="2000" b="1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Analysis</a:t>
                      </a:r>
                      <a:r>
                        <a:rPr lang="en-US" sz="2000" b="1" baseline="0" dirty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 (Reason of the Problem)</a:t>
                      </a:r>
                      <a:endParaRPr lang="en-US" sz="2000" b="1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Proposed Solution</a:t>
                      </a:r>
                      <a:endParaRPr lang="en-US" sz="2000" b="1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6644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/>
                        <a:buChar char=""/>
                      </a:pPr>
                      <a:endParaRPr lang="en-US" sz="1000"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/>
                        <a:buChar char=""/>
                      </a:pPr>
                      <a:endParaRPr lang="en-US" sz="1000" dirty="0"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/>
                        <a:buChar char=""/>
                      </a:pPr>
                      <a:endParaRPr lang="en-US" sz="1000" dirty="0"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model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1524001" y="1690688"/>
            <a:ext cx="9135811" cy="4633912"/>
          </a:xfrm>
          <a:prstGeom prst="rect">
            <a:avLst/>
          </a:prstGeom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3200</Words>
  <Application>WPS Presentation</Application>
  <PresentationFormat>Widescreen</PresentationFormat>
  <Paragraphs>255</Paragraphs>
  <Slides>38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7" baseType="lpstr">
      <vt:lpstr>Arial</vt:lpstr>
      <vt:lpstr>SimSun</vt:lpstr>
      <vt:lpstr>Wingdings</vt:lpstr>
      <vt:lpstr>Brush Script MT</vt:lpstr>
      <vt:lpstr>Calibri</vt:lpstr>
      <vt:lpstr>Bell MT</vt:lpstr>
      <vt:lpstr>Wingdings 2</vt:lpstr>
      <vt:lpstr>Calibri</vt:lpstr>
      <vt:lpstr>Times New Roman</vt:lpstr>
      <vt:lpstr>Symbol</vt:lpstr>
      <vt:lpstr>Calibri Light</vt:lpstr>
      <vt:lpstr>Microsoft YaHei</vt:lpstr>
      <vt:lpstr/>
      <vt:lpstr>Arial Unicode MS</vt:lpstr>
      <vt:lpstr>Perpetua</vt:lpstr>
      <vt:lpstr>Segoe Print</vt:lpstr>
      <vt:lpstr>Franklin Gothic Book</vt:lpstr>
      <vt:lpstr>Office Theme</vt:lpstr>
      <vt:lpstr>Equity</vt:lpstr>
      <vt:lpstr>PowerPoint 演示文稿</vt:lpstr>
      <vt:lpstr>PowerPoint 演示文稿</vt:lpstr>
      <vt:lpstr>PowerPoint 演示文稿</vt:lpstr>
      <vt:lpstr>Rich picture Example</vt:lpstr>
      <vt:lpstr>Rich Picture Example</vt:lpstr>
      <vt:lpstr>Rich picture Example</vt:lpstr>
      <vt:lpstr>Six Element Analysis</vt:lpstr>
      <vt:lpstr>Problem Analysis Template	</vt:lpstr>
      <vt:lpstr>Data model</vt:lpstr>
      <vt:lpstr>Preliminary data model</vt:lpstr>
      <vt:lpstr>Process Model with BPMN 2.0</vt:lpstr>
      <vt:lpstr>Data Dictionary Example</vt:lpstr>
      <vt:lpstr>Data Dictionary: Conventional way</vt:lpstr>
      <vt:lpstr>Employee supertype with three subtypes</vt:lpstr>
      <vt:lpstr>Supertype/subtype relationships in a hospital</vt:lpstr>
      <vt:lpstr>Generalization</vt:lpstr>
      <vt:lpstr>Specialization</vt:lpstr>
      <vt:lpstr>Total specialization rule</vt:lpstr>
      <vt:lpstr>Partial specialization rule</vt:lpstr>
      <vt:lpstr>Disjoint rule</vt:lpstr>
      <vt:lpstr>Overlap rule</vt:lpstr>
      <vt:lpstr>Defining Subtype Discriminators</vt:lpstr>
      <vt:lpstr>Supertype/subtype hierarchy</vt:lpstr>
      <vt:lpstr>PowerPoint 演示文稿</vt:lpstr>
      <vt:lpstr>PowerPoint 演示文稿</vt:lpstr>
      <vt:lpstr>Unary Relation</vt:lpstr>
      <vt:lpstr>Binary Relation</vt:lpstr>
      <vt:lpstr>Ternary Relation</vt:lpstr>
      <vt:lpstr>Relationship cardinality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Cardinality constraints in a ternary relationship</vt:lpstr>
      <vt:lpstr>Modeling Multiple Relationships Between Entity Types</vt:lpstr>
      <vt:lpstr>An associative attribute</vt:lpstr>
      <vt:lpstr>BPMN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Ratul Shams</dc:creator>
  <cp:lastModifiedBy>Asus</cp:lastModifiedBy>
  <cp:revision>6</cp:revision>
  <dcterms:created xsi:type="dcterms:W3CDTF">2018-06-20T13:54:00Z</dcterms:created>
  <dcterms:modified xsi:type="dcterms:W3CDTF">2018-07-05T15:08:38Z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1033-10.2.0.6080</vt:lpwstr>
  </property>
</Properties>
</file>