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handoutMasterIdLst>
    <p:handoutMasterId r:id="rId29"/>
  </p:handoutMasterIdLst>
  <p:sldIdLst>
    <p:sldId id="487" r:id="rId2"/>
    <p:sldId id="494" r:id="rId3"/>
    <p:sldId id="466" r:id="rId4"/>
    <p:sldId id="467" r:id="rId5"/>
    <p:sldId id="470" r:id="rId6"/>
    <p:sldId id="469" r:id="rId7"/>
    <p:sldId id="468" r:id="rId8"/>
    <p:sldId id="495" r:id="rId9"/>
    <p:sldId id="497" r:id="rId10"/>
    <p:sldId id="496" r:id="rId11"/>
    <p:sldId id="437" r:id="rId12"/>
    <p:sldId id="438" r:id="rId13"/>
    <p:sldId id="439" r:id="rId14"/>
    <p:sldId id="440" r:id="rId15"/>
    <p:sldId id="441" r:id="rId16"/>
    <p:sldId id="472" r:id="rId17"/>
    <p:sldId id="498" r:id="rId18"/>
    <p:sldId id="442" r:id="rId19"/>
    <p:sldId id="473" r:id="rId20"/>
    <p:sldId id="502" r:id="rId21"/>
    <p:sldId id="503" r:id="rId22"/>
    <p:sldId id="504" r:id="rId23"/>
    <p:sldId id="505" r:id="rId24"/>
    <p:sldId id="506" r:id="rId25"/>
    <p:sldId id="507" r:id="rId26"/>
    <p:sldId id="5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8493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234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44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Lecture 02</a:t>
            </a:r>
          </a:p>
          <a:p>
            <a:r>
              <a:rPr lang="en-US" b="1" dirty="0" smtClean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noFill/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Introduction to Database Concepts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591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3" name="Picture 2" descr="720px-Systems_Development_Life_Cyc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4000" dirty="0" smtClean="0"/>
              <a:t>Prototype method</a:t>
            </a:r>
            <a:endParaRPr lang="en-US" sz="4000" dirty="0"/>
          </a:p>
        </p:txBody>
      </p:sp>
      <p:pic>
        <p:nvPicPr>
          <p:cNvPr id="57347" name="Picture 3" descr="02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781800" y="1066800"/>
            <a:ext cx="23622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6200" y="1066800"/>
            <a:ext cx="19050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02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0" y="0"/>
            <a:ext cx="8763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4400" dirty="0" smtClean="0"/>
              <a:t>Prototype method</a:t>
            </a:r>
            <a:endParaRPr lang="en-US" sz="4400" dirty="0"/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2743200" y="22098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590800"/>
            <a:ext cx="1905000" cy="3581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781800" y="1066800"/>
            <a:ext cx="23622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02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0" y="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4000" dirty="0" smtClean="0"/>
              <a:t>Prototype method</a:t>
            </a:r>
            <a:endParaRPr lang="en-US" sz="4000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5638800" y="21336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2590800"/>
            <a:ext cx="1905000" cy="3581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02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0" y="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4000" dirty="0" smtClean="0"/>
              <a:t>Prototype method</a:t>
            </a:r>
            <a:endParaRPr lang="en-US" sz="4000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2590800"/>
            <a:ext cx="1905000" cy="2057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2514600" y="60198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5486400" y="60198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3352800" y="5943600"/>
            <a:ext cx="609600" cy="609600"/>
          </a:xfrm>
          <a:prstGeom prst="curvedRight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>
            <a:off x="4572000" y="5943600"/>
            <a:ext cx="457200" cy="609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02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4000" dirty="0" smtClean="0"/>
              <a:t>Prototype method</a:t>
            </a:r>
            <a:endParaRPr lang="en-US" sz="4000" dirty="0"/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 flipV="1">
            <a:off x="2590800" y="2514600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Agile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229600" cy="4343400"/>
          </a:xfrm>
        </p:spPr>
        <p:txBody>
          <a:bodyPr>
            <a:normAutofit/>
          </a:bodyPr>
          <a:lstStyle/>
          <a:p>
            <a:r>
              <a:rPr lang="en-US" b="1" dirty="0"/>
              <a:t>Agile software development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approach to database </a:t>
            </a:r>
            <a:r>
              <a:rPr lang="en-US" dirty="0" smtClean="0"/>
              <a:t>and software </a:t>
            </a:r>
            <a:r>
              <a:rPr lang="en-US" dirty="0"/>
              <a:t>development </a:t>
            </a:r>
            <a:r>
              <a:rPr lang="en-US" dirty="0" smtClean="0"/>
              <a:t>that emphasizes </a:t>
            </a:r>
            <a:r>
              <a:rPr lang="en-US" b="1" dirty="0" smtClean="0"/>
              <a:t>“</a:t>
            </a:r>
            <a:r>
              <a:rPr lang="en-US" b="1" dirty="0"/>
              <a:t>individuals </a:t>
            </a:r>
            <a:r>
              <a:rPr lang="en-US" b="1" dirty="0" smtClean="0"/>
              <a:t>and interactions </a:t>
            </a:r>
            <a:r>
              <a:rPr lang="en-US" dirty="0"/>
              <a:t>over processes </a:t>
            </a:r>
            <a:r>
              <a:rPr lang="en-US" dirty="0" smtClean="0"/>
              <a:t>and tools</a:t>
            </a:r>
            <a:r>
              <a:rPr lang="en-US" dirty="0"/>
              <a:t>, </a:t>
            </a:r>
            <a:r>
              <a:rPr lang="en-US" b="1" dirty="0" smtClean="0"/>
              <a:t>working </a:t>
            </a:r>
            <a:r>
              <a:rPr lang="en-US" b="1" dirty="0"/>
              <a:t>software </a:t>
            </a:r>
            <a:r>
              <a:rPr lang="en-US" dirty="0" smtClean="0"/>
              <a:t>over comprehensive documentation, </a:t>
            </a:r>
            <a:r>
              <a:rPr lang="en-US" b="1" dirty="0" smtClean="0"/>
              <a:t>customer </a:t>
            </a:r>
            <a:r>
              <a:rPr lang="en-US" b="1" dirty="0"/>
              <a:t>collaboration </a:t>
            </a:r>
            <a:r>
              <a:rPr lang="en-US" dirty="0" smtClean="0"/>
              <a:t>over contract </a:t>
            </a:r>
            <a:r>
              <a:rPr lang="en-US" dirty="0"/>
              <a:t>negotiation, and </a:t>
            </a:r>
            <a:r>
              <a:rPr lang="en-US" b="1" dirty="0" smtClean="0"/>
              <a:t>response to </a:t>
            </a:r>
            <a:r>
              <a:rPr lang="en-US" b="1" dirty="0"/>
              <a:t>change </a:t>
            </a:r>
            <a:r>
              <a:rPr lang="en-US" dirty="0"/>
              <a:t>over following a plan.”</a:t>
            </a:r>
          </a:p>
        </p:txBody>
      </p:sp>
    </p:spTree>
    <p:extLst>
      <p:ext uri="{BB962C8B-B14F-4D97-AF65-F5344CB8AC3E}">
        <p14:creationId xmlns="" xmlns:p14="http://schemas.microsoft.com/office/powerpoint/2010/main" val="4351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 descr="AGILE-Graphic0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942536"/>
            <a:ext cx="8534400" cy="5334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People </a:t>
            </a:r>
            <a:r>
              <a:rPr lang="en-US" sz="2800" b="1" dirty="0"/>
              <a:t>Involved in Database Development</a:t>
            </a:r>
            <a:endParaRPr lang="en-US" sz="2800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Project </a:t>
            </a:r>
            <a:r>
              <a:rPr lang="en-US" dirty="0" smtClean="0"/>
              <a:t>A </a:t>
            </a:r>
            <a:r>
              <a:rPr lang="en-US" dirty="0"/>
              <a:t>planned undertaking of </a:t>
            </a:r>
            <a:r>
              <a:rPr lang="en-US" dirty="0" smtClean="0"/>
              <a:t>related activities </a:t>
            </a:r>
            <a:r>
              <a:rPr lang="en-US" dirty="0"/>
              <a:t>to reach an objective </a:t>
            </a:r>
            <a:r>
              <a:rPr lang="en-US" dirty="0" smtClean="0"/>
              <a:t>that has </a:t>
            </a:r>
            <a:r>
              <a:rPr lang="en-US" dirty="0"/>
              <a:t>a beginning and an end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/>
              <a:t>Business </a:t>
            </a:r>
            <a:r>
              <a:rPr lang="en-US" b="1" i="1" dirty="0" smtClean="0"/>
              <a:t>analysts</a:t>
            </a:r>
          </a:p>
          <a:p>
            <a:pPr lvl="1"/>
            <a:r>
              <a:rPr lang="en-US" b="1" i="1" dirty="0" smtClean="0"/>
              <a:t>Systems </a:t>
            </a:r>
            <a:r>
              <a:rPr lang="en-US" b="1" i="1" dirty="0"/>
              <a:t>analysts</a:t>
            </a:r>
          </a:p>
          <a:p>
            <a:pPr lvl="1"/>
            <a:r>
              <a:rPr lang="en-US" b="1" i="1" dirty="0"/>
              <a:t>Database </a:t>
            </a:r>
            <a:r>
              <a:rPr lang="en-US" b="1" i="1" dirty="0" smtClean="0"/>
              <a:t>analysts and data modeler</a:t>
            </a:r>
            <a:endParaRPr lang="en-US" b="1" i="1" dirty="0"/>
          </a:p>
          <a:p>
            <a:pPr lvl="1"/>
            <a:r>
              <a:rPr lang="en-US" b="1" i="1" dirty="0"/>
              <a:t>Users</a:t>
            </a:r>
          </a:p>
          <a:p>
            <a:pPr lvl="1"/>
            <a:r>
              <a:rPr lang="en-US" b="1" i="1" dirty="0"/>
              <a:t>Programmers</a:t>
            </a:r>
          </a:p>
          <a:p>
            <a:pPr lvl="1"/>
            <a:r>
              <a:rPr lang="en-US" b="1" i="1" dirty="0"/>
              <a:t>Database </a:t>
            </a:r>
            <a:r>
              <a:rPr lang="en-US" b="1" i="1" dirty="0" smtClean="0"/>
              <a:t>architects</a:t>
            </a:r>
          </a:p>
          <a:p>
            <a:pPr lvl="1"/>
            <a:r>
              <a:rPr lang="en-US" b="1" i="1" dirty="0" smtClean="0"/>
              <a:t>Database/data </a:t>
            </a:r>
            <a:r>
              <a:rPr lang="en-US" b="1" i="1" dirty="0"/>
              <a:t>administrators</a:t>
            </a:r>
          </a:p>
          <a:p>
            <a:pPr lvl="1"/>
            <a:r>
              <a:rPr lang="en-US" b="1" i="1" dirty="0" smtClean="0"/>
              <a:t>Project manager</a:t>
            </a:r>
          </a:p>
          <a:p>
            <a:pPr lvl="1"/>
            <a:r>
              <a:rPr lang="en-US" b="1" i="1" dirty="0" smtClean="0"/>
              <a:t>Other technical experts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 Structure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08528" y="0"/>
            <a:ext cx="5715000" cy="68540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2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DATABASE DEVELOPMENT PROCESS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 data-oriented methodology to create and maintain information systems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Top-down</a:t>
            </a:r>
            <a:r>
              <a:rPr lang="en-US" sz="2800" dirty="0"/>
              <a:t> planning approach.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Four steps:</a:t>
            </a:r>
          </a:p>
          <a:p>
            <a:pPr lvl="1">
              <a:lnSpc>
                <a:spcPct val="80000"/>
              </a:lnSpc>
            </a:pPr>
            <a:r>
              <a:rPr lang="en-US" sz="2500" b="1" i="1" dirty="0"/>
              <a:t>Planning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Results in an </a:t>
            </a:r>
            <a:r>
              <a:rPr lang="en-US" sz="2200" b="1" dirty="0"/>
              <a:t>Information Systems Architecture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500" b="1" i="1" dirty="0"/>
              <a:t>Analysis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Results in </a:t>
            </a:r>
            <a:r>
              <a:rPr lang="en-US" sz="2200" b="1" dirty="0"/>
              <a:t>functional specifications</a:t>
            </a:r>
            <a:r>
              <a:rPr lang="en-US" sz="2200" dirty="0"/>
              <a:t>…i.e. what we want</a:t>
            </a:r>
          </a:p>
          <a:p>
            <a:pPr lvl="1">
              <a:lnSpc>
                <a:spcPct val="80000"/>
              </a:lnSpc>
            </a:pPr>
            <a:r>
              <a:rPr lang="en-US" sz="2500" b="1" i="1" dirty="0"/>
              <a:t>Design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Results in </a:t>
            </a:r>
            <a:r>
              <a:rPr lang="en-US" sz="2200" b="1" dirty="0"/>
              <a:t>design specifications</a:t>
            </a:r>
            <a:r>
              <a:rPr lang="en-US" sz="2200" dirty="0"/>
              <a:t>…i.e. how we’ll do it</a:t>
            </a:r>
          </a:p>
          <a:p>
            <a:pPr lvl="1">
              <a:lnSpc>
                <a:spcPct val="80000"/>
              </a:lnSpc>
            </a:pPr>
            <a:r>
              <a:rPr lang="en-US" sz="2500" b="1" i="1" dirty="0"/>
              <a:t>Implementation</a:t>
            </a:r>
          </a:p>
          <a:p>
            <a:pPr lvl="2">
              <a:lnSpc>
                <a:spcPct val="80000"/>
              </a:lnSpc>
            </a:pPr>
            <a:r>
              <a:rPr lang="en-US" sz="2200" dirty="0"/>
              <a:t>Results in final </a:t>
            </a:r>
            <a:r>
              <a:rPr lang="en-US" sz="2200" b="1" dirty="0"/>
              <a:t>operational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Architecture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/>
              <a:t>Three Schema Architecture.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/>
              <a:t>Internal Level (Physical Level) closest to physical storage, describe the physical storage structure of database.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/>
              <a:t>External Level (Logical Level) closest to users, describe a part of database that a particular user is interested in.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/>
              <a:t>Conceptual Level indirection between the others describe the whole database for a community user.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59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Three Schema Database Architecture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219200"/>
            <a:ext cx="5334000" cy="804863"/>
            <a:chOff x="480" y="672"/>
            <a:chExt cx="3360" cy="50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80" y="672"/>
              <a:ext cx="3360" cy="507"/>
              <a:chOff x="480" y="672"/>
              <a:chExt cx="3360" cy="507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80" y="672"/>
                <a:ext cx="336" cy="507"/>
                <a:chOff x="1362" y="2640"/>
                <a:chExt cx="336" cy="507"/>
              </a:xfrm>
            </p:grpSpPr>
            <p:sp>
              <p:nvSpPr>
                <p:cNvPr id="64518" name="Oval 6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19" name="Line 7"/>
                <p:cNvSpPr>
                  <a:spLocks noChangeShapeType="1"/>
                </p:cNvSpPr>
                <p:nvPr/>
              </p:nvSpPr>
              <p:spPr bwMode="auto">
                <a:xfrm>
                  <a:off x="151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2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506" y="2784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21" name="Line 9"/>
                <p:cNvSpPr>
                  <a:spLocks noChangeShapeType="1"/>
                </p:cNvSpPr>
                <p:nvPr/>
              </p:nvSpPr>
              <p:spPr bwMode="auto">
                <a:xfrm>
                  <a:off x="1374" y="2784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2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362" y="30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23" name="Line 11"/>
                <p:cNvSpPr>
                  <a:spLocks noChangeShapeType="1"/>
                </p:cNvSpPr>
                <p:nvPr/>
              </p:nvSpPr>
              <p:spPr bwMode="auto">
                <a:xfrm>
                  <a:off x="1506" y="3051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3504" y="672"/>
                <a:ext cx="336" cy="507"/>
                <a:chOff x="1362" y="2640"/>
                <a:chExt cx="336" cy="507"/>
              </a:xfrm>
            </p:grpSpPr>
            <p:sp>
              <p:nvSpPr>
                <p:cNvPr id="64525" name="Oval 13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26" name="Line 14"/>
                <p:cNvSpPr>
                  <a:spLocks noChangeShapeType="1"/>
                </p:cNvSpPr>
                <p:nvPr/>
              </p:nvSpPr>
              <p:spPr bwMode="auto">
                <a:xfrm>
                  <a:off x="151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2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506" y="2784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28" name="Line 16"/>
                <p:cNvSpPr>
                  <a:spLocks noChangeShapeType="1"/>
                </p:cNvSpPr>
                <p:nvPr/>
              </p:nvSpPr>
              <p:spPr bwMode="auto">
                <a:xfrm>
                  <a:off x="1374" y="2784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2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362" y="30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30" name="Line 18"/>
                <p:cNvSpPr>
                  <a:spLocks noChangeShapeType="1"/>
                </p:cNvSpPr>
                <p:nvPr/>
              </p:nvSpPr>
              <p:spPr bwMode="auto">
                <a:xfrm>
                  <a:off x="1506" y="3051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1776" y="816"/>
              <a:ext cx="7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End Users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14400" y="1981200"/>
            <a:ext cx="6432550" cy="762000"/>
            <a:chOff x="576" y="1248"/>
            <a:chExt cx="4052" cy="480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76" y="1248"/>
              <a:ext cx="3024" cy="480"/>
              <a:chOff x="576" y="1248"/>
              <a:chExt cx="3024" cy="480"/>
            </a:xfrm>
          </p:grpSpPr>
          <p:sp>
            <p:nvSpPr>
              <p:cNvPr id="64534" name="Rectangle 22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</a:rPr>
                  <a:t>External </a:t>
                </a:r>
              </a:p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</a:rPr>
                  <a:t>View 1</a:t>
                </a:r>
              </a:p>
            </p:txBody>
          </p:sp>
          <p:sp>
            <p:nvSpPr>
              <p:cNvPr id="64535" name="Rectangle 23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</a:rPr>
                  <a:t>External</a:t>
                </a:r>
              </a:p>
              <a:p>
                <a:pPr algn="ctr" eaLnBrk="0" hangingPunct="0"/>
                <a:r>
                  <a:rPr lang="en-US" dirty="0">
                    <a:solidFill>
                      <a:schemeClr val="bg1"/>
                    </a:solidFill>
                  </a:rPr>
                  <a:t>View n</a:t>
                </a:r>
              </a:p>
            </p:txBody>
          </p:sp>
        </p:grpSp>
        <p:sp>
          <p:nvSpPr>
            <p:cNvPr id="64536" name="Text Box 24"/>
            <p:cNvSpPr txBox="1">
              <a:spLocks noChangeArrowheads="1"/>
            </p:cNvSpPr>
            <p:nvPr/>
          </p:nvSpPr>
          <p:spPr bwMode="auto">
            <a:xfrm>
              <a:off x="3600" y="1248"/>
              <a:ext cx="10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External Level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057400" y="3429000"/>
            <a:ext cx="4692650" cy="762000"/>
            <a:chOff x="1296" y="2160"/>
            <a:chExt cx="2956" cy="480"/>
          </a:xfrm>
        </p:grpSpPr>
        <p:sp>
          <p:nvSpPr>
            <p:cNvPr id="64538" name="Rectangle 26"/>
            <p:cNvSpPr>
              <a:spLocks noChangeArrowheads="1"/>
            </p:cNvSpPr>
            <p:nvPr/>
          </p:nvSpPr>
          <p:spPr bwMode="auto">
            <a:xfrm>
              <a:off x="1296" y="2160"/>
              <a:ext cx="163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</a:rPr>
                <a:t>Conceptual schema</a:t>
              </a:r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3024" y="2160"/>
              <a:ext cx="1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Conceptual Level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195513" y="4495800"/>
            <a:ext cx="4084637" cy="685800"/>
            <a:chOff x="1383" y="2832"/>
            <a:chExt cx="2573" cy="432"/>
          </a:xfrm>
        </p:grpSpPr>
        <p:sp>
          <p:nvSpPr>
            <p:cNvPr id="64541" name="Rectangle 29"/>
            <p:cNvSpPr>
              <a:spLocks noChangeArrowheads="1"/>
            </p:cNvSpPr>
            <p:nvPr/>
          </p:nvSpPr>
          <p:spPr bwMode="auto">
            <a:xfrm>
              <a:off x="1383" y="2832"/>
              <a:ext cx="148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</a:rPr>
                <a:t>Internal Schema</a:t>
              </a:r>
            </a:p>
          </p:txBody>
        </p:sp>
        <p:sp>
          <p:nvSpPr>
            <p:cNvPr id="64542" name="Text Box 30"/>
            <p:cNvSpPr txBox="1">
              <a:spLocks noChangeArrowheads="1"/>
            </p:cNvSpPr>
            <p:nvPr/>
          </p:nvSpPr>
          <p:spPr bwMode="auto">
            <a:xfrm>
              <a:off x="2976" y="2928"/>
              <a:ext cx="9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Internal Level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676400" y="5181600"/>
            <a:ext cx="5584825" cy="1066800"/>
            <a:chOff x="1056" y="3264"/>
            <a:chExt cx="3709" cy="816"/>
          </a:xfrm>
        </p:grpSpPr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1056" y="3648"/>
              <a:ext cx="2160" cy="432"/>
              <a:chOff x="1056" y="3648"/>
              <a:chExt cx="2160" cy="432"/>
            </a:xfrm>
          </p:grpSpPr>
          <p:sp>
            <p:nvSpPr>
              <p:cNvPr id="64545" name="AutoShape 33"/>
              <p:cNvSpPr>
                <a:spLocks noChangeArrowheads="1"/>
              </p:cNvSpPr>
              <p:nvPr/>
            </p:nvSpPr>
            <p:spPr bwMode="auto">
              <a:xfrm>
                <a:off x="1056" y="3648"/>
                <a:ext cx="432" cy="432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6" name="AutoShape 34"/>
              <p:cNvSpPr>
                <a:spLocks noChangeArrowheads="1"/>
              </p:cNvSpPr>
              <p:nvPr/>
            </p:nvSpPr>
            <p:spPr bwMode="auto">
              <a:xfrm>
                <a:off x="1632" y="3648"/>
                <a:ext cx="432" cy="432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7" name="AutoShape 35"/>
              <p:cNvSpPr>
                <a:spLocks noChangeArrowheads="1"/>
              </p:cNvSpPr>
              <p:nvPr/>
            </p:nvSpPr>
            <p:spPr bwMode="auto">
              <a:xfrm>
                <a:off x="2208" y="3648"/>
                <a:ext cx="432" cy="432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8" name="AutoShape 36"/>
              <p:cNvSpPr>
                <a:spLocks noChangeArrowheads="1"/>
              </p:cNvSpPr>
              <p:nvPr/>
            </p:nvSpPr>
            <p:spPr bwMode="auto">
              <a:xfrm>
                <a:off x="2784" y="3648"/>
                <a:ext cx="432" cy="432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1200" y="3264"/>
              <a:ext cx="1776" cy="384"/>
              <a:chOff x="1200" y="3264"/>
              <a:chExt cx="1776" cy="384"/>
            </a:xfrm>
          </p:grpSpPr>
          <p:sp>
            <p:nvSpPr>
              <p:cNvPr id="64550" name="Line 38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1" name="Line 39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2" name="Line 40"/>
              <p:cNvSpPr>
                <a:spLocks noChangeShapeType="1"/>
              </p:cNvSpPr>
              <p:nvPr/>
            </p:nvSpPr>
            <p:spPr bwMode="auto">
              <a:xfrm>
                <a:off x="1824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3" name="Line 41"/>
              <p:cNvSpPr>
                <a:spLocks noChangeShapeType="1"/>
              </p:cNvSpPr>
              <p:nvPr/>
            </p:nvSpPr>
            <p:spPr bwMode="auto">
              <a:xfrm>
                <a:off x="2400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4" name="Line 42"/>
              <p:cNvSpPr>
                <a:spLocks noChangeShapeType="1"/>
              </p:cNvSpPr>
              <p:nvPr/>
            </p:nvSpPr>
            <p:spPr bwMode="auto">
              <a:xfrm>
                <a:off x="2976" y="35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5" name="Line 43"/>
              <p:cNvSpPr>
                <a:spLocks noChangeShapeType="1"/>
              </p:cNvSpPr>
              <p:nvPr/>
            </p:nvSpPr>
            <p:spPr bwMode="auto">
              <a:xfrm>
                <a:off x="2112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56" name="Text Box 44"/>
            <p:cNvSpPr txBox="1">
              <a:spLocks noChangeArrowheads="1"/>
            </p:cNvSpPr>
            <p:nvPr/>
          </p:nvSpPr>
          <p:spPr bwMode="auto">
            <a:xfrm>
              <a:off x="3504" y="3744"/>
              <a:ext cx="126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Stored Database</a:t>
              </a: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133600" y="2819400"/>
            <a:ext cx="5715000" cy="533400"/>
            <a:chOff x="1344" y="1776"/>
            <a:chExt cx="3600" cy="336"/>
          </a:xfrm>
        </p:grpSpPr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1344" y="1776"/>
              <a:ext cx="1488" cy="336"/>
              <a:chOff x="1344" y="1776"/>
              <a:chExt cx="1488" cy="336"/>
            </a:xfrm>
          </p:grpSpPr>
          <p:sp>
            <p:nvSpPr>
              <p:cNvPr id="64559" name="Line 47"/>
              <p:cNvSpPr>
                <a:spLocks noChangeShapeType="1"/>
              </p:cNvSpPr>
              <p:nvPr/>
            </p:nvSpPr>
            <p:spPr bwMode="auto">
              <a:xfrm>
                <a:off x="1344" y="1776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60" name="Line 48"/>
              <p:cNvSpPr>
                <a:spLocks noChangeShapeType="1"/>
              </p:cNvSpPr>
              <p:nvPr/>
            </p:nvSpPr>
            <p:spPr bwMode="auto">
              <a:xfrm flipH="1">
                <a:off x="2640" y="1776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61" name="Text Box 49"/>
            <p:cNvSpPr txBox="1">
              <a:spLocks noChangeArrowheads="1"/>
            </p:cNvSpPr>
            <p:nvPr/>
          </p:nvSpPr>
          <p:spPr bwMode="auto">
            <a:xfrm>
              <a:off x="2928" y="1824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external/conceptual Mapping</a:t>
              </a:r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3276600" y="4114800"/>
            <a:ext cx="4648200" cy="381000"/>
            <a:chOff x="2064" y="2592"/>
            <a:chExt cx="2928" cy="240"/>
          </a:xfrm>
        </p:grpSpPr>
        <p:sp>
          <p:nvSpPr>
            <p:cNvPr id="64563" name="Line 51"/>
            <p:cNvSpPr>
              <a:spLocks noChangeShapeType="1"/>
            </p:cNvSpPr>
            <p:nvPr/>
          </p:nvSpPr>
          <p:spPr bwMode="auto">
            <a:xfrm>
              <a:off x="206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Text Box 52"/>
            <p:cNvSpPr txBox="1">
              <a:spLocks noChangeArrowheads="1"/>
            </p:cNvSpPr>
            <p:nvPr/>
          </p:nvSpPr>
          <p:spPr bwMode="auto">
            <a:xfrm>
              <a:off x="2976" y="2592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Conceptual/internal Mapping</a:t>
              </a:r>
            </a:p>
          </p:txBody>
        </p:sp>
      </p:grp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751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Language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Definition Language (DDL) used by DBA, DB designer.</a:t>
            </a:r>
          </a:p>
          <a:p>
            <a:r>
              <a:rPr lang="en-US"/>
              <a:t>Storage Definition Language (SDL), used for internal schema.</a:t>
            </a:r>
          </a:p>
          <a:p>
            <a:r>
              <a:rPr lang="en-US"/>
              <a:t>View Definition Language (VDL) specify users’ views.</a:t>
            </a:r>
          </a:p>
          <a:p>
            <a:r>
              <a:rPr lang="en-US"/>
              <a:t>Data Manipulation Language (DML) used for manipulating the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95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Interface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Menu based Interface</a:t>
            </a:r>
          </a:p>
          <a:p>
            <a:r>
              <a:rPr lang="en-US"/>
              <a:t>Graphics Interface</a:t>
            </a:r>
          </a:p>
          <a:p>
            <a:r>
              <a:rPr lang="en-US"/>
              <a:t>Forms-based Interface</a:t>
            </a:r>
          </a:p>
          <a:p>
            <a:r>
              <a:rPr lang="en-US"/>
              <a:t>Natural Language Interface</a:t>
            </a:r>
          </a:p>
          <a:p>
            <a:r>
              <a:rPr lang="en-US"/>
              <a:t>Interfaces for parametric Users</a:t>
            </a:r>
          </a:p>
          <a:p>
            <a:r>
              <a:rPr lang="en-US"/>
              <a:t>Interfaces for DBA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66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4200">
                <a:solidFill>
                  <a:schemeClr val="tx1"/>
                </a:solidFill>
                <a:latin typeface="Tahoma" pitchFamily="34" charset="0"/>
              </a:rPr>
              <a:t>The Elements of the Analysis Model</a:t>
            </a:r>
            <a:endParaRPr lang="en-US" sz="4200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029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2800" dirty="0"/>
              <a:t>The Analysis Model must achieve 3 primary objectives:</a:t>
            </a:r>
          </a:p>
          <a:p>
            <a:pPr lvl="1">
              <a:buSzPct val="80000"/>
            </a:pPr>
            <a:r>
              <a:rPr lang="en-US" dirty="0"/>
              <a:t> Describe what the customer requires</a:t>
            </a:r>
          </a:p>
          <a:p>
            <a:pPr lvl="1">
              <a:buSzPct val="80000"/>
            </a:pPr>
            <a:r>
              <a:rPr lang="en-US" dirty="0"/>
              <a:t> Establish a basis for the creation of a </a:t>
            </a:r>
            <a:r>
              <a:rPr lang="en-US" dirty="0" smtClean="0"/>
              <a:t>software </a:t>
            </a:r>
            <a:r>
              <a:rPr lang="en-US" dirty="0"/>
              <a:t>design</a:t>
            </a:r>
          </a:p>
          <a:p>
            <a:pPr lvl="1">
              <a:buSzPct val="80000"/>
            </a:pPr>
            <a:r>
              <a:rPr lang="en-US" dirty="0"/>
              <a:t> Define a set of requirements that can </a:t>
            </a:r>
            <a:r>
              <a:rPr lang="en-US" dirty="0" smtClean="0"/>
              <a:t>be </a:t>
            </a:r>
            <a:r>
              <a:rPr lang="en-US" dirty="0"/>
              <a:t>validated once the software is built</a:t>
            </a:r>
            <a:r>
              <a:rPr lang="en-US" sz="2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9180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10600" cy="914400"/>
          </a:xfrm>
          <a:noFill/>
          <a:ln/>
        </p:spPr>
        <p:txBody>
          <a:bodyPr lIns="92075" tIns="46038" rIns="92075" bIns="46038"/>
          <a:lstStyle/>
          <a:p>
            <a:r>
              <a:rPr lang="en-US" sz="4200" dirty="0">
                <a:solidFill>
                  <a:schemeClr val="tx1"/>
                </a:solidFill>
                <a:latin typeface="Tahoma" pitchFamily="34" charset="0"/>
              </a:rPr>
              <a:t>Data Modeling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05400"/>
          </a:xfrm>
          <a:noFill/>
          <a:ln/>
        </p:spPr>
        <p:txBody>
          <a:bodyPr lIns="92075" tIns="46038" rIns="92075" bIns="46038"/>
          <a:lstStyle/>
          <a:p>
            <a:r>
              <a:rPr lang="en-US" sz="3200" dirty="0"/>
              <a:t>Answers specific questions about:</a:t>
            </a:r>
          </a:p>
          <a:p>
            <a:pPr lvl="1"/>
            <a:r>
              <a:rPr lang="en-US" dirty="0"/>
              <a:t>primary data objects Entity.</a:t>
            </a:r>
          </a:p>
          <a:p>
            <a:pPr lvl="1"/>
            <a:r>
              <a:rPr lang="en-US" dirty="0"/>
              <a:t>composition and attributes of each data object</a:t>
            </a:r>
          </a:p>
          <a:p>
            <a:pPr lvl="1"/>
            <a:r>
              <a:rPr lang="en-US" dirty="0"/>
              <a:t>relationships between different objects.</a:t>
            </a:r>
          </a:p>
          <a:p>
            <a:pPr lvl="2">
              <a:buSzPct val="80000"/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39535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5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Planning</a:t>
            </a:r>
            <a:r>
              <a:rPr lang="en-US" dirty="0" smtClean="0"/>
              <a:t>:</a:t>
            </a:r>
          </a:p>
          <a:p>
            <a:pPr marL="320040" lvl="1" indent="0">
              <a:buNone/>
            </a:pPr>
            <a:r>
              <a:rPr lang="en-US" b="1" dirty="0" smtClean="0"/>
              <a:t>Purpose</a:t>
            </a:r>
            <a:r>
              <a:rPr lang="en-US" b="1" dirty="0"/>
              <a:t>: </a:t>
            </a:r>
            <a:r>
              <a:rPr lang="en-US" dirty="0"/>
              <a:t>To develop a </a:t>
            </a:r>
            <a:r>
              <a:rPr lang="en-US" dirty="0" smtClean="0"/>
              <a:t>preliminary understanding </a:t>
            </a:r>
            <a:r>
              <a:rPr lang="en-US" dirty="0"/>
              <a:t>of a business situation </a:t>
            </a:r>
            <a:r>
              <a:rPr lang="en-US" dirty="0" smtClean="0"/>
              <a:t>and how </a:t>
            </a:r>
            <a:r>
              <a:rPr lang="en-US" dirty="0"/>
              <a:t>information systems might help solve </a:t>
            </a:r>
            <a:r>
              <a:rPr lang="en-US" dirty="0" smtClean="0"/>
              <a:t>a problem </a:t>
            </a:r>
            <a:r>
              <a:rPr lang="en-US" dirty="0"/>
              <a:t>or make </a:t>
            </a:r>
            <a:r>
              <a:rPr lang="en-US" dirty="0" smtClean="0"/>
              <a:t>an opportunity possible</a:t>
            </a:r>
          </a:p>
          <a:p>
            <a:pPr marL="320040" lvl="1" indent="0">
              <a:buNone/>
            </a:pPr>
            <a:r>
              <a:rPr lang="en-US" b="1" dirty="0" smtClean="0"/>
              <a:t>Enterprise </a:t>
            </a:r>
            <a:r>
              <a:rPr lang="en-US" b="1" dirty="0"/>
              <a:t>modeling</a:t>
            </a:r>
          </a:p>
          <a:p>
            <a:pPr lvl="2"/>
            <a:r>
              <a:rPr lang="en-US" dirty="0" smtClean="0"/>
              <a:t>Analyze </a:t>
            </a:r>
            <a:r>
              <a:rPr lang="en-US" dirty="0"/>
              <a:t>current data processing</a:t>
            </a:r>
          </a:p>
          <a:p>
            <a:pPr lvl="2"/>
            <a:r>
              <a:rPr lang="en-US" dirty="0" smtClean="0"/>
              <a:t>Analyze </a:t>
            </a:r>
            <a:r>
              <a:rPr lang="en-US" dirty="0"/>
              <a:t>the general business functions and </a:t>
            </a:r>
            <a:r>
              <a:rPr lang="en-US" dirty="0" smtClean="0"/>
              <a:t>their database </a:t>
            </a:r>
            <a:r>
              <a:rPr lang="en-US" dirty="0"/>
              <a:t>needs</a:t>
            </a:r>
          </a:p>
          <a:p>
            <a:pPr lvl="2"/>
            <a:r>
              <a:rPr lang="en-US" dirty="0" smtClean="0"/>
              <a:t>Justify </a:t>
            </a:r>
            <a:r>
              <a:rPr lang="en-US" dirty="0"/>
              <a:t>need for new data and databases in support </a:t>
            </a:r>
            <a:r>
              <a:rPr lang="en-US" dirty="0" smtClean="0"/>
              <a:t>of business</a:t>
            </a:r>
          </a:p>
          <a:p>
            <a:pPr marL="320040" lvl="1" indent="0">
              <a:buNone/>
            </a:pPr>
            <a:r>
              <a:rPr lang="en-US" b="1" dirty="0" smtClean="0"/>
              <a:t>Conceptual </a:t>
            </a:r>
            <a:r>
              <a:rPr lang="en-US" b="1" dirty="0"/>
              <a:t>data modeling</a:t>
            </a:r>
          </a:p>
          <a:p>
            <a:pPr lvl="2"/>
            <a:r>
              <a:rPr lang="en-US" dirty="0" smtClean="0"/>
              <a:t>Identify </a:t>
            </a:r>
            <a:r>
              <a:rPr lang="en-US" dirty="0"/>
              <a:t>scope of database requirements for </a:t>
            </a:r>
            <a:r>
              <a:rPr lang="en-US" dirty="0" smtClean="0"/>
              <a:t>proposed information </a:t>
            </a:r>
            <a:r>
              <a:rPr lang="en-US" dirty="0"/>
              <a:t>system</a:t>
            </a:r>
          </a:p>
          <a:p>
            <a:pPr lvl="2"/>
            <a:r>
              <a:rPr lang="en-US" dirty="0" smtClean="0"/>
              <a:t>Analyze </a:t>
            </a:r>
            <a:r>
              <a:rPr lang="en-US" dirty="0"/>
              <a:t>overall data requirements for </a:t>
            </a:r>
            <a:r>
              <a:rPr lang="en-US" dirty="0" smtClean="0"/>
              <a:t>business function(s</a:t>
            </a:r>
            <a:r>
              <a:rPr lang="en-US" dirty="0"/>
              <a:t>) supported by database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48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Analysis</a:t>
            </a:r>
          </a:p>
          <a:p>
            <a:pPr marL="320040" lvl="1" indent="0">
              <a:buNone/>
            </a:pPr>
            <a:r>
              <a:rPr lang="en-US" b="1" dirty="0" smtClean="0"/>
              <a:t>Purpose</a:t>
            </a:r>
            <a:r>
              <a:rPr lang="en-US" b="1" dirty="0"/>
              <a:t>: </a:t>
            </a:r>
            <a:r>
              <a:rPr lang="en-US" dirty="0"/>
              <a:t>To analyze </a:t>
            </a:r>
            <a:r>
              <a:rPr lang="en-US" dirty="0" smtClean="0"/>
              <a:t>the business </a:t>
            </a:r>
            <a:r>
              <a:rPr lang="en-US" dirty="0"/>
              <a:t>situation </a:t>
            </a:r>
            <a:r>
              <a:rPr lang="en-US" dirty="0" smtClean="0"/>
              <a:t>thoroughly to determine requirements</a:t>
            </a:r>
            <a:r>
              <a:rPr lang="en-US" dirty="0"/>
              <a:t>, to </a:t>
            </a:r>
            <a:r>
              <a:rPr lang="en-US" dirty="0" smtClean="0"/>
              <a:t>structure those </a:t>
            </a:r>
            <a:r>
              <a:rPr lang="en-US" dirty="0"/>
              <a:t>requirements, </a:t>
            </a:r>
            <a:r>
              <a:rPr lang="en-US" dirty="0" smtClean="0"/>
              <a:t>and to </a:t>
            </a:r>
            <a:r>
              <a:rPr lang="en-US" dirty="0"/>
              <a:t>select </a:t>
            </a:r>
            <a:r>
              <a:rPr lang="en-US" dirty="0" smtClean="0"/>
              <a:t>among competing system features.</a:t>
            </a:r>
          </a:p>
          <a:p>
            <a:pPr marL="320040" lvl="1" indent="0">
              <a:buNone/>
            </a:pPr>
            <a:r>
              <a:rPr lang="en-US" b="1" dirty="0" smtClean="0"/>
              <a:t>Conceptual </a:t>
            </a:r>
            <a:r>
              <a:rPr lang="en-US" b="1" dirty="0"/>
              <a:t>data modeling, cont’d.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preliminary conceptual </a:t>
            </a:r>
            <a:r>
              <a:rPr lang="en-US" dirty="0" smtClean="0"/>
              <a:t>data model, including entities and relationships</a:t>
            </a:r>
            <a:endParaRPr lang="en-US" dirty="0"/>
          </a:p>
          <a:p>
            <a:pPr lvl="1"/>
            <a:r>
              <a:rPr lang="en-US" dirty="0" smtClean="0"/>
              <a:t>Compare </a:t>
            </a:r>
            <a:r>
              <a:rPr lang="en-US" dirty="0"/>
              <a:t>preliminary conceptual </a:t>
            </a:r>
            <a:r>
              <a:rPr lang="en-US" dirty="0" smtClean="0"/>
              <a:t>data model </a:t>
            </a:r>
            <a:r>
              <a:rPr lang="en-US" dirty="0"/>
              <a:t>with enterprise data model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detailed conceptual </a:t>
            </a:r>
            <a:r>
              <a:rPr lang="en-US" dirty="0" smtClean="0"/>
              <a:t>data model</a:t>
            </a:r>
            <a:r>
              <a:rPr lang="en-US" dirty="0"/>
              <a:t>, including all </a:t>
            </a:r>
            <a:r>
              <a:rPr lang="en-US" dirty="0" smtClean="0"/>
              <a:t>entities, relationships</a:t>
            </a:r>
            <a:r>
              <a:rPr lang="en-US" dirty="0"/>
              <a:t>, attributes, </a:t>
            </a:r>
            <a:r>
              <a:rPr lang="en-US" dirty="0" smtClean="0"/>
              <a:t>and business </a:t>
            </a:r>
            <a:r>
              <a:rPr lang="en-US" dirty="0"/>
              <a:t>rules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conceptual data </a:t>
            </a:r>
            <a:r>
              <a:rPr lang="en-US" dirty="0" smtClean="0"/>
              <a:t>model consistent </a:t>
            </a:r>
            <a:r>
              <a:rPr lang="en-US" dirty="0"/>
              <a:t>with other models </a:t>
            </a:r>
            <a:r>
              <a:rPr lang="en-US" dirty="0" smtClean="0"/>
              <a:t>of information </a:t>
            </a:r>
            <a:r>
              <a:rPr lang="en-US" dirty="0"/>
              <a:t>system</a:t>
            </a:r>
          </a:p>
          <a:p>
            <a:pPr lvl="1"/>
            <a:r>
              <a:rPr lang="en-US" dirty="0" smtClean="0"/>
              <a:t>Populate </a:t>
            </a:r>
            <a:r>
              <a:rPr lang="en-US" dirty="0"/>
              <a:t>repository with </a:t>
            </a:r>
            <a:r>
              <a:rPr lang="en-US" dirty="0" smtClean="0"/>
              <a:t>all conceptual </a:t>
            </a:r>
            <a:r>
              <a:rPr lang="en-US" dirty="0"/>
              <a:t>database specifications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6125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Design</a:t>
            </a:r>
          </a:p>
          <a:p>
            <a:pPr marL="320040" lvl="1" indent="0">
              <a:buNone/>
            </a:pPr>
            <a:r>
              <a:rPr lang="en-US" b="1" dirty="0" smtClean="0"/>
              <a:t>Purpose</a:t>
            </a:r>
            <a:r>
              <a:rPr lang="en-US" b="1" dirty="0"/>
              <a:t>: </a:t>
            </a:r>
            <a:r>
              <a:rPr lang="en-US" dirty="0"/>
              <a:t>To elicit and structure </a:t>
            </a:r>
            <a:r>
              <a:rPr lang="en-US" dirty="0" smtClean="0"/>
              <a:t>all information </a:t>
            </a:r>
            <a:r>
              <a:rPr lang="en-US" dirty="0"/>
              <a:t>requirements; to </a:t>
            </a:r>
            <a:r>
              <a:rPr lang="en-US" dirty="0" smtClean="0"/>
              <a:t>develop all technology </a:t>
            </a:r>
            <a:r>
              <a:rPr lang="en-US" dirty="0"/>
              <a:t>and </a:t>
            </a:r>
            <a:r>
              <a:rPr lang="en-US" dirty="0" smtClean="0"/>
              <a:t>organizational specifications.</a:t>
            </a:r>
          </a:p>
          <a:p>
            <a:pPr marL="320040" lvl="1" indent="0">
              <a:buNone/>
            </a:pPr>
            <a:r>
              <a:rPr lang="en-US" b="1" dirty="0" smtClean="0"/>
              <a:t>Logical </a:t>
            </a:r>
            <a:r>
              <a:rPr lang="en-US" b="1" dirty="0"/>
              <a:t>database design</a:t>
            </a:r>
          </a:p>
          <a:p>
            <a:pPr lvl="2"/>
            <a:r>
              <a:rPr lang="en-US" dirty="0" smtClean="0"/>
              <a:t>Analyze </a:t>
            </a:r>
            <a:r>
              <a:rPr lang="en-US" dirty="0"/>
              <a:t>in detail the transactions, forms, displays, and </a:t>
            </a:r>
            <a:r>
              <a:rPr lang="en-US" dirty="0" smtClean="0"/>
              <a:t>inquiries (database </a:t>
            </a:r>
            <a:r>
              <a:rPr lang="en-US" dirty="0"/>
              <a:t>views) required by the business functions supported by </a:t>
            </a:r>
            <a:r>
              <a:rPr lang="en-US" dirty="0" smtClean="0"/>
              <a:t>the database</a:t>
            </a:r>
            <a:endParaRPr lang="en-US" dirty="0"/>
          </a:p>
          <a:p>
            <a:pPr lvl="2"/>
            <a:r>
              <a:rPr lang="en-US" dirty="0" smtClean="0"/>
              <a:t>Integrate </a:t>
            </a:r>
            <a:r>
              <a:rPr lang="en-US" dirty="0"/>
              <a:t>database views into conceptual data model</a:t>
            </a:r>
          </a:p>
          <a:p>
            <a:pPr lvl="2"/>
            <a:r>
              <a:rPr lang="en-US" dirty="0" smtClean="0"/>
              <a:t>Identify </a:t>
            </a:r>
            <a:r>
              <a:rPr lang="en-US" dirty="0"/>
              <a:t>data integrity and security requirements, and populate repository</a:t>
            </a:r>
          </a:p>
          <a:p>
            <a:pPr marL="320040" lvl="1" indent="0">
              <a:buNone/>
            </a:pPr>
            <a:r>
              <a:rPr lang="en-US" b="1" dirty="0" smtClean="0"/>
              <a:t>Physical </a:t>
            </a:r>
            <a:r>
              <a:rPr lang="en-US" b="1" dirty="0"/>
              <a:t>database design and definition</a:t>
            </a:r>
          </a:p>
          <a:p>
            <a:pPr lvl="2"/>
            <a:r>
              <a:rPr lang="en-US" dirty="0" smtClean="0"/>
              <a:t>Define </a:t>
            </a:r>
            <a:r>
              <a:rPr lang="en-US" dirty="0"/>
              <a:t>database to DBMS (often generated from repository)</a:t>
            </a:r>
          </a:p>
          <a:p>
            <a:pPr lvl="2"/>
            <a:r>
              <a:rPr lang="en-US" dirty="0" smtClean="0"/>
              <a:t>Decide </a:t>
            </a:r>
            <a:r>
              <a:rPr lang="en-US" dirty="0"/>
              <a:t>on physical organization of data</a:t>
            </a:r>
          </a:p>
          <a:p>
            <a:pPr lvl="2"/>
            <a:r>
              <a:rPr lang="en-US" dirty="0" smtClean="0"/>
              <a:t>Design </a:t>
            </a:r>
            <a:r>
              <a:rPr lang="en-US" dirty="0"/>
              <a:t>database processing programs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195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Implementation</a:t>
            </a:r>
          </a:p>
          <a:p>
            <a:pPr marL="320040" lvl="1" indent="0">
              <a:buNone/>
            </a:pPr>
            <a:r>
              <a:rPr lang="en-US" b="1" dirty="0" smtClean="0"/>
              <a:t>Purpose</a:t>
            </a:r>
            <a:r>
              <a:rPr lang="en-US" b="1" dirty="0"/>
              <a:t>: </a:t>
            </a:r>
            <a:r>
              <a:rPr lang="en-US" dirty="0"/>
              <a:t>To write </a:t>
            </a:r>
            <a:r>
              <a:rPr lang="en-US" dirty="0" smtClean="0"/>
              <a:t>programs, build </a:t>
            </a:r>
            <a:r>
              <a:rPr lang="en-US" dirty="0"/>
              <a:t>databases, test and </a:t>
            </a:r>
            <a:r>
              <a:rPr lang="en-US" dirty="0" smtClean="0"/>
              <a:t>install the </a:t>
            </a:r>
            <a:r>
              <a:rPr lang="en-US" dirty="0"/>
              <a:t>new </a:t>
            </a:r>
            <a:r>
              <a:rPr lang="en-US" dirty="0" smtClean="0"/>
              <a:t>system</a:t>
            </a:r>
            <a:r>
              <a:rPr lang="en-US" dirty="0"/>
              <a:t>, train </a:t>
            </a:r>
            <a:r>
              <a:rPr lang="en-US" dirty="0" smtClean="0"/>
              <a:t>users, and </a:t>
            </a:r>
            <a:r>
              <a:rPr lang="en-US" dirty="0"/>
              <a:t>finalize </a:t>
            </a:r>
            <a:r>
              <a:rPr lang="en-US" dirty="0" smtClean="0"/>
              <a:t>documentation</a:t>
            </a:r>
          </a:p>
          <a:p>
            <a:pPr marL="320040" lvl="1" indent="0">
              <a:buNone/>
            </a:pPr>
            <a:r>
              <a:rPr lang="en-US" b="1" dirty="0" smtClean="0"/>
              <a:t>Database </a:t>
            </a:r>
            <a:r>
              <a:rPr lang="en-US" b="1" dirty="0"/>
              <a:t>implementation</a:t>
            </a:r>
          </a:p>
          <a:p>
            <a:pPr lvl="2"/>
            <a:r>
              <a:rPr lang="en-US" dirty="0" smtClean="0"/>
              <a:t>Code </a:t>
            </a:r>
            <a:r>
              <a:rPr lang="en-US" dirty="0"/>
              <a:t>and test </a:t>
            </a:r>
            <a:r>
              <a:rPr lang="en-US" dirty="0" smtClean="0"/>
              <a:t>database processing </a:t>
            </a:r>
            <a:r>
              <a:rPr lang="en-US" dirty="0"/>
              <a:t>programs</a:t>
            </a:r>
          </a:p>
          <a:p>
            <a:pPr lvl="2"/>
            <a:r>
              <a:rPr lang="en-US" dirty="0" smtClean="0"/>
              <a:t>Complete database documentation </a:t>
            </a:r>
            <a:r>
              <a:rPr lang="en-US" dirty="0"/>
              <a:t>and </a:t>
            </a:r>
            <a:r>
              <a:rPr lang="en-US" dirty="0" smtClean="0"/>
              <a:t>training materials</a:t>
            </a:r>
            <a:endParaRPr lang="en-US" dirty="0"/>
          </a:p>
          <a:p>
            <a:pPr lvl="2"/>
            <a:r>
              <a:rPr lang="en-US" dirty="0" smtClean="0"/>
              <a:t>Install </a:t>
            </a:r>
            <a:r>
              <a:rPr lang="en-US" dirty="0"/>
              <a:t>database and </a:t>
            </a:r>
            <a:r>
              <a:rPr lang="en-US" dirty="0" smtClean="0"/>
              <a:t>convert data </a:t>
            </a:r>
            <a:r>
              <a:rPr lang="en-US" dirty="0"/>
              <a:t>from prior systems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024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DATABASE DEVELOPMENT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 smtClean="0"/>
              <a:t>Maintenance</a:t>
            </a:r>
          </a:p>
          <a:p>
            <a:pPr marL="320040" lvl="1" indent="0">
              <a:buNone/>
            </a:pPr>
            <a:r>
              <a:rPr lang="en-US" b="1" dirty="0" smtClean="0"/>
              <a:t>	Purpose</a:t>
            </a:r>
            <a:r>
              <a:rPr lang="en-US" b="1" dirty="0"/>
              <a:t>: </a:t>
            </a:r>
            <a:r>
              <a:rPr lang="en-US" dirty="0"/>
              <a:t>To monitor the operation </a:t>
            </a:r>
            <a:r>
              <a:rPr lang="en-US" dirty="0" smtClean="0"/>
              <a:t>and usefulness </a:t>
            </a:r>
            <a:r>
              <a:rPr lang="en-US" dirty="0"/>
              <a:t>of the system, and to </a:t>
            </a:r>
            <a:r>
              <a:rPr lang="en-US" dirty="0" smtClean="0"/>
              <a:t>	repair and </a:t>
            </a:r>
            <a:r>
              <a:rPr lang="en-US" dirty="0"/>
              <a:t>enhance </a:t>
            </a:r>
            <a:r>
              <a:rPr lang="en-US" dirty="0" smtClean="0"/>
              <a:t>the system</a:t>
            </a:r>
          </a:p>
          <a:p>
            <a:pPr marL="320040" lvl="1" indent="0">
              <a:buNone/>
            </a:pPr>
            <a:r>
              <a:rPr lang="en-US" b="1" dirty="0" smtClean="0"/>
              <a:t>	Database </a:t>
            </a:r>
            <a:r>
              <a:rPr lang="en-US" b="1" dirty="0"/>
              <a:t>maintenance</a:t>
            </a:r>
          </a:p>
          <a:p>
            <a:pPr lvl="4"/>
            <a:r>
              <a:rPr lang="en-US" dirty="0" smtClean="0"/>
              <a:t>Analyze </a:t>
            </a:r>
            <a:r>
              <a:rPr lang="en-US" dirty="0"/>
              <a:t>database </a:t>
            </a:r>
            <a:r>
              <a:rPr lang="en-US" dirty="0" smtClean="0"/>
              <a:t>and database </a:t>
            </a:r>
            <a:r>
              <a:rPr lang="en-US" dirty="0"/>
              <a:t>applications </a:t>
            </a:r>
            <a:r>
              <a:rPr lang="en-US" dirty="0" smtClean="0"/>
              <a:t>to ensure </a:t>
            </a:r>
            <a:r>
              <a:rPr lang="en-US" dirty="0"/>
              <a:t>that </a:t>
            </a:r>
            <a:r>
              <a:rPr lang="en-US" dirty="0" smtClean="0"/>
              <a:t>evolving information</a:t>
            </a:r>
            <a:r>
              <a:rPr lang="en-US" dirty="0"/>
              <a:t> </a:t>
            </a:r>
            <a:r>
              <a:rPr lang="en-US" dirty="0" smtClean="0"/>
              <a:t>requirements </a:t>
            </a:r>
            <a:r>
              <a:rPr lang="en-US" dirty="0"/>
              <a:t>are met</a:t>
            </a:r>
          </a:p>
          <a:p>
            <a:pPr lvl="4"/>
            <a:r>
              <a:rPr lang="en-US" dirty="0" smtClean="0"/>
              <a:t>Tune </a:t>
            </a:r>
            <a:r>
              <a:rPr lang="en-US" dirty="0"/>
              <a:t>database </a:t>
            </a:r>
            <a:r>
              <a:rPr lang="en-US" dirty="0" smtClean="0"/>
              <a:t>for improved </a:t>
            </a:r>
            <a:r>
              <a:rPr lang="en-US" dirty="0"/>
              <a:t>performance</a:t>
            </a:r>
          </a:p>
          <a:p>
            <a:pPr lvl="4"/>
            <a:r>
              <a:rPr lang="en-US" dirty="0" smtClean="0"/>
              <a:t>Fix </a:t>
            </a:r>
            <a:r>
              <a:rPr lang="en-US" dirty="0"/>
              <a:t>errors in </a:t>
            </a:r>
            <a:r>
              <a:rPr lang="en-US" dirty="0" smtClean="0"/>
              <a:t>database and database applications and recover </a:t>
            </a:r>
            <a:r>
              <a:rPr lang="en-US" dirty="0"/>
              <a:t>database </a:t>
            </a:r>
            <a:r>
              <a:rPr lang="en-US" dirty="0" smtClean="0"/>
              <a:t>when it </a:t>
            </a:r>
            <a:r>
              <a:rPr lang="en-US" dirty="0"/>
              <a:t>is contaminated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614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Alternative Approaches to Database and IS Development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SDLC</a:t>
            </a:r>
          </a:p>
          <a:p>
            <a:pPr lvl="1">
              <a:lnSpc>
                <a:spcPct val="160000"/>
              </a:lnSpc>
            </a:pPr>
            <a:r>
              <a:rPr lang="en-US" sz="2500" dirty="0"/>
              <a:t>System Development Life cycle</a:t>
            </a:r>
          </a:p>
          <a:p>
            <a:pPr lvl="1">
              <a:lnSpc>
                <a:spcPct val="160000"/>
              </a:lnSpc>
            </a:pPr>
            <a:r>
              <a:rPr lang="en-US" sz="2500" dirty="0"/>
              <a:t>Detailed, well-planned development process</a:t>
            </a:r>
          </a:p>
          <a:p>
            <a:pPr lvl="1">
              <a:lnSpc>
                <a:spcPct val="160000"/>
              </a:lnSpc>
            </a:pPr>
            <a:r>
              <a:rPr lang="en-US" sz="2500" dirty="0"/>
              <a:t>Time-consuming, but comprehensive</a:t>
            </a:r>
          </a:p>
          <a:p>
            <a:pPr lvl="1">
              <a:lnSpc>
                <a:spcPct val="160000"/>
              </a:lnSpc>
            </a:pPr>
            <a:r>
              <a:rPr lang="en-US" sz="2500" dirty="0"/>
              <a:t>Long development cycle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Prototyping</a:t>
            </a:r>
          </a:p>
          <a:p>
            <a:pPr lvl="1">
              <a:lnSpc>
                <a:spcPct val="160000"/>
              </a:lnSpc>
            </a:pPr>
            <a:r>
              <a:rPr lang="en-US" sz="2500" dirty="0"/>
              <a:t>Rapid application development (RAD)</a:t>
            </a:r>
          </a:p>
          <a:p>
            <a:pPr lvl="1">
              <a:lnSpc>
                <a:spcPct val="160000"/>
              </a:lnSpc>
            </a:pPr>
            <a:r>
              <a:rPr lang="en-US" sz="2500" dirty="0"/>
              <a:t>Cursory attempt at conceptual data modeling.</a:t>
            </a:r>
          </a:p>
          <a:p>
            <a:pPr lvl="1">
              <a:lnSpc>
                <a:spcPct val="160000"/>
              </a:lnSpc>
            </a:pPr>
            <a:r>
              <a:rPr lang="en-US" sz="2500" dirty="0"/>
              <a:t>Define database during development of initial prototype.</a:t>
            </a:r>
          </a:p>
          <a:p>
            <a:pPr lvl="1">
              <a:lnSpc>
                <a:spcPct val="160000"/>
              </a:lnSpc>
            </a:pPr>
            <a:r>
              <a:rPr lang="en-US" sz="2500" dirty="0"/>
              <a:t>Repeat implementation and maintenance activities with new prototype versions.</a:t>
            </a:r>
          </a:p>
          <a:p>
            <a:pPr lvl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 descr="IC-System-Development-Lifecycl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00010" y="973646"/>
            <a:ext cx="5391390" cy="535095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1946</TotalTime>
  <Words>917</Words>
  <Application>Microsoft Office PowerPoint</Application>
  <PresentationFormat>On-screen Show (4:3)</PresentationFormat>
  <Paragraphs>164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Introduction to Database Concepts</vt:lpstr>
      <vt:lpstr>DATABASE DEVELOPMENT PROCESS</vt:lpstr>
      <vt:lpstr>DATABASE DEVELOPMENT PROCESS</vt:lpstr>
      <vt:lpstr>DATABASE DEVELOPMENT PROCESS</vt:lpstr>
      <vt:lpstr>DATABASE DEVELOPMENT PROCESS</vt:lpstr>
      <vt:lpstr>DATABASE DEVELOPMENT PROCESS</vt:lpstr>
      <vt:lpstr>DATABASE DEVELOPMENT PROCESS</vt:lpstr>
      <vt:lpstr>Alternative Approaches to Database and IS Development</vt:lpstr>
      <vt:lpstr>SDLC</vt:lpstr>
      <vt:lpstr>Slide 10</vt:lpstr>
      <vt:lpstr>Slide 11</vt:lpstr>
      <vt:lpstr>Slide 12</vt:lpstr>
      <vt:lpstr>Slide 13</vt:lpstr>
      <vt:lpstr>Slide 14</vt:lpstr>
      <vt:lpstr>Slide 15</vt:lpstr>
      <vt:lpstr>Agile</vt:lpstr>
      <vt:lpstr>Agile Method</vt:lpstr>
      <vt:lpstr>People Involved in Database Development</vt:lpstr>
      <vt:lpstr>IS Structure</vt:lpstr>
      <vt:lpstr>Database Architecture</vt:lpstr>
      <vt:lpstr>Three Schema Database Architecture</vt:lpstr>
      <vt:lpstr>Database Language</vt:lpstr>
      <vt:lpstr>DBMS Interface</vt:lpstr>
      <vt:lpstr>The Elements of the Analysis Model</vt:lpstr>
      <vt:lpstr>Data Modeling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63</cp:revision>
  <dcterms:created xsi:type="dcterms:W3CDTF">2006-08-16T00:00:00Z</dcterms:created>
  <dcterms:modified xsi:type="dcterms:W3CDTF">2018-01-16T14:42:32Z</dcterms:modified>
</cp:coreProperties>
</file>