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42" r:id="rId3"/>
    <p:sldId id="543" r:id="rId4"/>
    <p:sldId id="544" r:id="rId5"/>
    <p:sldId id="562" r:id="rId6"/>
    <p:sldId id="546" r:id="rId7"/>
    <p:sldId id="563" r:id="rId8"/>
    <p:sldId id="564" r:id="rId9"/>
    <p:sldId id="565" r:id="rId10"/>
    <p:sldId id="456" r:id="rId11"/>
    <p:sldId id="559" r:id="rId12"/>
    <p:sldId id="575" r:id="rId13"/>
    <p:sldId id="457" r:id="rId14"/>
    <p:sldId id="459" r:id="rId15"/>
    <p:sldId id="460" r:id="rId16"/>
    <p:sldId id="461" r:id="rId17"/>
    <p:sldId id="462" r:id="rId18"/>
    <p:sldId id="458" r:id="rId19"/>
    <p:sldId id="560" r:id="rId20"/>
    <p:sldId id="561" r:id="rId21"/>
    <p:sldId id="574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6026D-0E77-4C1E-8005-99D0652B252A}" type="slidenum">
              <a:rPr lang="en-US"/>
              <a:pPr/>
              <a:t>5</a:t>
            </a:fld>
            <a:endParaRPr 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2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37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337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A0AF7-3E04-4F33-8EA5-7F450D272352}" type="slidenum">
              <a:rPr lang="en-US"/>
              <a:pPr/>
              <a:t>10</a:t>
            </a:fld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5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798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66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F9CE93-0654-4AD0-A141-E5B06A978B70}" type="slidenum">
              <a:rPr lang="en-US"/>
              <a:pPr/>
              <a:t>13</a:t>
            </a:fld>
            <a:endParaRPr lang="en-US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6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44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0B0C3-11F4-42DA-B5F9-C93C15F06C90}" type="slidenum">
              <a:rPr lang="en-US"/>
              <a:pPr/>
              <a:t>14</a:t>
            </a:fld>
            <a:endParaRPr lang="en-US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12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6239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09C68-23F4-48E9-A5F6-47EDB022C340}" type="slidenum">
              <a:rPr lang="en-US"/>
              <a:pPr/>
              <a:t>15</a:t>
            </a:fld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14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89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BEE626-E47A-423C-9C50-C533815B0DFB}" type="slidenum">
              <a:rPr lang="en-US"/>
              <a:pPr/>
              <a:t>16</a:t>
            </a:fld>
            <a:endParaRPr lang="en-US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15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884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D2E86-E341-4E6F-A0AB-83559CDF6125}" type="slidenum">
              <a:rPr lang="en-US"/>
              <a:pPr/>
              <a:t>17</a:t>
            </a:fld>
            <a:endParaRPr lang="en-US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13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21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921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24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432B7-0516-4AD6-BCB0-A1380071412A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7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600200"/>
          </a:xfrm>
        </p:spPr>
        <p:txBody>
          <a:bodyPr>
            <a:normAutofit/>
          </a:bodyPr>
          <a:lstStyle/>
          <a:p>
            <a:r>
              <a:rPr lang="en-US" b="1" dirty="0" smtClean="0"/>
              <a:t>CSC </a:t>
            </a:r>
            <a:r>
              <a:rPr lang="en-US" b="1" dirty="0" smtClean="0"/>
              <a:t>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noFill/>
        </p:spPr>
        <p:txBody>
          <a:bodyPr/>
          <a:lstStyle/>
          <a:p>
            <a:r>
              <a:rPr smtClean="0">
                <a:solidFill>
                  <a:schemeClr val="tx1"/>
                </a:solidFill>
              </a:rPr>
              <a:t>Entity Relationship Diagram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406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Attributes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100" dirty="0" smtClean="0"/>
              <a:t>A </a:t>
            </a:r>
            <a:r>
              <a:rPr lang="en-US" sz="3100" dirty="0"/>
              <a:t>property or characteristic of </a:t>
            </a:r>
            <a:r>
              <a:rPr lang="en-US" sz="3100" dirty="0" smtClean="0"/>
              <a:t>an entity </a:t>
            </a:r>
            <a:r>
              <a:rPr lang="en-US" sz="3100" dirty="0"/>
              <a:t>or relationship type that is </a:t>
            </a:r>
            <a:r>
              <a:rPr lang="en-US" sz="3100" dirty="0" smtClean="0"/>
              <a:t>of interest </a:t>
            </a:r>
            <a:r>
              <a:rPr lang="en-US" sz="3100" dirty="0"/>
              <a:t>to the organization</a:t>
            </a:r>
            <a:r>
              <a:rPr lang="en-US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sz="2400" b="1" dirty="0" smtClean="0"/>
              <a:t>REQUIRED </a:t>
            </a:r>
            <a:r>
              <a:rPr lang="en-US" sz="2400" b="1" dirty="0"/>
              <a:t>VERSUS OPTIONAL </a:t>
            </a:r>
            <a:r>
              <a:rPr lang="en-US" sz="2400" b="1" dirty="0" smtClean="0"/>
              <a:t>ATTRIBUTES</a:t>
            </a:r>
            <a:endParaRPr lang="en-US" b="1" dirty="0" smtClean="0"/>
          </a:p>
          <a:p>
            <a:pPr lvl="1"/>
            <a:r>
              <a:rPr lang="en-US" b="1" dirty="0"/>
              <a:t>Required </a:t>
            </a:r>
            <a:r>
              <a:rPr lang="en-US" b="1" dirty="0" smtClean="0"/>
              <a:t>attribute </a:t>
            </a:r>
            <a:r>
              <a:rPr lang="en-US" dirty="0" smtClean="0"/>
              <a:t>An </a:t>
            </a:r>
            <a:r>
              <a:rPr lang="en-US" dirty="0"/>
              <a:t>attribute that must have </a:t>
            </a:r>
            <a:r>
              <a:rPr lang="en-US" dirty="0" smtClean="0"/>
              <a:t>a value </a:t>
            </a:r>
            <a:r>
              <a:rPr lang="en-US" dirty="0"/>
              <a:t>for every entity (</a:t>
            </a:r>
            <a:r>
              <a:rPr lang="en-US" dirty="0" smtClean="0"/>
              <a:t>or relationship</a:t>
            </a:r>
            <a:r>
              <a:rPr lang="en-US" dirty="0"/>
              <a:t>) instance </a:t>
            </a:r>
            <a:r>
              <a:rPr lang="en-US" dirty="0" smtClean="0"/>
              <a:t>with which </a:t>
            </a:r>
            <a:r>
              <a:rPr lang="en-US" dirty="0"/>
              <a:t>it is associated.</a:t>
            </a:r>
          </a:p>
          <a:p>
            <a:pPr lvl="1"/>
            <a:r>
              <a:rPr lang="en-US" b="1" dirty="0"/>
              <a:t>Optional </a:t>
            </a:r>
            <a:r>
              <a:rPr lang="en-US" b="1" dirty="0" smtClean="0"/>
              <a:t>attribute </a:t>
            </a:r>
            <a:r>
              <a:rPr lang="en-US" dirty="0" smtClean="0"/>
              <a:t>An </a:t>
            </a:r>
            <a:r>
              <a:rPr lang="en-US" dirty="0"/>
              <a:t>attribute that may not </a:t>
            </a:r>
            <a:r>
              <a:rPr lang="en-US" dirty="0" smtClean="0"/>
              <a:t>have a </a:t>
            </a:r>
            <a:r>
              <a:rPr lang="en-US" dirty="0"/>
              <a:t>value for every entity (</a:t>
            </a:r>
            <a:r>
              <a:rPr lang="en-US" dirty="0" smtClean="0"/>
              <a:t>or relationship</a:t>
            </a:r>
            <a:r>
              <a:rPr lang="en-US" dirty="0"/>
              <a:t>) instance </a:t>
            </a:r>
            <a:r>
              <a:rPr lang="en-US" dirty="0" smtClean="0"/>
              <a:t>with which </a:t>
            </a:r>
            <a:r>
              <a:rPr lang="en-US" dirty="0"/>
              <a:t>it is associated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SIMPLE VERSUS COMPOSITE ATTRIBUTES</a:t>
            </a:r>
          </a:p>
          <a:p>
            <a:pPr lvl="1"/>
            <a:r>
              <a:rPr lang="en-US" sz="2000" b="1" dirty="0"/>
              <a:t>Simple (or atomic) attribute </a:t>
            </a:r>
            <a:r>
              <a:rPr lang="en-US" sz="2000" dirty="0"/>
              <a:t>An attribute that cannot be broken down into smaller components that are meaningful to the organization.</a:t>
            </a:r>
          </a:p>
          <a:p>
            <a:pPr lvl="1"/>
            <a:r>
              <a:rPr lang="en-US" sz="2000" b="1" dirty="0"/>
              <a:t>Composite attribute </a:t>
            </a:r>
            <a:r>
              <a:rPr lang="en-US" sz="2000" dirty="0"/>
              <a:t>An attribute that has meaningful component parts (attributes).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/>
              <a:t>SINGLE-VALUED </a:t>
            </a:r>
            <a:r>
              <a:rPr lang="en-US" sz="2000" b="1" dirty="0"/>
              <a:t>VERSUS MULTIVALUED ATTRIBUTES</a:t>
            </a:r>
          </a:p>
          <a:p>
            <a:pPr lvl="1"/>
            <a:r>
              <a:rPr lang="en-US" sz="2000" b="1" dirty="0"/>
              <a:t>Multivalued attribute </a:t>
            </a:r>
            <a:r>
              <a:rPr lang="en-US" sz="2000" dirty="0"/>
              <a:t>An attribute that may take on more than one value for a given entity (or relationship) instance.</a:t>
            </a:r>
          </a:p>
          <a:p>
            <a:r>
              <a:rPr lang="en-US" sz="2000" b="1" dirty="0"/>
              <a:t>STORED VERSUS DERIVED ATTRIBUTES</a:t>
            </a:r>
          </a:p>
          <a:p>
            <a:pPr lvl="1"/>
            <a:r>
              <a:rPr lang="en-US" sz="2000" b="1" dirty="0"/>
              <a:t>Derived attribute </a:t>
            </a:r>
            <a:r>
              <a:rPr lang="en-US" sz="2000" dirty="0"/>
              <a:t>An attribute whose values can be calculated from related attribute values.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0202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2708" r="3835" b="3157"/>
          <a:stretch/>
        </p:blipFill>
        <p:spPr>
          <a:xfrm>
            <a:off x="1752600" y="990600"/>
            <a:ext cx="5562600" cy="53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519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Identifiers (Keys)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28796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Identifier (Key) - An attribute (or combination of attributes) that uniquely identifies individual instances of an entity type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Simple Key versus Composite </a:t>
            </a:r>
            <a:r>
              <a:rPr lang="en-US" dirty="0" smtClean="0"/>
              <a:t>Key</a:t>
            </a:r>
          </a:p>
          <a:p>
            <a:pPr lvl="1"/>
            <a:r>
              <a:rPr lang="en-US" b="1" dirty="0"/>
              <a:t>Composite </a:t>
            </a:r>
            <a:r>
              <a:rPr lang="en-US" b="1" dirty="0" smtClean="0"/>
              <a:t>identifier </a:t>
            </a:r>
            <a:r>
              <a:rPr lang="en-US" dirty="0" smtClean="0"/>
              <a:t>An </a:t>
            </a:r>
            <a:r>
              <a:rPr lang="en-US" dirty="0"/>
              <a:t>identifier that </a:t>
            </a:r>
            <a:r>
              <a:rPr lang="en-US" dirty="0" smtClean="0"/>
              <a:t>consists of </a:t>
            </a:r>
            <a:r>
              <a:rPr lang="en-US" dirty="0"/>
              <a:t>a composite attribute.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Candidate Key </a:t>
            </a:r>
            <a:r>
              <a:rPr lang="en-US" dirty="0"/>
              <a:t>– an attribute that could be a key…satisfies the requirements for being a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7" y="1676400"/>
            <a:ext cx="8714510" cy="3581400"/>
          </a:xfrm>
          <a:prstGeom prst="rect">
            <a:avLst/>
          </a:prstGeom>
        </p:spPr>
      </p:pic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1000" y="384175"/>
            <a:ext cx="332046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</a:rPr>
              <a:t>A </a:t>
            </a:r>
            <a:r>
              <a:rPr lang="en-US" sz="3200" b="1" dirty="0">
                <a:latin typeface="Times New Roman" pitchFamily="18" charset="0"/>
              </a:rPr>
              <a:t>composite</a:t>
            </a:r>
            <a:r>
              <a:rPr lang="en-US" sz="2400" dirty="0">
                <a:latin typeface="Times New Roman" pitchFamily="18" charset="0"/>
              </a:rPr>
              <a:t> attribute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81000" y="1690048"/>
            <a:ext cx="26066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9900"/>
                </a:solidFill>
                <a:latin typeface="Times New Roman" pitchFamily="18" charset="0"/>
              </a:rPr>
              <a:t>An attribute broken into component parts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595313" y="500063"/>
            <a:ext cx="26738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</a:rPr>
              <a:t>Simple </a:t>
            </a:r>
            <a:r>
              <a:rPr lang="en-US" sz="2400" dirty="0">
                <a:latin typeface="Times New Roman" pitchFamily="18" charset="0"/>
              </a:rPr>
              <a:t>key attribute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8399866" cy="3505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47713" y="347663"/>
            <a:ext cx="31354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</a:rPr>
              <a:t>Composite </a:t>
            </a:r>
            <a:r>
              <a:rPr lang="en-US" sz="2400" dirty="0">
                <a:latin typeface="Times New Roman" pitchFamily="18" charset="0"/>
              </a:rPr>
              <a:t>key attribute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6400"/>
            <a:ext cx="8399867" cy="3429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3517"/>
            <a:ext cx="853440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</a:rPr>
              <a:t>Entity </a:t>
            </a:r>
            <a:r>
              <a:rPr lang="en-US" sz="2400" dirty="0">
                <a:latin typeface="Times New Roman" pitchFamily="18" charset="0"/>
              </a:rPr>
              <a:t>with a multivalued attribute (Skill) and derived attribute (</a:t>
            </a:r>
            <a:r>
              <a:rPr lang="en-US" sz="2400" dirty="0" err="1">
                <a:latin typeface="Times New Roman" pitchFamily="18" charset="0"/>
              </a:rPr>
              <a:t>Years_Employed</a:t>
            </a:r>
            <a:r>
              <a:rPr lang="en-U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9" y="1235282"/>
            <a:ext cx="8340737" cy="348911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smtClean="0"/>
              <a:t>Criteria </a:t>
            </a:r>
            <a:r>
              <a:rPr lang="en-US" dirty="0"/>
              <a:t>for selecting identifiers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will not change its value over the life of each instance </a:t>
            </a:r>
            <a:r>
              <a:rPr lang="en-US" dirty="0" smtClean="0"/>
              <a:t>of the </a:t>
            </a:r>
            <a:r>
              <a:rPr lang="en-US" dirty="0"/>
              <a:t>entity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Guaranteed to </a:t>
            </a:r>
            <a:r>
              <a:rPr lang="en-US" dirty="0"/>
              <a:t>have valid values and not be null (or unknown</a:t>
            </a:r>
            <a:r>
              <a:rPr lang="en-US" dirty="0" smtClean="0"/>
              <a:t>). </a:t>
            </a:r>
          </a:p>
          <a:p>
            <a:r>
              <a:rPr lang="en-US" dirty="0"/>
              <a:t>Avoid the use of so-called intelligent identifiers (or keys), whose structure </a:t>
            </a:r>
            <a:r>
              <a:rPr lang="en-US" dirty="0" smtClean="0"/>
              <a:t>indicates classifications</a:t>
            </a:r>
            <a:r>
              <a:rPr lang="en-US" dirty="0"/>
              <a:t>, locations, and so </a:t>
            </a:r>
            <a:r>
              <a:rPr lang="en-US" dirty="0" smtClean="0"/>
              <a:t>on. (</a:t>
            </a:r>
            <a:r>
              <a:rPr lang="en-US" dirty="0"/>
              <a:t>e.g. containing locations or people that might change)</a:t>
            </a:r>
          </a:p>
          <a:p>
            <a:r>
              <a:rPr lang="en-US" dirty="0"/>
              <a:t>Substitute single-attribute surrogate identifiers for large </a:t>
            </a:r>
            <a:r>
              <a:rPr lang="en-US" dirty="0" smtClean="0"/>
              <a:t>composite identifiers.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NAMING AND DEFINING ATTRIBUTES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dirty="0"/>
              <a:t>An attribute name is a </a:t>
            </a:r>
            <a:r>
              <a:rPr lang="en-US" i="1" dirty="0"/>
              <a:t>singular noun or noun phrase </a:t>
            </a:r>
            <a:r>
              <a:rPr lang="en-US" dirty="0"/>
              <a:t>(such as Customer ID, Age</a:t>
            </a:r>
            <a:r>
              <a:rPr lang="en-US" dirty="0" smtClean="0"/>
              <a:t>, Product </a:t>
            </a:r>
            <a:r>
              <a:rPr lang="en-US" dirty="0"/>
              <a:t>Minimum Price, or Major</a:t>
            </a:r>
            <a:r>
              <a:rPr lang="en-US" dirty="0" smtClean="0"/>
              <a:t>).</a:t>
            </a:r>
          </a:p>
          <a:p>
            <a:r>
              <a:rPr lang="en-US" dirty="0"/>
              <a:t>An attribute name should be </a:t>
            </a:r>
            <a:r>
              <a:rPr lang="en-US" i="1" dirty="0"/>
              <a:t>unique</a:t>
            </a:r>
            <a:r>
              <a:rPr lang="en-US" dirty="0" smtClean="0"/>
              <a:t>.</a:t>
            </a:r>
          </a:p>
          <a:p>
            <a:r>
              <a:rPr lang="en-US" dirty="0"/>
              <a:t>To make an attribute name unique and for clarity purposes, </a:t>
            </a:r>
            <a:r>
              <a:rPr lang="en-US" i="1" dirty="0"/>
              <a:t>each attribute </a:t>
            </a:r>
            <a:r>
              <a:rPr lang="en-US" i="1" dirty="0" smtClean="0"/>
              <a:t>name should </a:t>
            </a:r>
            <a:r>
              <a:rPr lang="en-US" i="1" dirty="0"/>
              <a:t>follow a standard format</a:t>
            </a:r>
            <a:r>
              <a:rPr lang="en-US" dirty="0" smtClean="0"/>
              <a:t>.</a:t>
            </a:r>
          </a:p>
          <a:p>
            <a:r>
              <a:rPr lang="en-US" i="1" dirty="0"/>
              <a:t>Similar attributes </a:t>
            </a:r>
            <a:r>
              <a:rPr lang="en-US" dirty="0"/>
              <a:t>of different entity types </a:t>
            </a:r>
            <a:r>
              <a:rPr lang="en-US" i="1" dirty="0"/>
              <a:t>should use the same qualifiers and classes</a:t>
            </a:r>
            <a:r>
              <a:rPr lang="en-US" dirty="0"/>
              <a:t>, </a:t>
            </a:r>
            <a:r>
              <a:rPr lang="en-US" dirty="0" smtClean="0"/>
              <a:t>as long </a:t>
            </a:r>
            <a:r>
              <a:rPr lang="en-US" dirty="0"/>
              <a:t>as those are the names used in the organization.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60937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Data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characteristics of data captured during data modeling are crucial in </a:t>
            </a:r>
            <a:r>
              <a:rPr lang="en-US" dirty="0" smtClean="0"/>
              <a:t>the design </a:t>
            </a:r>
            <a:r>
              <a:rPr lang="en-US" dirty="0"/>
              <a:t>of databases, programs, and other system components. The facts </a:t>
            </a:r>
            <a:r>
              <a:rPr lang="en-US" dirty="0" smtClean="0"/>
              <a:t>and rules </a:t>
            </a:r>
            <a:r>
              <a:rPr lang="en-US" dirty="0"/>
              <a:t>captured during the process of data modeling are essential in </a:t>
            </a:r>
            <a:r>
              <a:rPr lang="en-US" dirty="0" smtClean="0"/>
              <a:t>assuring data </a:t>
            </a:r>
            <a:r>
              <a:rPr lang="en-US" dirty="0"/>
              <a:t>integrity in an information system</a:t>
            </a:r>
            <a:r>
              <a:rPr lang="en-US" dirty="0" smtClean="0"/>
              <a:t>.</a:t>
            </a:r>
          </a:p>
          <a:p>
            <a:r>
              <a:rPr lang="en-US" dirty="0"/>
              <a:t>Data rather than processes are the most complex aspect of many </a:t>
            </a:r>
            <a:r>
              <a:rPr lang="en-US" dirty="0" smtClean="0"/>
              <a:t>modern information </a:t>
            </a:r>
            <a:r>
              <a:rPr lang="en-US" dirty="0"/>
              <a:t>systems and hence require a central role in structuring </a:t>
            </a:r>
            <a:r>
              <a:rPr lang="en-US" dirty="0" smtClean="0"/>
              <a:t>system requirements.</a:t>
            </a:r>
          </a:p>
          <a:p>
            <a:r>
              <a:rPr lang="en-US" dirty="0"/>
              <a:t>Data tend to be more stable than the business processes that use that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311052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</a:t>
            </a:r>
            <a:r>
              <a:rPr lang="en-US" dirty="0"/>
              <a:t>for defining attributes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what the attribute is and possibly why it is </a:t>
            </a:r>
            <a:r>
              <a:rPr lang="en-US" i="1" dirty="0" smtClean="0"/>
              <a:t>important</a:t>
            </a:r>
          </a:p>
          <a:p>
            <a:r>
              <a:rPr lang="en-US" i="1" dirty="0"/>
              <a:t>what is </a:t>
            </a:r>
            <a:r>
              <a:rPr lang="en-US" i="1" dirty="0" smtClean="0"/>
              <a:t>included </a:t>
            </a:r>
            <a:r>
              <a:rPr lang="en-US" i="1" dirty="0"/>
              <a:t>and not </a:t>
            </a:r>
            <a:r>
              <a:rPr lang="en-US" i="1" dirty="0" smtClean="0"/>
              <a:t>included</a:t>
            </a:r>
          </a:p>
          <a:p>
            <a:r>
              <a:rPr lang="en-US" i="1" dirty="0"/>
              <a:t>aliases</a:t>
            </a:r>
            <a:r>
              <a:rPr lang="en-US" dirty="0" smtClean="0"/>
              <a:t>,</a:t>
            </a:r>
          </a:p>
          <a:p>
            <a:r>
              <a:rPr lang="en-US" i="1" dirty="0"/>
              <a:t>the source of values for the </a:t>
            </a:r>
            <a:r>
              <a:rPr lang="en-US" i="1" dirty="0" smtClean="0"/>
              <a:t>attribute</a:t>
            </a:r>
          </a:p>
          <a:p>
            <a:r>
              <a:rPr lang="en-US" i="1" dirty="0"/>
              <a:t>if a value for the attribute is required or </a:t>
            </a:r>
            <a:r>
              <a:rPr lang="en-US" i="1" dirty="0" smtClean="0"/>
              <a:t>optional</a:t>
            </a:r>
          </a:p>
          <a:p>
            <a:r>
              <a:rPr lang="en-US" i="1" dirty="0"/>
              <a:t>whether a value for the attribute may </a:t>
            </a:r>
            <a:r>
              <a:rPr lang="en-US" i="1" dirty="0" smtClean="0"/>
              <a:t>change</a:t>
            </a:r>
          </a:p>
          <a:p>
            <a:r>
              <a:rPr lang="en-US" i="1" dirty="0"/>
              <a:t>the </a:t>
            </a:r>
            <a:r>
              <a:rPr lang="en-US" i="1" dirty="0" smtClean="0"/>
              <a:t>maximum and </a:t>
            </a:r>
            <a:r>
              <a:rPr lang="en-US" i="1" dirty="0"/>
              <a:t>minimum number of occurrences of an attribute value for an entity </a:t>
            </a:r>
            <a:r>
              <a:rPr lang="en-US" i="1" dirty="0" smtClean="0"/>
              <a:t>instance</a:t>
            </a:r>
          </a:p>
          <a:p>
            <a:r>
              <a:rPr lang="en-US" i="1" dirty="0"/>
              <a:t>any relationships that attribute has with </a:t>
            </a:r>
            <a:r>
              <a:rPr lang="en-US" i="1" dirty="0" smtClean="0"/>
              <a:t>other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978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of Data Analyst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dirty="0" smtClean="0"/>
              <a:t>Identify, collect </a:t>
            </a:r>
            <a:r>
              <a:rPr lang="en-US" dirty="0"/>
              <a:t>and understand </a:t>
            </a:r>
            <a:r>
              <a:rPr lang="en-US" dirty="0" smtClean="0"/>
              <a:t>business rules </a:t>
            </a:r>
            <a:r>
              <a:rPr lang="en-US" i="1" dirty="0"/>
              <a:t>that govern </a:t>
            </a:r>
            <a:r>
              <a:rPr lang="en-US" i="1" dirty="0" smtClean="0"/>
              <a:t>data.</a:t>
            </a:r>
            <a:endParaRPr lang="en-US" i="1" dirty="0"/>
          </a:p>
          <a:p>
            <a:r>
              <a:rPr lang="en-US" dirty="0" smtClean="0"/>
              <a:t>Represent </a:t>
            </a:r>
            <a:r>
              <a:rPr lang="en-US" dirty="0"/>
              <a:t>those rules so that they can be unambiguously understood by </a:t>
            </a:r>
            <a:r>
              <a:rPr lang="en-US" dirty="0" smtClean="0"/>
              <a:t>information systems </a:t>
            </a:r>
            <a:r>
              <a:rPr lang="en-US" dirty="0"/>
              <a:t>developers and users</a:t>
            </a:r>
          </a:p>
          <a:p>
            <a:r>
              <a:rPr lang="en-US" dirty="0" smtClean="0"/>
              <a:t>Implement </a:t>
            </a:r>
            <a:r>
              <a:rPr lang="en-US" dirty="0"/>
              <a:t>those rules in database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1036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Rules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Business rules, the foundation of data models, are derived from policies</a:t>
            </a:r>
            <a:r>
              <a:rPr lang="en-US" dirty="0" smtClean="0"/>
              <a:t>, procedures</a:t>
            </a:r>
            <a:r>
              <a:rPr lang="en-US" dirty="0"/>
              <a:t>, events, functions, and other business objects, and they state </a:t>
            </a:r>
            <a:r>
              <a:rPr lang="en-US" dirty="0" smtClean="0"/>
              <a:t>constraints on </a:t>
            </a:r>
            <a:r>
              <a:rPr lang="en-US" dirty="0"/>
              <a:t>the </a:t>
            </a:r>
            <a:r>
              <a:rPr lang="en-US" dirty="0" smtClean="0"/>
              <a:t>organization.</a:t>
            </a:r>
          </a:p>
          <a:p>
            <a:r>
              <a:rPr lang="en-US" dirty="0"/>
              <a:t>Business rules represent the language and </a:t>
            </a:r>
            <a:r>
              <a:rPr lang="en-US" dirty="0" smtClean="0"/>
              <a:t>fundamental structure </a:t>
            </a:r>
            <a:r>
              <a:rPr lang="en-US" dirty="0"/>
              <a:t>of an </a:t>
            </a:r>
            <a:r>
              <a:rPr lang="en-US" dirty="0" smtClean="0"/>
              <a:t>organization.</a:t>
            </a:r>
          </a:p>
          <a:p>
            <a:r>
              <a:rPr lang="en-US" dirty="0"/>
              <a:t>Business rules formalize the </a:t>
            </a:r>
            <a:r>
              <a:rPr lang="en-US" dirty="0" smtClean="0"/>
              <a:t>understanding of </a:t>
            </a:r>
            <a:r>
              <a:rPr lang="en-US" dirty="0"/>
              <a:t>the organization by organization owners, managers, and leaders with that </a:t>
            </a:r>
            <a:r>
              <a:rPr lang="en-US" dirty="0" smtClean="0"/>
              <a:t>of information </a:t>
            </a:r>
            <a:r>
              <a:rPr lang="en-US" dirty="0"/>
              <a:t>systems architects</a:t>
            </a:r>
            <a:r>
              <a:rPr lang="en-US" dirty="0" smtClean="0"/>
              <a:t>.</a:t>
            </a:r>
          </a:p>
          <a:p>
            <a:r>
              <a:rPr lang="en-US" dirty="0"/>
              <a:t>Business rules are important in data modeling because they govern how </a:t>
            </a:r>
            <a:r>
              <a:rPr lang="en-US" dirty="0" smtClean="0"/>
              <a:t>data are </a:t>
            </a:r>
            <a:r>
              <a:rPr lang="en-US" dirty="0"/>
              <a:t>handled and stored</a:t>
            </a:r>
            <a:r>
              <a:rPr lang="en-US" dirty="0" smtClean="0"/>
              <a:t>.</a:t>
            </a:r>
          </a:p>
          <a:p>
            <a:r>
              <a:rPr lang="en-US" dirty="0"/>
              <a:t>Business rules and policies are not </a:t>
            </a:r>
            <a:r>
              <a:rPr lang="en-US" dirty="0" smtClean="0"/>
              <a:t>universal.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94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Rule: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sz="2000" dirty="0"/>
              <a:t>A statement that defines </a:t>
            </a:r>
            <a:r>
              <a:rPr lang="en-US" sz="2000" dirty="0" smtClean="0"/>
              <a:t>or constrains </a:t>
            </a:r>
            <a:r>
              <a:rPr lang="en-US" sz="2000" dirty="0"/>
              <a:t>some aspect of </a:t>
            </a:r>
            <a:r>
              <a:rPr lang="en-US" sz="2000" dirty="0" smtClean="0"/>
              <a:t>the business</a:t>
            </a:r>
            <a:r>
              <a:rPr lang="en-US" sz="2000" dirty="0"/>
              <a:t>. It is intended to </a:t>
            </a:r>
            <a:r>
              <a:rPr lang="en-US" sz="2000" dirty="0" smtClean="0"/>
              <a:t>assert business </a:t>
            </a:r>
            <a:r>
              <a:rPr lang="en-US" sz="2000" dirty="0"/>
              <a:t>structure or to </a:t>
            </a:r>
            <a:r>
              <a:rPr lang="en-US" sz="2000" dirty="0" smtClean="0"/>
              <a:t>control or </a:t>
            </a:r>
            <a:r>
              <a:rPr lang="en-US" sz="2000" dirty="0"/>
              <a:t>influence the behavior of </a:t>
            </a:r>
            <a:r>
              <a:rPr lang="en-US" sz="2000" dirty="0" smtClean="0"/>
              <a:t>the business.</a:t>
            </a:r>
          </a:p>
          <a:p>
            <a:r>
              <a:rPr lang="en-US" sz="2000" dirty="0"/>
              <a:t>Business rules are a core concept in an enterprise because they are an expression </a:t>
            </a:r>
            <a:r>
              <a:rPr lang="en-US" sz="2000" dirty="0" smtClean="0"/>
              <a:t>of business </a:t>
            </a:r>
            <a:r>
              <a:rPr lang="en-US" sz="2000" dirty="0"/>
              <a:t>policy and guide individual and aggregate behavior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Business rules can be expressed in terms that are familiar to end users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Business rules are highly maintainable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Enforcement of business rules can be automated through the use of software </a:t>
            </a:r>
            <a:r>
              <a:rPr lang="en-US" sz="2000" dirty="0" smtClean="0"/>
              <a:t>that can </a:t>
            </a:r>
            <a:r>
              <a:rPr lang="en-US" sz="2000" dirty="0"/>
              <a:t>interpret the rules and enforce them using the integrity mechanisms of </a:t>
            </a:r>
            <a:r>
              <a:rPr lang="en-US" sz="2000" dirty="0" smtClean="0"/>
              <a:t>the database </a:t>
            </a:r>
            <a:r>
              <a:rPr lang="en-US" sz="2000" dirty="0"/>
              <a:t>management </a:t>
            </a:r>
            <a:r>
              <a:rPr lang="en-US" sz="2000" dirty="0" smtClean="0"/>
              <a:t>system.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3650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Good </a:t>
            </a:r>
            <a:r>
              <a:rPr lang="en-US" sz="4200" dirty="0"/>
              <a:t>Business </a:t>
            </a:r>
            <a:r>
              <a:rPr lang="en-US" sz="4200" dirty="0" smtClean="0"/>
              <a:t>Rules</a:t>
            </a:r>
            <a:r>
              <a:rPr lang="en-US" sz="4200" dirty="0"/>
              <a:t>: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sz="2800" dirty="0"/>
              <a:t>Declarative – what, not how</a:t>
            </a:r>
          </a:p>
          <a:p>
            <a:r>
              <a:rPr lang="en-US" sz="2800" dirty="0"/>
              <a:t>Precise – clear, agreed-upon meaning</a:t>
            </a:r>
          </a:p>
          <a:p>
            <a:r>
              <a:rPr lang="en-US" sz="2800" dirty="0"/>
              <a:t>Atomic – one statement</a:t>
            </a:r>
          </a:p>
          <a:p>
            <a:r>
              <a:rPr lang="en-US" sz="2800" dirty="0"/>
              <a:t>Consistent – internally and externally</a:t>
            </a:r>
          </a:p>
          <a:p>
            <a:r>
              <a:rPr lang="en-US" sz="2800" dirty="0"/>
              <a:t>Expressible – structured, natural language</a:t>
            </a:r>
          </a:p>
          <a:p>
            <a:r>
              <a:rPr lang="en-US" sz="2800" dirty="0"/>
              <a:t>Distinct – non-redundant</a:t>
            </a:r>
          </a:p>
          <a:p>
            <a:r>
              <a:rPr lang="en-US" sz="2800" dirty="0"/>
              <a:t>Business-oriented – understood by business people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" y="918948"/>
            <a:ext cx="9120116" cy="53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92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Name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i="1" dirty="0"/>
              <a:t>Relate to </a:t>
            </a:r>
            <a:r>
              <a:rPr lang="en-US" b="1" i="1" dirty="0" smtClean="0"/>
              <a:t>business</a:t>
            </a:r>
          </a:p>
          <a:p>
            <a:r>
              <a:rPr lang="en-US" b="1" i="1" dirty="0"/>
              <a:t>Be </a:t>
            </a:r>
            <a:r>
              <a:rPr lang="en-US" b="1" i="1" dirty="0" smtClean="0"/>
              <a:t>meaningful</a:t>
            </a:r>
          </a:p>
          <a:p>
            <a:r>
              <a:rPr lang="en-US" b="1" i="1" dirty="0"/>
              <a:t>Be </a:t>
            </a:r>
            <a:r>
              <a:rPr lang="en-US" b="1" i="1" dirty="0" smtClean="0"/>
              <a:t>unique</a:t>
            </a:r>
          </a:p>
          <a:p>
            <a:r>
              <a:rPr lang="en-US" b="1" i="1" dirty="0"/>
              <a:t>Be </a:t>
            </a:r>
            <a:r>
              <a:rPr lang="en-US" b="1" i="1" dirty="0" smtClean="0"/>
              <a:t>readable</a:t>
            </a:r>
          </a:p>
          <a:p>
            <a:r>
              <a:rPr lang="en-US" b="1" i="1" dirty="0"/>
              <a:t>Be composed of words taken from an approved </a:t>
            </a:r>
            <a:r>
              <a:rPr lang="en-US" b="1" i="1" dirty="0" smtClean="0"/>
              <a:t>list</a:t>
            </a:r>
          </a:p>
          <a:p>
            <a:r>
              <a:rPr lang="en-US" b="1" i="1" dirty="0"/>
              <a:t>Be </a:t>
            </a:r>
            <a:r>
              <a:rPr lang="en-US" b="1" i="1" dirty="0" smtClean="0"/>
              <a:t>repeatable</a:t>
            </a:r>
          </a:p>
          <a:p>
            <a:r>
              <a:rPr lang="en-US" b="1" i="1" dirty="0"/>
              <a:t>Follow a standard syntax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731336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name development process </a:t>
            </a:r>
            <a:r>
              <a:rPr lang="en-US" sz="2000" dirty="0" err="1" smtClean="0"/>
              <a:t>Salin</a:t>
            </a:r>
            <a:r>
              <a:rPr lang="en-US" sz="2000" dirty="0" smtClean="0"/>
              <a:t> (1990)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Preparing a definition of the data</a:t>
            </a:r>
            <a:r>
              <a:rPr lang="en-US" dirty="0" smtClean="0"/>
              <a:t>.</a:t>
            </a:r>
          </a:p>
          <a:p>
            <a:r>
              <a:rPr lang="en-US" dirty="0"/>
              <a:t>Removing insignificant or illegal </a:t>
            </a:r>
            <a:r>
              <a:rPr lang="en-US" dirty="0" smtClean="0"/>
              <a:t>words </a:t>
            </a:r>
            <a:r>
              <a:rPr lang="en-US" dirty="0"/>
              <a:t>note that the presence of </a:t>
            </a:r>
            <a:r>
              <a:rPr lang="en-US" dirty="0" smtClean="0"/>
              <a:t>‘AND’ </a:t>
            </a:r>
            <a:r>
              <a:rPr lang="en-US" dirty="0"/>
              <a:t>and </a:t>
            </a:r>
            <a:r>
              <a:rPr lang="en-US" dirty="0" smtClean="0"/>
              <a:t>‘OR’ </a:t>
            </a:r>
            <a:r>
              <a:rPr lang="en-US" dirty="0"/>
              <a:t>in the definition may imply </a:t>
            </a:r>
            <a:r>
              <a:rPr lang="en-US" dirty="0" smtClean="0"/>
              <a:t>that two </a:t>
            </a:r>
            <a:r>
              <a:rPr lang="en-US" dirty="0"/>
              <a:t>or more data objects are combined, and you may want to separate the </a:t>
            </a:r>
            <a:r>
              <a:rPr lang="en-US" dirty="0" smtClean="0"/>
              <a:t>objects and </a:t>
            </a:r>
            <a:r>
              <a:rPr lang="en-US" dirty="0"/>
              <a:t>assign different names</a:t>
            </a:r>
            <a:r>
              <a:rPr lang="en-US" dirty="0" smtClean="0"/>
              <a:t>.</a:t>
            </a:r>
          </a:p>
          <a:p>
            <a:r>
              <a:rPr lang="en-US" dirty="0"/>
              <a:t>Arranging the words in a meaningful, repeatable </a:t>
            </a:r>
            <a:r>
              <a:rPr lang="en-US" dirty="0" smtClean="0"/>
              <a:t>way</a:t>
            </a:r>
          </a:p>
          <a:p>
            <a:r>
              <a:rPr lang="en-US" dirty="0"/>
              <a:t>Assigning a standard abbreviation for each word</a:t>
            </a:r>
            <a:r>
              <a:rPr lang="en-US" dirty="0" smtClean="0"/>
              <a:t>.</a:t>
            </a:r>
          </a:p>
          <a:p>
            <a:r>
              <a:rPr lang="en-US" dirty="0"/>
              <a:t>Determining whether the name already exists, and if so, adding other </a:t>
            </a:r>
            <a:r>
              <a:rPr lang="en-US" dirty="0" smtClean="0"/>
              <a:t>qualifiers that </a:t>
            </a:r>
            <a:r>
              <a:rPr lang="en-US" dirty="0"/>
              <a:t>make the name unique.</a:t>
            </a:r>
          </a:p>
        </p:txBody>
      </p:sp>
    </p:spTree>
    <p:extLst>
      <p:ext uri="{BB962C8B-B14F-4D97-AF65-F5344CB8AC3E}">
        <p14:creationId xmlns:p14="http://schemas.microsoft.com/office/powerpoint/2010/main" xmlns="" val="3960561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DEFINITIONS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definition </a:t>
            </a:r>
            <a:r>
              <a:rPr lang="en-US" dirty="0"/>
              <a:t>is an </a:t>
            </a:r>
            <a:r>
              <a:rPr lang="en-US" dirty="0" smtClean="0"/>
              <a:t>explanation of </a:t>
            </a:r>
            <a:r>
              <a:rPr lang="en-US" dirty="0"/>
              <a:t>a term or a fact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Term </a:t>
            </a:r>
            <a:r>
              <a:rPr lang="en-US" dirty="0" smtClean="0"/>
              <a:t>A word or phrase that has a specific </a:t>
            </a:r>
            <a:r>
              <a:rPr lang="en-US" dirty="0"/>
              <a:t>meaning for the business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Fact </a:t>
            </a:r>
            <a:r>
              <a:rPr lang="en-US" dirty="0" smtClean="0"/>
              <a:t>An </a:t>
            </a:r>
            <a:r>
              <a:rPr lang="en-US" dirty="0"/>
              <a:t>association between </a:t>
            </a:r>
            <a:r>
              <a:rPr lang="en-US" dirty="0" smtClean="0"/>
              <a:t>two or </a:t>
            </a:r>
            <a:r>
              <a:rPr lang="en-US" dirty="0"/>
              <a:t>more terms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Definitions (and all other types of business rules) are gathered from the </a:t>
            </a:r>
            <a:r>
              <a:rPr lang="en-US" sz="2800" dirty="0" smtClean="0"/>
              <a:t>same sources </a:t>
            </a:r>
            <a:r>
              <a:rPr lang="en-US" sz="2800" dirty="0"/>
              <a:t>as all requirements for information systems</a:t>
            </a:r>
            <a:r>
              <a:rPr lang="en-US" sz="2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Definitions will usually be accompanied by diagrams, such as </a:t>
            </a:r>
            <a:r>
              <a:rPr lang="en-US" dirty="0" smtClean="0"/>
              <a:t>entity-relationship diagrams.</a:t>
            </a:r>
          </a:p>
          <a:p>
            <a:pPr>
              <a:lnSpc>
                <a:spcPct val="120000"/>
              </a:lnSpc>
            </a:pPr>
            <a:r>
              <a:rPr lang="en-US" dirty="0"/>
              <a:t>Definitions will be stated in the singular and explain what the data is, not what </a:t>
            </a:r>
            <a:r>
              <a:rPr lang="en-US" dirty="0" smtClean="0"/>
              <a:t>it is </a:t>
            </a:r>
            <a:r>
              <a:rPr lang="en-US" dirty="0"/>
              <a:t>not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A data object should not be added to a data model, such as an </a:t>
            </a:r>
            <a:r>
              <a:rPr lang="en-US" dirty="0" smtClean="0"/>
              <a:t>entity-relationship diagram</a:t>
            </a:r>
            <a:r>
              <a:rPr lang="en-US" dirty="0"/>
              <a:t>, until after it has been carefully defined (and named) and there is </a:t>
            </a:r>
            <a:r>
              <a:rPr lang="en-US" dirty="0" smtClean="0"/>
              <a:t>agreement on </a:t>
            </a:r>
            <a:r>
              <a:rPr lang="en-US" dirty="0"/>
              <a:t>this definition.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66612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definition accommodation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i="1" dirty="0"/>
              <a:t>Use multiple definitions to cover the various situations</a:t>
            </a:r>
            <a:r>
              <a:rPr lang="en-US" b="1" i="1" dirty="0" smtClean="0"/>
              <a:t>.</a:t>
            </a:r>
          </a:p>
          <a:p>
            <a:r>
              <a:rPr lang="en-US" b="1" i="1" dirty="0"/>
              <a:t>Use a very general definition that will cover most situations</a:t>
            </a:r>
            <a:r>
              <a:rPr lang="en-US" b="1" i="1" dirty="0" smtClean="0"/>
              <a:t>.</a:t>
            </a:r>
          </a:p>
          <a:p>
            <a:r>
              <a:rPr lang="en-US" b="1" i="1" dirty="0"/>
              <a:t>Consider using multiple, related, data </a:t>
            </a:r>
            <a:r>
              <a:rPr lang="en-US" b="1" i="1" dirty="0" smtClean="0"/>
              <a:t>objects for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2150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usiness </a:t>
            </a:r>
            <a:r>
              <a:rPr lang="en-US" dirty="0"/>
              <a:t>rules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41696"/>
            <a:ext cx="8839200" cy="53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090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E-R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dirty="0"/>
              <a:t>Entity-relationship </a:t>
            </a:r>
            <a:r>
              <a:rPr lang="en-US" b="1" dirty="0" smtClean="0"/>
              <a:t>model (</a:t>
            </a:r>
            <a:r>
              <a:rPr lang="en-US" b="1" dirty="0"/>
              <a:t>E-R model)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logical representation of </a:t>
            </a:r>
            <a:r>
              <a:rPr lang="en-US" dirty="0" smtClean="0"/>
              <a:t>the data </a:t>
            </a:r>
            <a:r>
              <a:rPr lang="en-US" dirty="0"/>
              <a:t>for an organization or for </a:t>
            </a:r>
            <a:r>
              <a:rPr lang="en-US" dirty="0" smtClean="0"/>
              <a:t>a 	business </a:t>
            </a:r>
            <a:r>
              <a:rPr lang="en-US" dirty="0"/>
              <a:t>area, using entities </a:t>
            </a:r>
            <a:r>
              <a:rPr lang="en-US" dirty="0" smtClean="0"/>
              <a:t>for categories </a:t>
            </a:r>
            <a:r>
              <a:rPr lang="en-US" dirty="0"/>
              <a:t>of data and </a:t>
            </a:r>
            <a:r>
              <a:rPr lang="en-US" dirty="0" smtClean="0"/>
              <a:t>relationships 	for </a:t>
            </a:r>
            <a:r>
              <a:rPr lang="en-US" dirty="0"/>
              <a:t>associations between entities</a:t>
            </a:r>
            <a:r>
              <a:rPr lang="en-US" dirty="0" smtClean="0"/>
              <a:t>.</a:t>
            </a:r>
          </a:p>
          <a:p>
            <a:r>
              <a:rPr lang="en-US" b="1" dirty="0"/>
              <a:t>Entity-relationship </a:t>
            </a:r>
            <a:r>
              <a:rPr lang="en-US" b="1" dirty="0" smtClean="0"/>
              <a:t>diagram (</a:t>
            </a:r>
            <a:r>
              <a:rPr lang="en-US" b="1" dirty="0"/>
              <a:t>E-R diagram, or ERD)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graphical representation of </a:t>
            </a:r>
            <a:r>
              <a:rPr lang="en-US" dirty="0" smtClean="0"/>
              <a:t>an entity-relationship </a:t>
            </a:r>
            <a:r>
              <a:rPr lang="en-US" dirty="0"/>
              <a:t>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806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5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E-R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" y="914400"/>
            <a:ext cx="9141725" cy="54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414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914400"/>
          </a:xfrm>
          <a:noFill/>
          <a:ln/>
        </p:spPr>
        <p:txBody>
          <a:bodyPr lIns="90488" tIns="44450" rIns="90488" bIns="44450"/>
          <a:lstStyle/>
          <a:p>
            <a:r>
              <a:rPr lang="en-US" b="1" dirty="0"/>
              <a:t>Entities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 person, a place, an object</a:t>
            </a:r>
            <a:r>
              <a:rPr lang="en-US" sz="2800" dirty="0" smtClean="0"/>
              <a:t>, an </a:t>
            </a:r>
            <a:r>
              <a:rPr lang="en-US" sz="2800" dirty="0"/>
              <a:t>event, or a concept in </a:t>
            </a:r>
            <a:r>
              <a:rPr lang="en-US" sz="2800" dirty="0" smtClean="0"/>
              <a:t>the user </a:t>
            </a:r>
            <a:r>
              <a:rPr lang="en-US" sz="2800" dirty="0"/>
              <a:t>environment about </a:t>
            </a:r>
            <a:r>
              <a:rPr lang="en-US" sz="2800" dirty="0" smtClean="0"/>
              <a:t>which the </a:t>
            </a:r>
            <a:r>
              <a:rPr lang="en-US" sz="2800" dirty="0"/>
              <a:t>organization wishes </a:t>
            </a:r>
            <a:r>
              <a:rPr lang="en-US" sz="2800" dirty="0" smtClean="0"/>
              <a:t>to maintain data.</a:t>
            </a:r>
          </a:p>
          <a:p>
            <a:pPr lvl="1">
              <a:lnSpc>
                <a:spcPct val="100000"/>
              </a:lnSpc>
            </a:pPr>
            <a:endParaRPr lang="en-US" b="1" dirty="0" smtClean="0"/>
          </a:p>
          <a:p>
            <a:pPr lvl="1">
              <a:lnSpc>
                <a:spcPct val="100000"/>
              </a:lnSpc>
            </a:pPr>
            <a:r>
              <a:rPr lang="en-US" b="1" dirty="0" smtClean="0"/>
              <a:t>Entity type </a:t>
            </a:r>
            <a:r>
              <a:rPr lang="en-US" dirty="0" smtClean="0"/>
              <a:t>A </a:t>
            </a:r>
            <a:r>
              <a:rPr lang="en-US" dirty="0"/>
              <a:t>collection of entities </a:t>
            </a:r>
            <a:r>
              <a:rPr lang="en-US" dirty="0" smtClean="0"/>
              <a:t>that share </a:t>
            </a:r>
            <a:r>
              <a:rPr lang="en-US" dirty="0"/>
              <a:t>common properties </a:t>
            </a:r>
            <a:r>
              <a:rPr lang="en-US" dirty="0" smtClean="0"/>
              <a:t>or characteristics.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Entity </a:t>
            </a:r>
            <a:r>
              <a:rPr lang="en-US" b="1" dirty="0" smtClean="0"/>
              <a:t>instance </a:t>
            </a:r>
            <a:r>
              <a:rPr lang="en-US" dirty="0" smtClean="0"/>
              <a:t>A </a:t>
            </a:r>
            <a:r>
              <a:rPr lang="en-US" dirty="0"/>
              <a:t>single occurrence of </a:t>
            </a:r>
            <a:r>
              <a:rPr lang="en-US" dirty="0" smtClean="0"/>
              <a:t>an entity </a:t>
            </a:r>
            <a:r>
              <a:rPr lang="en-US" dirty="0"/>
              <a:t>type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2800" b="1" dirty="0" smtClean="0"/>
          </a:p>
          <a:p>
            <a:pPr>
              <a:lnSpc>
                <a:spcPct val="100000"/>
              </a:lnSpc>
            </a:pPr>
            <a:r>
              <a:rPr lang="en-US" sz="2800" b="1" dirty="0" smtClean="0"/>
              <a:t>Strong </a:t>
            </a:r>
            <a:r>
              <a:rPr lang="en-US" sz="2800" b="1" dirty="0"/>
              <a:t>entity </a:t>
            </a:r>
            <a:r>
              <a:rPr lang="en-US" sz="2800" b="1" dirty="0" smtClean="0"/>
              <a:t>type </a:t>
            </a:r>
            <a:r>
              <a:rPr lang="en-US" sz="2800" dirty="0" smtClean="0"/>
              <a:t>An </a:t>
            </a:r>
            <a:r>
              <a:rPr lang="en-US" sz="2800" dirty="0"/>
              <a:t>entity that exists </a:t>
            </a:r>
            <a:r>
              <a:rPr lang="en-US" sz="2800" dirty="0" smtClean="0"/>
              <a:t>independently of </a:t>
            </a:r>
            <a:r>
              <a:rPr lang="en-US" sz="2800" dirty="0"/>
              <a:t>other entity types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</a:pPr>
            <a:endParaRPr lang="en-US" b="1" dirty="0" smtClean="0"/>
          </a:p>
          <a:p>
            <a:pPr>
              <a:lnSpc>
                <a:spcPct val="100000"/>
              </a:lnSpc>
            </a:pPr>
            <a:r>
              <a:rPr lang="en-US" b="1" dirty="0" smtClean="0"/>
              <a:t>Weak </a:t>
            </a:r>
            <a:r>
              <a:rPr lang="en-US" b="1" dirty="0"/>
              <a:t>entity </a:t>
            </a:r>
            <a:r>
              <a:rPr lang="en-US" b="1" dirty="0" smtClean="0"/>
              <a:t>type </a:t>
            </a:r>
            <a:r>
              <a:rPr lang="en-US" dirty="0" smtClean="0"/>
              <a:t>An </a:t>
            </a:r>
            <a:r>
              <a:rPr lang="en-US" dirty="0"/>
              <a:t>entity type whose </a:t>
            </a:r>
            <a:r>
              <a:rPr lang="en-US" dirty="0" smtClean="0"/>
              <a:t>existence depends </a:t>
            </a:r>
            <a:r>
              <a:rPr lang="en-US" dirty="0"/>
              <a:t>on some other entity type.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085"/>
          <a:stretch/>
        </p:blipFill>
        <p:spPr>
          <a:xfrm>
            <a:off x="152400" y="1078605"/>
            <a:ext cx="8839200" cy="50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045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458200" cy="838200"/>
          </a:xfrm>
        </p:spPr>
        <p:txBody>
          <a:bodyPr/>
          <a:lstStyle/>
          <a:p>
            <a:r>
              <a:rPr lang="en-US" dirty="0"/>
              <a:t>What Should an Entity Be?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r>
              <a:rPr lang="en-US" dirty="0"/>
              <a:t>SHOULD BE:</a:t>
            </a:r>
          </a:p>
          <a:p>
            <a:pPr lvl="1"/>
            <a:r>
              <a:rPr lang="en-US" dirty="0"/>
              <a:t>An object that will have many instances in the database</a:t>
            </a:r>
          </a:p>
          <a:p>
            <a:pPr lvl="1"/>
            <a:r>
              <a:rPr lang="en-US" dirty="0"/>
              <a:t>An object that will be composed of multiple attributes</a:t>
            </a:r>
          </a:p>
          <a:p>
            <a:pPr lvl="1"/>
            <a:r>
              <a:rPr lang="en-US" dirty="0"/>
              <a:t>An object that we are trying to model</a:t>
            </a:r>
          </a:p>
          <a:p>
            <a:r>
              <a:rPr lang="en-US" dirty="0"/>
              <a:t>SHOULD NOT BE:</a:t>
            </a:r>
          </a:p>
          <a:p>
            <a:pPr lvl="1"/>
            <a:r>
              <a:rPr lang="en-US" dirty="0"/>
              <a:t>A user of the database system </a:t>
            </a:r>
          </a:p>
          <a:p>
            <a:pPr lvl="1"/>
            <a:r>
              <a:rPr lang="en-US" dirty="0" smtClean="0"/>
              <a:t>Input, </a:t>
            </a:r>
            <a:r>
              <a:rPr lang="en-US" dirty="0"/>
              <a:t>output of the database system (e.g. a report)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4" y="51926"/>
            <a:ext cx="7003576" cy="6561983"/>
          </a:xfrm>
          <a:prstGeom prst="rect">
            <a:avLst/>
          </a:prstGeom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5226" y="412155"/>
            <a:ext cx="2965174" cy="4071393"/>
            <a:chOff x="610" y="384"/>
            <a:chExt cx="1790" cy="1584"/>
          </a:xfrm>
        </p:grpSpPr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1248" y="384"/>
              <a:ext cx="1152" cy="1584"/>
            </a:xfrm>
            <a:prstGeom prst="rect">
              <a:avLst/>
            </a:prstGeom>
            <a:noFill/>
            <a:ln w="222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610" y="935"/>
              <a:ext cx="110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System user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05400" y="381448"/>
            <a:ext cx="3390900" cy="4102100"/>
            <a:chOff x="3120" y="248"/>
            <a:chExt cx="2136" cy="1672"/>
          </a:xfrm>
        </p:grpSpPr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 flipH="1">
              <a:off x="3120" y="248"/>
              <a:ext cx="1488" cy="1672"/>
            </a:xfrm>
            <a:prstGeom prst="rect">
              <a:avLst/>
            </a:prstGeom>
            <a:noFill/>
            <a:ln w="222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 flipH="1">
              <a:off x="3960" y="900"/>
              <a:ext cx="129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System output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Entity 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entity type name is a </a:t>
            </a:r>
            <a:r>
              <a:rPr lang="en-US" i="1" dirty="0"/>
              <a:t>singular </a:t>
            </a:r>
            <a:r>
              <a:rPr lang="en-US" i="1" dirty="0" smtClean="0"/>
              <a:t>noun. E.g. </a:t>
            </a:r>
            <a:r>
              <a:rPr lang="en-US" dirty="0"/>
              <a:t>CUSTOMER</a:t>
            </a:r>
            <a:r>
              <a:rPr lang="en-US" dirty="0" smtClean="0"/>
              <a:t>, STUDENT</a:t>
            </a:r>
            <a:endParaRPr lang="en-US" i="1" dirty="0" smtClean="0"/>
          </a:p>
          <a:p>
            <a:r>
              <a:rPr lang="en-US" dirty="0"/>
              <a:t>An entity type name should be </a:t>
            </a:r>
            <a:r>
              <a:rPr lang="en-US" i="1" dirty="0"/>
              <a:t>specific to the organization</a:t>
            </a:r>
            <a:r>
              <a:rPr lang="en-US" dirty="0" smtClean="0"/>
              <a:t>. CUSTOMER or </a:t>
            </a:r>
            <a:r>
              <a:rPr lang="en-US" dirty="0"/>
              <a:t>CLIENT</a:t>
            </a:r>
            <a:endParaRPr lang="en-US" dirty="0" smtClean="0"/>
          </a:p>
          <a:p>
            <a:r>
              <a:rPr lang="en-US" dirty="0"/>
              <a:t>An entity type name should be </a:t>
            </a:r>
            <a:r>
              <a:rPr lang="en-US" i="1" dirty="0" smtClean="0"/>
              <a:t>concise. </a:t>
            </a:r>
            <a:r>
              <a:rPr lang="en-US" dirty="0" smtClean="0"/>
              <a:t>REGISTRATION vs STUDENT REGISTRATION </a:t>
            </a:r>
            <a:r>
              <a:rPr lang="en-US" dirty="0"/>
              <a:t>FOR CLASS</a:t>
            </a:r>
            <a:endParaRPr lang="en-US" i="1" dirty="0" smtClean="0"/>
          </a:p>
          <a:p>
            <a:r>
              <a:rPr lang="en-US" dirty="0"/>
              <a:t>An </a:t>
            </a:r>
            <a:r>
              <a:rPr lang="en-US" i="1" dirty="0"/>
              <a:t>abbreviation</a:t>
            </a:r>
            <a:r>
              <a:rPr lang="en-US" dirty="0"/>
              <a:t>, or a </a:t>
            </a:r>
            <a:r>
              <a:rPr lang="en-US" i="1" dirty="0"/>
              <a:t>short name</a:t>
            </a:r>
            <a:r>
              <a:rPr lang="en-US" dirty="0"/>
              <a:t>, should be specified for each entity type </a:t>
            </a:r>
            <a:r>
              <a:rPr lang="en-US" dirty="0" smtClean="0"/>
              <a:t>name.</a:t>
            </a:r>
          </a:p>
          <a:p>
            <a:r>
              <a:rPr lang="en-US" i="1" dirty="0"/>
              <a:t>Event entity types </a:t>
            </a:r>
            <a:r>
              <a:rPr lang="en-US" dirty="0"/>
              <a:t>should be named for the result of the event, not the activity </a:t>
            </a:r>
            <a:r>
              <a:rPr lang="en-US" dirty="0" smtClean="0"/>
              <a:t>or process </a:t>
            </a:r>
            <a:r>
              <a:rPr lang="en-US" dirty="0"/>
              <a:t>of the event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name </a:t>
            </a:r>
            <a:r>
              <a:rPr lang="en-US" dirty="0"/>
              <a:t>used for the same entity type </a:t>
            </a:r>
            <a:r>
              <a:rPr lang="en-US" i="1" dirty="0"/>
              <a:t>should be the same </a:t>
            </a:r>
            <a:r>
              <a:rPr lang="en-US" dirty="0"/>
              <a:t>on all E-R diagrams </a:t>
            </a:r>
            <a:r>
              <a:rPr lang="en-US" dirty="0" smtClean="0"/>
              <a:t>on which </a:t>
            </a:r>
            <a:r>
              <a:rPr lang="en-US" dirty="0"/>
              <a:t>the entity type appears.</a:t>
            </a:r>
          </a:p>
        </p:txBody>
      </p:sp>
    </p:spTree>
    <p:extLst>
      <p:ext uri="{BB962C8B-B14F-4D97-AF65-F5344CB8AC3E}">
        <p14:creationId xmlns:p14="http://schemas.microsoft.com/office/powerpoint/2010/main" xmlns="" val="788022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9185</TotalTime>
  <Words>1599</Words>
  <Application>Microsoft Office PowerPoint</Application>
  <PresentationFormat>On-screen Show (4:3)</PresentationFormat>
  <Paragraphs>186</Paragraphs>
  <Slides>30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Entity Relationship Diagram</vt:lpstr>
      <vt:lpstr>Importance of Data Model</vt:lpstr>
      <vt:lpstr>THE E-R MODEL</vt:lpstr>
      <vt:lpstr>Sample E-R diagram</vt:lpstr>
      <vt:lpstr>Entities</vt:lpstr>
      <vt:lpstr>Entity Types</vt:lpstr>
      <vt:lpstr>What Should an Entity Be?</vt:lpstr>
      <vt:lpstr>Slide 8</vt:lpstr>
      <vt:lpstr>Naming Entity Type</vt:lpstr>
      <vt:lpstr>Attributes</vt:lpstr>
      <vt:lpstr>Attributes</vt:lpstr>
      <vt:lpstr>Attributes</vt:lpstr>
      <vt:lpstr>Identifiers (Keys)</vt:lpstr>
      <vt:lpstr>Slide 14</vt:lpstr>
      <vt:lpstr>Slide 15</vt:lpstr>
      <vt:lpstr>Slide 16</vt:lpstr>
      <vt:lpstr>Slide 17</vt:lpstr>
      <vt:lpstr>Criteria for selecting identifiers</vt:lpstr>
      <vt:lpstr>NAMING AND DEFINING ATTRIBUTES</vt:lpstr>
      <vt:lpstr>Guidelines for defining attributes</vt:lpstr>
      <vt:lpstr>Job of Data Analyst</vt:lpstr>
      <vt:lpstr>Business Rules</vt:lpstr>
      <vt:lpstr>Business Rule: Overview</vt:lpstr>
      <vt:lpstr>Good Business Rules:</vt:lpstr>
      <vt:lpstr>Data Name</vt:lpstr>
      <vt:lpstr>Data name development process Salin (1990)</vt:lpstr>
      <vt:lpstr>DATA DEFINITIONS</vt:lpstr>
      <vt:lpstr>Multiple definition accommodation</vt:lpstr>
      <vt:lpstr>Business rules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62</cp:revision>
  <dcterms:created xsi:type="dcterms:W3CDTF">2006-08-16T00:00:00Z</dcterms:created>
  <dcterms:modified xsi:type="dcterms:W3CDTF">2018-02-13T07:40:20Z</dcterms:modified>
</cp:coreProperties>
</file>