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handoutMasterIdLst>
    <p:handoutMasterId r:id="rId30"/>
  </p:handoutMasterIdLst>
  <p:sldIdLst>
    <p:sldId id="580" r:id="rId2"/>
    <p:sldId id="464" r:id="rId3"/>
    <p:sldId id="562" r:id="rId4"/>
    <p:sldId id="465" r:id="rId5"/>
    <p:sldId id="581" r:id="rId6"/>
    <p:sldId id="564" r:id="rId7"/>
    <p:sldId id="565" r:id="rId8"/>
    <p:sldId id="566" r:id="rId9"/>
    <p:sldId id="582" r:id="rId10"/>
    <p:sldId id="583" r:id="rId11"/>
    <p:sldId id="584" r:id="rId12"/>
    <p:sldId id="571" r:id="rId13"/>
    <p:sldId id="567" r:id="rId14"/>
    <p:sldId id="568" r:id="rId15"/>
    <p:sldId id="569" r:id="rId16"/>
    <p:sldId id="570" r:id="rId17"/>
    <p:sldId id="572" r:id="rId18"/>
    <p:sldId id="573" r:id="rId19"/>
    <p:sldId id="574" r:id="rId20"/>
    <p:sldId id="575" r:id="rId21"/>
    <p:sldId id="576" r:id="rId22"/>
    <p:sldId id="577" r:id="rId23"/>
    <p:sldId id="585" r:id="rId24"/>
    <p:sldId id="586" r:id="rId25"/>
    <p:sldId id="578" r:id="rId26"/>
    <p:sldId id="579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4F733-E3B6-4597-B2C5-0568395817CE}" type="slidenum">
              <a:rPr lang="en-US"/>
              <a:pPr/>
              <a:t>4</a:t>
            </a:fld>
            <a:endParaRPr 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16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97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57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44FAA-6A79-4780-BAE2-684B581E0D6B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85903" y="1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0" tIns="44446" rIns="90480" bIns="44446" anchor="b"/>
          <a:lstStyle/>
          <a:p>
            <a:pPr algn="r" defTabSz="914485" eaLnBrk="0" hangingPunct="0"/>
            <a:r>
              <a:rPr lang="en-US" sz="1200" dirty="0">
                <a:latin typeface="Times New Roman" pitchFamily="18" charset="0"/>
              </a:rPr>
              <a:t>29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024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/>
        </p:spPr>
      </p:sp>
      <p:sp>
        <p:nvSpPr>
          <p:cNvPr id="1024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83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FC71-F654-483A-A235-1624CDB565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9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600200"/>
          </a:xfrm>
        </p:spPr>
        <p:txBody>
          <a:bodyPr>
            <a:normAutofit/>
          </a:bodyPr>
          <a:lstStyle/>
          <a:p>
            <a:r>
              <a:rPr lang="en-US" b="1" dirty="0" smtClean="0"/>
              <a:t>CSC </a:t>
            </a:r>
            <a:r>
              <a:rPr lang="en-US" b="1" dirty="0" smtClean="0"/>
              <a:t>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noFill/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Entity Relationship Diagram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852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Cardinality Constraints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Cardinality Constraints - A rule that specifies the </a:t>
            </a:r>
            <a:r>
              <a:rPr lang="en-US" dirty="0" smtClean="0"/>
              <a:t>number of </a:t>
            </a:r>
            <a:r>
              <a:rPr lang="en-US" dirty="0"/>
              <a:t>instances of one entity that </a:t>
            </a:r>
            <a:r>
              <a:rPr lang="en-US" dirty="0" smtClean="0"/>
              <a:t>can (</a:t>
            </a:r>
            <a:r>
              <a:rPr lang="en-US" dirty="0"/>
              <a:t>or must) be associated with </a:t>
            </a:r>
            <a:r>
              <a:rPr lang="en-US" dirty="0" smtClean="0"/>
              <a:t>each instance </a:t>
            </a:r>
            <a:r>
              <a:rPr lang="en-US" dirty="0"/>
              <a:t>of another entity. </a:t>
            </a:r>
            <a:endParaRPr lang="en-US" dirty="0" smtClean="0"/>
          </a:p>
          <a:p>
            <a:pPr lvl="1"/>
            <a:r>
              <a:rPr lang="en-US" b="1" dirty="0"/>
              <a:t>Minimum </a:t>
            </a:r>
            <a:r>
              <a:rPr lang="en-US" b="1" dirty="0" smtClean="0"/>
              <a:t>cardinality </a:t>
            </a:r>
            <a:r>
              <a:rPr lang="en-US" dirty="0" smtClean="0"/>
              <a:t>The </a:t>
            </a:r>
            <a:r>
              <a:rPr lang="en-US" dirty="0"/>
              <a:t>minimum number </a:t>
            </a:r>
            <a:r>
              <a:rPr lang="en-US" dirty="0" smtClean="0"/>
              <a:t>of instances </a:t>
            </a:r>
            <a:r>
              <a:rPr lang="en-US" dirty="0"/>
              <a:t>of one entity that </a:t>
            </a:r>
            <a:r>
              <a:rPr lang="en-US" dirty="0" smtClean="0"/>
              <a:t>may be </a:t>
            </a:r>
            <a:r>
              <a:rPr lang="en-US" dirty="0"/>
              <a:t>associated with each </a:t>
            </a:r>
            <a:r>
              <a:rPr lang="en-US" dirty="0" smtClean="0"/>
              <a:t>instance of </a:t>
            </a:r>
            <a:r>
              <a:rPr lang="en-US" dirty="0"/>
              <a:t>another entity. </a:t>
            </a:r>
            <a:endParaRPr lang="en-US" dirty="0" smtClean="0"/>
          </a:p>
          <a:p>
            <a:pPr lvl="1"/>
            <a:r>
              <a:rPr lang="en-US" b="1" dirty="0"/>
              <a:t>Maximum </a:t>
            </a:r>
            <a:r>
              <a:rPr lang="en-US" b="1" dirty="0" smtClean="0"/>
              <a:t>cardinality </a:t>
            </a:r>
            <a:r>
              <a:rPr lang="en-US" dirty="0" smtClean="0"/>
              <a:t>The </a:t>
            </a:r>
            <a:r>
              <a:rPr lang="en-US" dirty="0"/>
              <a:t>maximum number </a:t>
            </a:r>
            <a:r>
              <a:rPr lang="en-US" dirty="0" smtClean="0"/>
              <a:t>of instances </a:t>
            </a:r>
            <a:r>
              <a:rPr lang="en-US" dirty="0"/>
              <a:t>of one entity that </a:t>
            </a:r>
            <a:r>
              <a:rPr lang="en-US" dirty="0" smtClean="0"/>
              <a:t>may be </a:t>
            </a:r>
            <a:r>
              <a:rPr lang="en-US" dirty="0"/>
              <a:t>associated with each </a:t>
            </a:r>
            <a:r>
              <a:rPr lang="en-US" dirty="0" smtClean="0"/>
              <a:t>instance of </a:t>
            </a:r>
            <a:r>
              <a:rPr lang="en-US" dirty="0"/>
              <a:t>another entity.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cardinality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72200" y="1702238"/>
            <a:ext cx="1628697" cy="705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4" y="1702238"/>
            <a:ext cx="1661271" cy="640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883" y="3791200"/>
            <a:ext cx="1661271" cy="673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626" y="3791200"/>
            <a:ext cx="1661271" cy="697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2589609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Mandatory One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409600" y="4788038"/>
            <a:ext cx="2392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Mandatory Many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773843" y="4788038"/>
            <a:ext cx="214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Optional Many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3843" y="2684129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Optional 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8580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990600"/>
            <a:ext cx="6477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089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47800" y="162067"/>
            <a:ext cx="6138418" cy="1504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30206"/>
            <a:ext cx="8305800" cy="3551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43" y="5181600"/>
            <a:ext cx="5740113" cy="15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32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637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43708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591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920086"/>
            <a:ext cx="9144000" cy="51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43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Cardinality constraints in a ternary relationship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136" y="990600"/>
            <a:ext cx="907799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999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Time-Dependent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dirty="0"/>
              <a:t>Time </a:t>
            </a:r>
            <a:r>
              <a:rPr lang="en-US" b="1" dirty="0" smtClean="0"/>
              <a:t>stamp </a:t>
            </a:r>
            <a:r>
              <a:rPr lang="en-US" dirty="0" smtClean="0"/>
              <a:t>A </a:t>
            </a:r>
            <a:r>
              <a:rPr lang="en-US" dirty="0"/>
              <a:t>time value that is associated </a:t>
            </a:r>
            <a:r>
              <a:rPr lang="en-US" dirty="0" smtClean="0"/>
              <a:t>with a </a:t>
            </a:r>
            <a:r>
              <a:rPr lang="en-US" dirty="0"/>
              <a:t>data value, often indicating </a:t>
            </a:r>
            <a:r>
              <a:rPr lang="en-US" dirty="0" smtClean="0"/>
              <a:t>when some </a:t>
            </a:r>
            <a:r>
              <a:rPr lang="en-US" dirty="0"/>
              <a:t>event occurred that </a:t>
            </a:r>
            <a:r>
              <a:rPr lang="en-US" dirty="0" smtClean="0"/>
              <a:t>affected the </a:t>
            </a:r>
            <a:r>
              <a:rPr lang="en-US" dirty="0"/>
              <a:t>data value.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000"/>
            <a:ext cx="5923701" cy="24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702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45026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254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53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Relationship Types vs. Relationship Instances</a:t>
            </a:r>
          </a:p>
          <a:p>
            <a:pPr lvl="1"/>
            <a:r>
              <a:rPr lang="en-US" dirty="0" smtClean="0"/>
              <a:t>A meaningful </a:t>
            </a:r>
            <a:r>
              <a:rPr lang="en-US" dirty="0"/>
              <a:t>association </a:t>
            </a:r>
            <a:r>
              <a:rPr lang="en-US" dirty="0" smtClean="0"/>
              <a:t>between (</a:t>
            </a:r>
            <a:r>
              <a:rPr lang="en-US" dirty="0"/>
              <a:t>or among) entity types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An association between (or among</a:t>
            </a:r>
            <a:r>
              <a:rPr lang="en-US" dirty="0" smtClean="0"/>
              <a:t>) entity </a:t>
            </a:r>
            <a:r>
              <a:rPr lang="en-US" dirty="0"/>
              <a:t>instances where </a:t>
            </a:r>
            <a:r>
              <a:rPr lang="en-US" dirty="0" smtClean="0"/>
              <a:t>each relationship </a:t>
            </a:r>
            <a:r>
              <a:rPr lang="en-US" dirty="0"/>
              <a:t>instance </a:t>
            </a:r>
            <a:r>
              <a:rPr lang="en-US" dirty="0" smtClean="0"/>
              <a:t>associates exactly </a:t>
            </a:r>
            <a:r>
              <a:rPr lang="en-US" dirty="0"/>
              <a:t>one entity instance </a:t>
            </a:r>
            <a:r>
              <a:rPr lang="en-US" dirty="0" smtClean="0"/>
              <a:t>from each </a:t>
            </a:r>
            <a:r>
              <a:rPr lang="en-US" dirty="0"/>
              <a:t>participating entity type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Relationships </a:t>
            </a:r>
            <a:r>
              <a:rPr lang="en-US" sz="2800" dirty="0"/>
              <a:t>can have attributes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These describe features pertaining to the association between the entities in the </a:t>
            </a:r>
            <a:r>
              <a:rPr lang="en-US" sz="2100" dirty="0" smtClean="0"/>
              <a:t>relationship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203"/>
            <a:ext cx="9067800" cy="422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745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Product </a:t>
            </a:r>
            <a:r>
              <a:rPr lang="en-US" sz="3200" b="1" dirty="0"/>
              <a:t>assignment to product line over time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143000"/>
            <a:ext cx="876014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127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Modeling Multiple Relationships Between Entity Types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35109" y="914400"/>
            <a:ext cx="8023091" cy="3192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9" y="4124832"/>
            <a:ext cx="8023091" cy="25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366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Associative entity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 smtClean="0"/>
              <a:t>Associative entity </a:t>
            </a:r>
            <a:r>
              <a:rPr lang="en-US" sz="2400" dirty="0" smtClean="0"/>
              <a:t>An entity type that associates the instances of one or more entity types and contains attributes that are peculiar to the relationship between those entity instances.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associative entity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4065984"/>
            <a:ext cx="8762999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46584"/>
            <a:ext cx="8762999" cy="24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721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Naming and Defining Relationships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/>
          </a:bodyPr>
          <a:lstStyle/>
          <a:p>
            <a:r>
              <a:rPr lang="en-US" dirty="0"/>
              <a:t>A relationship name is a </a:t>
            </a:r>
            <a:r>
              <a:rPr lang="en-US" i="1" dirty="0"/>
              <a:t>verb </a:t>
            </a:r>
            <a:r>
              <a:rPr lang="en-US" i="1" dirty="0" smtClean="0"/>
              <a:t>phrase. </a:t>
            </a:r>
            <a:r>
              <a:rPr lang="en-US" dirty="0"/>
              <a:t>Relationships represent actions being taken, usually in the present tense, so </a:t>
            </a:r>
            <a:r>
              <a:rPr lang="en-US" dirty="0" smtClean="0"/>
              <a:t>transitive verbs. A relationship name states </a:t>
            </a:r>
            <a:r>
              <a:rPr lang="en-US" dirty="0"/>
              <a:t>the action taken, not the result of the </a:t>
            </a:r>
            <a:r>
              <a:rPr lang="en-US" dirty="0" smtClean="0"/>
              <a:t>action. </a:t>
            </a:r>
            <a:r>
              <a:rPr lang="en-US" dirty="0"/>
              <a:t>The name states the essence of the interaction between the </a:t>
            </a:r>
            <a:r>
              <a:rPr lang="en-US" dirty="0" smtClean="0"/>
              <a:t>participating entity </a:t>
            </a:r>
            <a:r>
              <a:rPr lang="en-US" dirty="0"/>
              <a:t>types, not the process </a:t>
            </a:r>
            <a:r>
              <a:rPr lang="en-US" dirty="0" smtClean="0"/>
              <a:t>involved.</a:t>
            </a:r>
          </a:p>
          <a:p>
            <a:r>
              <a:rPr lang="en-US" dirty="0"/>
              <a:t>You should </a:t>
            </a:r>
            <a:r>
              <a:rPr lang="en-US" i="1" dirty="0"/>
              <a:t>avoid vague names</a:t>
            </a:r>
            <a:r>
              <a:rPr lang="en-US" dirty="0"/>
              <a:t>, such as Has or Is Related To. Use descriptive, </a:t>
            </a:r>
            <a:r>
              <a:rPr lang="en-US" dirty="0" smtClean="0"/>
              <a:t>powerful verb </a:t>
            </a:r>
            <a:r>
              <a:rPr lang="en-US" dirty="0"/>
              <a:t>phrases, often taken from the action verbs found in the definition of </a:t>
            </a:r>
            <a:r>
              <a:rPr lang="en-US" dirty="0" smtClean="0"/>
              <a:t>the relationship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2365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</a:t>
            </a:r>
            <a:r>
              <a:rPr lang="en-US" dirty="0"/>
              <a:t>for defining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Autofit/>
          </a:bodyPr>
          <a:lstStyle/>
          <a:p>
            <a:r>
              <a:rPr lang="en-US" sz="2000" i="1" dirty="0"/>
              <a:t>explains what action is being taken and possibly why it </a:t>
            </a:r>
            <a:r>
              <a:rPr lang="en-US" sz="2000" i="1" dirty="0" smtClean="0"/>
              <a:t>is important</a:t>
            </a:r>
            <a:r>
              <a:rPr lang="en-US" sz="2000" dirty="0" smtClean="0"/>
              <a:t>.</a:t>
            </a:r>
          </a:p>
          <a:p>
            <a:r>
              <a:rPr lang="en-US" sz="2000" i="1" dirty="0"/>
              <a:t>give examples to clarify the </a:t>
            </a:r>
            <a:r>
              <a:rPr lang="en-US" sz="2000" i="1" dirty="0" smtClean="0"/>
              <a:t>action.</a:t>
            </a:r>
          </a:p>
          <a:p>
            <a:r>
              <a:rPr lang="en-US" sz="2000" i="1" dirty="0"/>
              <a:t>optional </a:t>
            </a:r>
            <a:r>
              <a:rPr lang="en-US" sz="2000" i="1" dirty="0" smtClean="0"/>
              <a:t>participation.</a:t>
            </a:r>
          </a:p>
          <a:p>
            <a:r>
              <a:rPr lang="en-US" sz="2000" i="1" dirty="0"/>
              <a:t>explain </a:t>
            </a:r>
            <a:r>
              <a:rPr lang="en-US" sz="2000" i="1" dirty="0" smtClean="0"/>
              <a:t>the </a:t>
            </a:r>
            <a:r>
              <a:rPr lang="en-US" sz="2000" i="1" dirty="0"/>
              <a:t>reason for any explicit maximum </a:t>
            </a:r>
            <a:r>
              <a:rPr lang="en-US" sz="2000" i="1" dirty="0" smtClean="0"/>
              <a:t>cardinality</a:t>
            </a:r>
          </a:p>
          <a:p>
            <a:r>
              <a:rPr lang="en-US" sz="2000" i="1" dirty="0"/>
              <a:t>explain any mutually exclusive </a:t>
            </a:r>
            <a:r>
              <a:rPr lang="en-US" sz="2000" i="1" dirty="0" smtClean="0"/>
              <a:t>relationships.</a:t>
            </a:r>
          </a:p>
          <a:p>
            <a:r>
              <a:rPr lang="en-US" sz="2000" i="1" dirty="0"/>
              <a:t>explain any restrictions on participation in the </a:t>
            </a:r>
            <a:r>
              <a:rPr lang="en-US" sz="2000" i="1" dirty="0" smtClean="0"/>
              <a:t>relationship.</a:t>
            </a:r>
          </a:p>
          <a:p>
            <a:r>
              <a:rPr lang="en-US" sz="2000" i="1" dirty="0"/>
              <a:t>explain the extent of history that is kept in the </a:t>
            </a:r>
            <a:r>
              <a:rPr lang="en-US" sz="2000" i="1" dirty="0" smtClean="0"/>
              <a:t>relationship.</a:t>
            </a:r>
          </a:p>
          <a:p>
            <a:r>
              <a:rPr lang="en-US" sz="2000" i="1" dirty="0"/>
              <a:t>explain whether an entity instance involved in a </a:t>
            </a:r>
            <a:r>
              <a:rPr lang="en-US" sz="2000" i="1" dirty="0" smtClean="0"/>
              <a:t>relationship instance </a:t>
            </a:r>
            <a:r>
              <a:rPr lang="en-US" sz="2000" i="1" dirty="0"/>
              <a:t>can transfer participation to another relationship instance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158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5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instances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143000"/>
            <a:ext cx="7086600" cy="49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61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Degree of Relationships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35563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Degree of a Relationship is </a:t>
            </a:r>
            <a:r>
              <a:rPr lang="en-US" dirty="0" smtClean="0"/>
              <a:t>the </a:t>
            </a:r>
            <a:r>
              <a:rPr lang="en-US" dirty="0"/>
              <a:t>number of entity types </a:t>
            </a:r>
            <a:r>
              <a:rPr lang="en-US" dirty="0" smtClean="0"/>
              <a:t>that participate </a:t>
            </a:r>
            <a:r>
              <a:rPr lang="en-US" dirty="0"/>
              <a:t>in a </a:t>
            </a:r>
            <a:r>
              <a:rPr lang="en-US" dirty="0" smtClean="0"/>
              <a:t>relationship.</a:t>
            </a:r>
            <a:endParaRPr lang="en-US" dirty="0"/>
          </a:p>
          <a:p>
            <a:pPr lvl="1"/>
            <a:r>
              <a:rPr lang="en-US" dirty="0"/>
              <a:t>Unary </a:t>
            </a:r>
            <a:r>
              <a:rPr lang="en-US" dirty="0" smtClean="0"/>
              <a:t>Relationship </a:t>
            </a:r>
            <a:r>
              <a:rPr lang="en-US" dirty="0"/>
              <a:t>A relationship between </a:t>
            </a:r>
            <a:r>
              <a:rPr lang="en-US" dirty="0" smtClean="0"/>
              <a:t>instances of </a:t>
            </a:r>
            <a:r>
              <a:rPr lang="en-US" dirty="0"/>
              <a:t>a single entity type.</a:t>
            </a:r>
          </a:p>
          <a:p>
            <a:pPr lvl="1"/>
            <a:r>
              <a:rPr lang="en-US" dirty="0"/>
              <a:t>Binary </a:t>
            </a:r>
            <a:r>
              <a:rPr lang="en-US" dirty="0" smtClean="0"/>
              <a:t>Relationship </a:t>
            </a:r>
            <a:r>
              <a:rPr lang="en-US" dirty="0"/>
              <a:t>A relationship between </a:t>
            </a:r>
            <a:r>
              <a:rPr lang="en-US" dirty="0" smtClean="0"/>
              <a:t>the instances </a:t>
            </a:r>
            <a:r>
              <a:rPr lang="en-US" dirty="0"/>
              <a:t>of two entity types.</a:t>
            </a:r>
          </a:p>
          <a:p>
            <a:pPr lvl="1"/>
            <a:r>
              <a:rPr lang="en-US" dirty="0"/>
              <a:t>Ternary </a:t>
            </a:r>
            <a:r>
              <a:rPr lang="en-US" dirty="0" smtClean="0"/>
              <a:t>Relationship </a:t>
            </a:r>
            <a:r>
              <a:rPr lang="en-US" dirty="0" err="1"/>
              <a:t>Asimultaneous</a:t>
            </a:r>
            <a:r>
              <a:rPr lang="en-US" dirty="0"/>
              <a:t> relationship </a:t>
            </a:r>
            <a:r>
              <a:rPr lang="en-US" dirty="0" smtClean="0"/>
              <a:t>among the </a:t>
            </a:r>
            <a:r>
              <a:rPr lang="en-US" dirty="0"/>
              <a:t>instances of three entity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Degree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539955"/>
            <a:ext cx="3276600" cy="1653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80" y="5018503"/>
            <a:ext cx="5460439" cy="1271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219200"/>
            <a:ext cx="4343400" cy="37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841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Relation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9" y="1295400"/>
            <a:ext cx="887638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11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9" y="1143000"/>
            <a:ext cx="870769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424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Relation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893"/>
            <a:ext cx="9067800" cy="51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596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Cardinality of Relationships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One – to – One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Each entity in the relationship will have exactly one related entity</a:t>
            </a:r>
          </a:p>
          <a:p>
            <a:pPr>
              <a:lnSpc>
                <a:spcPct val="90000"/>
              </a:lnSpc>
            </a:pPr>
            <a:r>
              <a:rPr lang="en-US" sz="2800"/>
              <a:t>One – to – Many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An entity on one side of the relationship can have many related entities, but an entity on the other side will have a maximum of one related entity</a:t>
            </a:r>
          </a:p>
          <a:p>
            <a:pPr>
              <a:lnSpc>
                <a:spcPct val="90000"/>
              </a:lnSpc>
            </a:pPr>
            <a:r>
              <a:rPr lang="en-US" sz="2800"/>
              <a:t>Many – to – Many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Entities on both sides of the relationship can have many related entities on the other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9181</TotalTime>
  <Words>704</Words>
  <Application>Microsoft Office PowerPoint</Application>
  <PresentationFormat>On-screen Show (4:3)</PresentationFormat>
  <Paragraphs>90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Entity Relationship Diagram</vt:lpstr>
      <vt:lpstr>Relationships</vt:lpstr>
      <vt:lpstr>Relationship instances</vt:lpstr>
      <vt:lpstr>Degree of Relationships</vt:lpstr>
      <vt:lpstr>Relationship Degree</vt:lpstr>
      <vt:lpstr>Unary Relation</vt:lpstr>
      <vt:lpstr>Binary Relation</vt:lpstr>
      <vt:lpstr>Ternary Relation</vt:lpstr>
      <vt:lpstr>Cardinality of Relationships</vt:lpstr>
      <vt:lpstr>Cardinality Constraints</vt:lpstr>
      <vt:lpstr>Relationship cardinality</vt:lpstr>
      <vt:lpstr>Slide 12</vt:lpstr>
      <vt:lpstr>Slide 13</vt:lpstr>
      <vt:lpstr>Slide 14</vt:lpstr>
      <vt:lpstr>Slide 15</vt:lpstr>
      <vt:lpstr>Slide 16</vt:lpstr>
      <vt:lpstr>Cardinality constraints in a ternary relationship</vt:lpstr>
      <vt:lpstr>Modeling Time-Dependent Data</vt:lpstr>
      <vt:lpstr>Slide 19</vt:lpstr>
      <vt:lpstr>Slide 20</vt:lpstr>
      <vt:lpstr>Product assignment to product line over time</vt:lpstr>
      <vt:lpstr>Modeling Multiple Relationships Between Entity Types</vt:lpstr>
      <vt:lpstr>Associative entity</vt:lpstr>
      <vt:lpstr>An associative entity</vt:lpstr>
      <vt:lpstr>Naming and Defining Relationships</vt:lpstr>
      <vt:lpstr>Guidelines for defining relationships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63</cp:revision>
  <dcterms:created xsi:type="dcterms:W3CDTF">2006-08-16T00:00:00Z</dcterms:created>
  <dcterms:modified xsi:type="dcterms:W3CDTF">2018-02-13T07:40:56Z</dcterms:modified>
</cp:coreProperties>
</file>