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handoutMasterIdLst>
    <p:handoutMasterId r:id="rId23"/>
  </p:handoutMasterIdLst>
  <p:sldIdLst>
    <p:sldId id="256" r:id="rId2"/>
    <p:sldId id="412" r:id="rId3"/>
    <p:sldId id="451" r:id="rId4"/>
    <p:sldId id="452" r:id="rId5"/>
    <p:sldId id="413" r:id="rId6"/>
    <p:sldId id="414" r:id="rId7"/>
    <p:sldId id="453" r:id="rId8"/>
    <p:sldId id="454" r:id="rId9"/>
    <p:sldId id="455" r:id="rId10"/>
    <p:sldId id="456" r:id="rId11"/>
    <p:sldId id="457" r:id="rId12"/>
    <p:sldId id="458" r:id="rId13"/>
    <p:sldId id="459" r:id="rId14"/>
    <p:sldId id="460" r:id="rId15"/>
    <p:sldId id="461" r:id="rId16"/>
    <p:sldId id="420" r:id="rId17"/>
    <p:sldId id="462" r:id="rId18"/>
    <p:sldId id="463" r:id="rId19"/>
    <p:sldId id="464" r:id="rId20"/>
    <p:sldId id="4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280702-C09F-445D-BA53-23D07B3C177F}" type="datetimeFigureOut">
              <a:rPr lang="en-US" smtClean="0"/>
              <a:pPr/>
              <a:t>1/16/2018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4AFE9-4143-4FDD-9C7E-A607021D0450}" type="slidenum">
              <a:rPr lang="en-US" smtClean="0"/>
              <a:pPr/>
              <a:t>‹#›</a:t>
            </a:fld>
            <a:endParaRPr lang="en-US"/>
          </a:p>
        </p:txBody>
      </p:sp>
    </p:spTree>
    <p:extLst>
      <p:ext uri="{BB962C8B-B14F-4D97-AF65-F5344CB8AC3E}">
        <p14:creationId xmlns="" xmlns:p14="http://schemas.microsoft.com/office/powerpoint/2010/main" val="1708493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FE411-9AE1-418A-BA91-16AE000A0824}" type="datetimeFigureOut">
              <a:rPr lang="en-US" smtClean="0"/>
              <a:pPr/>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EFC71-F654-483A-A235-1624CDB565A5}" type="slidenum">
              <a:rPr lang="en-US" smtClean="0"/>
              <a:pPr/>
              <a:t>‹#›</a:t>
            </a:fld>
            <a:endParaRPr lang="en-US"/>
          </a:p>
        </p:txBody>
      </p:sp>
    </p:spTree>
    <p:extLst>
      <p:ext uri="{BB962C8B-B14F-4D97-AF65-F5344CB8AC3E}">
        <p14:creationId xmlns="" xmlns:p14="http://schemas.microsoft.com/office/powerpoint/2010/main" val="168234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172200" y="6191250"/>
            <a:ext cx="2476500" cy="476250"/>
          </a:xfrm>
          <a:prstGeom prst="rect">
            <a:avLst/>
          </a:prstGeom>
        </p:spPr>
        <p:txBody>
          <a:bodyPr/>
          <a:lstStyle/>
          <a:p>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a:t>Click to edit Master title style</a:t>
            </a:r>
          </a:p>
        </p:txBody>
      </p:sp>
      <p:sp>
        <p:nvSpPr>
          <p:cNvPr id="13" name="Rectangle 12"/>
          <p:cNvSpPr/>
          <p:nvPr userDrawn="1"/>
        </p:nvSpPr>
        <p:spPr>
          <a:xfrm>
            <a:off x="0" y="0"/>
            <a:ext cx="91440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chemeClr val="tx1"/>
                </a:solidFill>
              </a:defRPr>
            </a:lvl1pPr>
          </a:lstStyle>
          <a:p>
            <a:r>
              <a:rPr kumimoji="0" lang="en-US" dirty="0"/>
              <a:t>Click to edit Master title style</a:t>
            </a:r>
          </a:p>
        </p:txBody>
      </p:sp>
      <p:sp>
        <p:nvSpPr>
          <p:cNvPr id="5" name="Footer Placeholder 4"/>
          <p:cNvSpPr>
            <a:spLocks noGrp="1"/>
          </p:cNvSpPr>
          <p:nvPr>
            <p:ph type="ftr" sz="quarter" idx="11"/>
          </p:nvPr>
        </p:nvSpPr>
        <p:spPr>
          <a:xfrm>
            <a:off x="2971800" y="6488805"/>
            <a:ext cx="3200400" cy="304800"/>
          </a:xfrm>
          <a:prstGeom prst="rect">
            <a:avLst/>
          </a:prstGeom>
        </p:spPr>
        <p:txBody>
          <a:bodyPr/>
          <a:lstStyle>
            <a:lvl1pPr algn="ctr">
              <a:defRPr sz="1200" b="0"/>
            </a:lvl1pPr>
          </a:lstStyle>
          <a:p>
            <a:r>
              <a:rPr lang="en-US" dirty="0"/>
              <a:t>CSC 401: database Management System</a:t>
            </a:r>
          </a:p>
        </p:txBody>
      </p:sp>
      <p:sp>
        <p:nvSpPr>
          <p:cNvPr id="8" name="Content Placeholder 7"/>
          <p:cNvSpPr>
            <a:spLocks noGrp="1"/>
          </p:cNvSpPr>
          <p:nvPr>
            <p:ph sz="quarter" idx="1"/>
          </p:nvPr>
        </p:nvSpPr>
        <p:spPr>
          <a:xfrm>
            <a:off x="0" y="1219200"/>
            <a:ext cx="9144000" cy="51054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r>
              <a:rPr lang="en-US" dirty="0"/>
              <a:t>CSC 401: database Management System</a:t>
            </a:r>
          </a:p>
        </p:txBody>
      </p:sp>
      <p:sp>
        <p:nvSpPr>
          <p:cNvPr id="6" name="Slide Number Placeholder 5"/>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Footer Placeholder 5"/>
          <p:cNvSpPr>
            <a:spLocks noGrp="1"/>
          </p:cNvSpPr>
          <p:nvPr>
            <p:ph type="ftr" sz="quarter" idx="11"/>
          </p:nvPr>
        </p:nvSpPr>
        <p:spPr>
          <a:xfrm>
            <a:off x="2514600" y="6477000"/>
            <a:ext cx="3962400" cy="381000"/>
          </a:xfrm>
          <a:prstGeom prst="rect">
            <a:avLst/>
          </a:prstGeom>
        </p:spPr>
        <p:txBody>
          <a:bodyPr/>
          <a:lstStyle/>
          <a:p>
            <a:r>
              <a:rPr lang="en-US" dirty="0"/>
              <a:t>CSC 401: database Management System</a:t>
            </a: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chor="b" anchorCtr="0"/>
          <a:lstStyle>
            <a:lvl1pPr>
              <a:defRPr/>
            </a:lvl1pPr>
          </a:lstStyle>
          <a:p>
            <a:r>
              <a:rPr kumimoji="0" lang="en-US" dirty="0"/>
              <a:t>Click to edit Master title style</a:t>
            </a:r>
          </a:p>
        </p:txBody>
      </p:sp>
      <p:sp>
        <p:nvSpPr>
          <p:cNvPr id="3" name="Text Placeholder 2"/>
          <p:cNvSpPr>
            <a:spLocks noGrp="1"/>
          </p:cNvSpPr>
          <p:nvPr>
            <p:ph type="body" idx="1"/>
          </p:nvPr>
        </p:nvSpPr>
        <p:spPr>
          <a:xfrm>
            <a:off x="9144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52578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2514600" y="6400800"/>
            <a:ext cx="3962400" cy="457200"/>
          </a:xfrm>
          <a:prstGeom prst="rect">
            <a:avLst/>
          </a:prstGeom>
        </p:spPr>
        <p:txBody>
          <a:bodyPr/>
          <a:lstStyle/>
          <a:p>
            <a:r>
              <a:rPr lang="en-US" dirty="0"/>
              <a:t>CSC 401: database Management System</a:t>
            </a:r>
          </a:p>
        </p:txBody>
      </p:sp>
      <p:sp>
        <p:nvSpPr>
          <p:cNvPr id="11" name="Content Placeholder 10"/>
          <p:cNvSpPr>
            <a:spLocks noGrp="1"/>
          </p:cNvSpPr>
          <p:nvPr>
            <p:ph sz="half" idx="2"/>
          </p:nvPr>
        </p:nvSpPr>
        <p:spPr>
          <a:xfrm>
            <a:off x="914400" y="1905000"/>
            <a:ext cx="3886200" cy="38862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half" idx="4"/>
          </p:nvPr>
        </p:nvSpPr>
        <p:spPr>
          <a:xfrm>
            <a:off x="5257800" y="1905000"/>
            <a:ext cx="38862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Footer Placeholder 3"/>
          <p:cNvSpPr>
            <a:spLocks noGrp="1"/>
          </p:cNvSpPr>
          <p:nvPr>
            <p:ph type="ftr" sz="quarter" idx="11"/>
          </p:nvPr>
        </p:nvSpPr>
        <p:spPr>
          <a:xfrm>
            <a:off x="2667000" y="6400800"/>
            <a:ext cx="3962400" cy="457200"/>
          </a:xfrm>
          <a:prstGeom prst="rect">
            <a:avLst/>
          </a:prstGeom>
        </p:spPr>
        <p:txBody>
          <a:bodyPr/>
          <a:lstStyle/>
          <a:p>
            <a:r>
              <a:rPr lang="en-US" dirty="0"/>
              <a:t>CSC 401: database Management System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819400" y="6400800"/>
            <a:ext cx="3048000" cy="457200"/>
          </a:xfrm>
          <a:prstGeom prst="rect">
            <a:avLst/>
          </a:prstGeom>
        </p:spPr>
        <p:txBody>
          <a:bodyPr/>
          <a:lstStyle/>
          <a:p>
            <a:r>
              <a:rPr lang="en-US" dirty="0"/>
              <a:t>CSC 401: database Management System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0" y="0"/>
            <a:ext cx="91440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143000"/>
            <a:ext cx="1905000" cy="4876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r>
              <a:rPr lang="en-US" dirty="0"/>
              <a:t>CSC 401: database Management System</a:t>
            </a:r>
          </a:p>
        </p:txBody>
      </p:sp>
      <p:sp>
        <p:nvSpPr>
          <p:cNvPr id="11" name="Content Placeholder 10"/>
          <p:cNvSpPr>
            <a:spLocks noGrp="1"/>
          </p:cNvSpPr>
          <p:nvPr>
            <p:ph sz="quarter" idx="1"/>
          </p:nvPr>
        </p:nvSpPr>
        <p:spPr>
          <a:xfrm>
            <a:off x="2895600" y="1143000"/>
            <a:ext cx="6248400" cy="4876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3" name="Text Placeholder 12"/>
          <p:cNvSpPr>
            <a:spLocks noGrp="1"/>
          </p:cNvSpPr>
          <p:nvPr>
            <p:ph type="body" idx="1"/>
          </p:nvPr>
        </p:nvSpPr>
        <p:spPr>
          <a:xfrm>
            <a:off x="0" y="1143000"/>
            <a:ext cx="9144000" cy="51816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Rectangle 9"/>
          <p:cNvSpPr/>
          <p:nvPr userDrawn="1"/>
        </p:nvSpPr>
        <p:spPr>
          <a:xfrm>
            <a:off x="0" y="0"/>
            <a:ext cx="91440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Placeholder 21"/>
          <p:cNvSpPr>
            <a:spLocks noGrp="1"/>
          </p:cNvSpPr>
          <p:nvPr>
            <p:ph type="title"/>
          </p:nvPr>
        </p:nvSpPr>
        <p:spPr>
          <a:xfrm>
            <a:off x="0" y="0"/>
            <a:ext cx="9144000" cy="914400"/>
          </a:xfrm>
          <a:prstGeom prst="rect">
            <a:avLst/>
          </a:prstGeom>
          <a:noFill/>
        </p:spPr>
        <p:txBody>
          <a:bodyPr bIns="91440" anchor="b" anchorCtr="0">
            <a:normAutofit/>
          </a:bodyPr>
          <a:lstStyle/>
          <a:p>
            <a:r>
              <a:rPr kumimoji="0" lang="en-US" dirty="0"/>
              <a:t>Click to edit Master title style</a:t>
            </a:r>
          </a:p>
        </p:txBody>
      </p:sp>
      <p:pic>
        <p:nvPicPr>
          <p:cNvPr id="11" name="Picture 2" descr="C:\Users\Mahady\Desktop\download (1).jpg"/>
          <p:cNvPicPr>
            <a:picLocks noChangeAspect="1" noChangeArrowheads="1"/>
          </p:cNvPicPr>
          <p:nvPr userDrawn="1"/>
        </p:nvPicPr>
        <p:blipFill>
          <a:blip r:embed="rId10"/>
          <a:srcRect l="38000" t="12217" r="38000" b="31586"/>
          <a:stretch>
            <a:fillRect/>
          </a:stretch>
        </p:blipFill>
        <p:spPr bwMode="auto">
          <a:xfrm>
            <a:off x="8666922" y="0"/>
            <a:ext cx="477078" cy="914400"/>
          </a:xfrm>
          <a:prstGeom prst="rect">
            <a:avLst/>
          </a:prstGeom>
          <a:noFill/>
        </p:spPr>
      </p:pic>
      <p:sp>
        <p:nvSpPr>
          <p:cNvPr id="12" name="Rectangle 11"/>
          <p:cNvSpPr/>
          <p:nvPr userDrawn="1"/>
        </p:nvSpPr>
        <p:spPr>
          <a:xfrm>
            <a:off x="0" y="6324600"/>
            <a:ext cx="91440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p:cNvGrpSpPr>
          <p:nvPr userDrawn="1"/>
        </p:nvGrpSpPr>
        <p:grpSpPr bwMode="auto">
          <a:xfrm>
            <a:off x="0" y="6324600"/>
            <a:ext cx="2584450" cy="495300"/>
            <a:chOff x="4030" y="1710"/>
            <a:chExt cx="4070" cy="780"/>
          </a:xfrm>
        </p:grpSpPr>
        <p:sp>
          <p:nvSpPr>
            <p:cNvPr id="16"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Computer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24" name="TextBox 23"/>
          <p:cNvSpPr txBox="1"/>
          <p:nvPr userDrawn="1"/>
        </p:nvSpPr>
        <p:spPr>
          <a:xfrm>
            <a:off x="7315200" y="6488668"/>
            <a:ext cx="1768433" cy="338554"/>
          </a:xfrm>
          <a:prstGeom prst="rect">
            <a:avLst/>
          </a:prstGeom>
          <a:noFill/>
        </p:spPr>
        <p:txBody>
          <a:bodyPr wrap="none" rtlCol="0">
            <a:spAutoFit/>
          </a:bodyPr>
          <a:lstStyle/>
          <a:p>
            <a:r>
              <a:rPr lang="en-US" sz="1600" b="1" dirty="0"/>
              <a:t>Database</a:t>
            </a:r>
            <a:r>
              <a:rPr lang="en-US" sz="1600" b="1" baseline="0" dirty="0"/>
              <a:t> Group</a:t>
            </a:r>
            <a:endParaRPr lang="en-US" sz="1600" b="1" dirty="0"/>
          </a:p>
        </p:txBody>
      </p:sp>
      <p:sp>
        <p:nvSpPr>
          <p:cNvPr id="25" name="Footer Placeholder 4"/>
          <p:cNvSpPr>
            <a:spLocks noGrp="1"/>
          </p:cNvSpPr>
          <p:nvPr>
            <p:ph type="ftr" sz="quarter" idx="3"/>
          </p:nvPr>
        </p:nvSpPr>
        <p:spPr>
          <a:xfrm>
            <a:off x="2971800" y="6553200"/>
            <a:ext cx="3200400" cy="304800"/>
          </a:xfrm>
          <a:prstGeom prst="rect">
            <a:avLst/>
          </a:prstGeom>
        </p:spPr>
        <p:txBody>
          <a:bodyPr/>
          <a:lstStyle>
            <a:lvl1pPr algn="ctr">
              <a:defRPr sz="1100" b="0"/>
            </a:lvl1pPr>
          </a:lstStyle>
          <a:p>
            <a:r>
              <a:rPr lang="en-US" dirty="0"/>
              <a:t>CSC 401: database Management System</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Lst>
  <p:hf sldNum="0" hdr="0" dt="0"/>
  <p:txStyles>
    <p:titleStyle>
      <a:lvl1pPr algn="l" rtl="0" eaLnBrk="1" latinLnBrk="0" hangingPunct="1">
        <a:spcBef>
          <a:spcPct val="0"/>
        </a:spcBef>
        <a:buNone/>
        <a:defRPr kumimoji="0" sz="4000" kern="1200">
          <a:solidFill>
            <a:schemeClr val="tx1"/>
          </a:solidFill>
          <a:latin typeface="+mj-lt"/>
          <a:ea typeface="+mj-ea"/>
          <a:cs typeface="+mj-cs"/>
        </a:defRPr>
      </a:lvl1pPr>
    </p:titleStyle>
    <p:bodyStyle>
      <a:lvl1pPr marL="274320" indent="-274320" algn="l" rtl="0" eaLnBrk="1" latinLnBrk="0" hangingPunct="1">
        <a:lnSpc>
          <a:spcPct val="150000"/>
        </a:lnSpc>
        <a:spcBef>
          <a:spcPts val="30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20000"/>
        </a:lnSpc>
        <a:spcBef>
          <a:spcPts val="30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20000"/>
        </a:lnSpc>
        <a:spcBef>
          <a:spcPts val="30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20000"/>
        </a:lnSpc>
        <a:spcBef>
          <a:spcPts val="30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20000"/>
        </a:lnSpc>
        <a:spcBef>
          <a:spcPts val="30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3352800"/>
            <a:ext cx="6461760" cy="1447800"/>
          </a:xfrm>
        </p:spPr>
        <p:txBody>
          <a:bodyPr>
            <a:normAutofit fontScale="92500"/>
          </a:bodyPr>
          <a:lstStyle/>
          <a:p>
            <a:r>
              <a:rPr lang="en-US" b="1" dirty="0"/>
              <a:t>Lecture 01</a:t>
            </a:r>
          </a:p>
          <a:p>
            <a:r>
              <a:rPr lang="en-US" b="1" dirty="0"/>
              <a:t>CSC 401: Database Management System</a:t>
            </a:r>
          </a:p>
        </p:txBody>
      </p:sp>
      <p:sp>
        <p:nvSpPr>
          <p:cNvPr id="2" name="Title 1"/>
          <p:cNvSpPr>
            <a:spLocks noGrp="1"/>
          </p:cNvSpPr>
          <p:nvPr>
            <p:ph type="ctrTitle"/>
          </p:nvPr>
        </p:nvSpPr>
        <p:spPr>
          <a:xfrm>
            <a:off x="0" y="1447800"/>
            <a:ext cx="9144000" cy="1679575"/>
          </a:xfrm>
          <a:noFill/>
        </p:spPr>
        <p:txBody>
          <a:bodyPr/>
          <a:lstStyle/>
          <a:p>
            <a:r>
              <a:rPr>
                <a:solidFill>
                  <a:schemeClr val="tx1"/>
                </a:solidFill>
              </a:rPr>
              <a:t>Introduction to Database Concepts</a:t>
            </a:r>
          </a:p>
        </p:txBody>
      </p:sp>
      <p:grpSp>
        <p:nvGrpSpPr>
          <p:cNvPr id="4" name="Group 3"/>
          <p:cNvGrpSpPr>
            <a:grpSpLocks/>
          </p:cNvGrpSpPr>
          <p:nvPr/>
        </p:nvGrpSpPr>
        <p:grpSpPr bwMode="auto">
          <a:xfrm>
            <a:off x="6483350" y="76200"/>
            <a:ext cx="2584450" cy="495300"/>
            <a:chOff x="4030" y="1710"/>
            <a:chExt cx="4070" cy="780"/>
          </a:xfrm>
        </p:grpSpPr>
        <p:sp>
          <p:nvSpPr>
            <p:cNvPr id="5"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Computer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 xmlns:p14="http://schemas.microsoft.com/office/powerpoint/2010/main" val="374066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the Database Approach</a:t>
            </a:r>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r>
              <a:rPr lang="en-US" b="1" dirty="0"/>
              <a:t>IMPROVED DATA SHARING </a:t>
            </a:r>
            <a:r>
              <a:rPr lang="en-US" dirty="0"/>
              <a:t>A database is designed as a shared corporate resource. Authorized internal and external users are granted permission to use the database, and each user (or group of users) is provided one or more user views into the database to facilitate this use.</a:t>
            </a:r>
          </a:p>
          <a:p>
            <a:r>
              <a:rPr lang="en-US" b="1" dirty="0"/>
              <a:t>INCREASED PRODUCTIVITY OF APPLICATION DEVELOPMENT </a:t>
            </a:r>
            <a:r>
              <a:rPr lang="en-US" dirty="0"/>
              <a:t>A major advantage of the database approach is that it greatly reduces the cost and time for developing new business applications.</a:t>
            </a:r>
          </a:p>
          <a:p>
            <a:r>
              <a:rPr lang="en-US" b="1" dirty="0"/>
              <a:t>ENFORCEMENT OF STANDARDS </a:t>
            </a:r>
            <a:r>
              <a:rPr lang="en-US" dirty="0"/>
              <a:t>When the database approach is implemented with full management support, the database administration function should be granted </a:t>
            </a:r>
            <a:r>
              <a:rPr lang="en-US" dirty="0" err="1"/>
              <a:t>singlepoint</a:t>
            </a:r>
            <a:r>
              <a:rPr lang="en-US" dirty="0"/>
              <a:t> authority and responsibility for establishing and enforcing data standards. These standards will include naming conventions, data quality standards, and uniform procedures for accessing, updating, and protecting data.</a:t>
            </a:r>
          </a:p>
        </p:txBody>
      </p:sp>
    </p:spTree>
    <p:extLst>
      <p:ext uri="{BB962C8B-B14F-4D97-AF65-F5344CB8AC3E}">
        <p14:creationId xmlns="" xmlns:p14="http://schemas.microsoft.com/office/powerpoint/2010/main" val="94104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Advantages of the Database Approach</a:t>
            </a:r>
            <a:endParaRPr lang="en-US" sz="36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r>
              <a:rPr lang="en-US" b="1" dirty="0"/>
              <a:t>IMPROVED DATA QUALITY </a:t>
            </a:r>
            <a:r>
              <a:rPr lang="en-US" dirty="0"/>
              <a:t>Concern with poor quality data is a common theme in strategic planning and database administration today.</a:t>
            </a:r>
          </a:p>
          <a:p>
            <a:r>
              <a:rPr lang="en-US" b="1" dirty="0"/>
              <a:t>IMPROVED DATA ACCESSIBILITY AND RESPONSIVENESS </a:t>
            </a:r>
            <a:r>
              <a:rPr lang="en-US" dirty="0"/>
              <a:t>With a relational database, end users without programming experience can often retrieve and display data, even when it crosses traditional departmental boundaries.</a:t>
            </a:r>
          </a:p>
          <a:p>
            <a:r>
              <a:rPr lang="en-US" b="1" dirty="0"/>
              <a:t>REDUCED PROGRAM MAINTENANCE </a:t>
            </a:r>
            <a:r>
              <a:rPr lang="en-US" dirty="0"/>
              <a:t>Stored data must be changed frequently for a variety of reasons: new data item types are added, data formats are changed, and so on.</a:t>
            </a:r>
          </a:p>
          <a:p>
            <a:r>
              <a:rPr lang="en-US" b="1" dirty="0"/>
              <a:t>IMPROVED DECISION SUPPORT </a:t>
            </a:r>
            <a:r>
              <a:rPr lang="en-US" dirty="0"/>
              <a:t>Some databases are designed expressly for decision support applications.</a:t>
            </a:r>
          </a:p>
        </p:txBody>
      </p:sp>
    </p:spTree>
    <p:extLst>
      <p:ext uri="{BB962C8B-B14F-4D97-AF65-F5344CB8AC3E}">
        <p14:creationId xmlns="" xmlns:p14="http://schemas.microsoft.com/office/powerpoint/2010/main" val="34073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Costs and Risks of the Database Approach</a:t>
            </a:r>
            <a:endParaRPr lang="en-US" sz="32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r>
              <a:rPr lang="en-US" b="1" dirty="0"/>
              <a:t>NEW, SPECIALIZED PERSONNEL </a:t>
            </a:r>
            <a:r>
              <a:rPr lang="en-US" dirty="0"/>
              <a:t>Frequently, organizations that adopt the database approach need to hire or train individuals to design and implement databases, provide database administration services, and manage a staff of new people.</a:t>
            </a:r>
          </a:p>
          <a:p>
            <a:r>
              <a:rPr lang="en-US" b="1" dirty="0"/>
              <a:t>INSTALLATION AND MANAGEMENT COST AND COMPLEXITY </a:t>
            </a:r>
            <a:r>
              <a:rPr lang="en-US" dirty="0"/>
              <a:t>A multiuser database management system is a large and complex suite of software that has a high initial cost, requires a staff of trained personnel to install and operate, and has substantial annual maintenance and support costs. </a:t>
            </a:r>
          </a:p>
          <a:p>
            <a:r>
              <a:rPr lang="en-US" b="1" dirty="0"/>
              <a:t>CONVERSION COSTS </a:t>
            </a:r>
            <a:r>
              <a:rPr lang="en-US" dirty="0"/>
              <a:t>The cost of converting these older systems to modern database technology - measured in terms of dollars, time, and organizational commitment may often seem prohibitive to an organization.</a:t>
            </a:r>
          </a:p>
        </p:txBody>
      </p:sp>
    </p:spTree>
    <p:extLst>
      <p:ext uri="{BB962C8B-B14F-4D97-AF65-F5344CB8AC3E}">
        <p14:creationId xmlns="" xmlns:p14="http://schemas.microsoft.com/office/powerpoint/2010/main" val="347511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Costs and Risks of the Database Approach</a:t>
            </a:r>
            <a:endParaRPr lang="en-US" sz="32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92500" lnSpcReduction="20000"/>
          </a:bodyPr>
          <a:lstStyle/>
          <a:p>
            <a:r>
              <a:rPr lang="en-US" b="1" dirty="0"/>
              <a:t>NEED FOR EXPLICIT BACKUP AND RECOVERY </a:t>
            </a:r>
            <a:r>
              <a:rPr lang="en-US" dirty="0"/>
              <a:t>A shared corporate database must be accurate and available at all times. This requires that comprehensive procedures be developed and used for providing backup copies of data and for restoring a database when damage occurs.</a:t>
            </a:r>
          </a:p>
          <a:p>
            <a:r>
              <a:rPr lang="en-US" b="1" dirty="0"/>
              <a:t>ORGANIZATIONAL CONFLICT </a:t>
            </a:r>
            <a:r>
              <a:rPr lang="en-US" dirty="0"/>
              <a:t>A shared database requires a consensus on data definitions and ownership, as well as responsibilities for accurate data maintenance. Experience has shown that conflicts on data definitions, data formats and coding, rights to update shared data, and associated issues are frequent and often difficult to resolve.</a:t>
            </a:r>
          </a:p>
        </p:txBody>
      </p:sp>
    </p:spTree>
    <p:extLst>
      <p:ext uri="{BB962C8B-B14F-4D97-AF65-F5344CB8AC3E}">
        <p14:creationId xmlns="" xmlns:p14="http://schemas.microsoft.com/office/powerpoint/2010/main" val="234789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COMPONENTS OF THE DATABASE ENVIRONMENT</a:t>
            </a:r>
            <a:endParaRPr lang="en-US" sz="28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pPr marL="514350" indent="-514350">
              <a:lnSpc>
                <a:spcPct val="160000"/>
              </a:lnSpc>
              <a:buFont typeface="+mj-lt"/>
              <a:buAutoNum type="arabicPeriod"/>
            </a:pPr>
            <a:r>
              <a:rPr lang="en-US" b="1" dirty="0"/>
              <a:t>Computer-aided software engineering (CASE) tools </a:t>
            </a:r>
            <a:r>
              <a:rPr lang="en-US" dirty="0"/>
              <a:t>Software tools that provide automated support for some portion of the systems development process.</a:t>
            </a:r>
          </a:p>
          <a:p>
            <a:pPr marL="514350" indent="-514350">
              <a:lnSpc>
                <a:spcPct val="160000"/>
              </a:lnSpc>
              <a:buFont typeface="+mj-lt"/>
              <a:buAutoNum type="arabicPeriod"/>
            </a:pPr>
            <a:r>
              <a:rPr lang="en-US" b="1" dirty="0"/>
              <a:t>Repository </a:t>
            </a:r>
            <a:r>
              <a:rPr lang="en-US" dirty="0"/>
              <a:t>A centralized knowledge base of all data definitions, data relationships, screen and report formats, and other system components.</a:t>
            </a:r>
          </a:p>
          <a:p>
            <a:pPr marL="514350" indent="-514350">
              <a:lnSpc>
                <a:spcPct val="160000"/>
              </a:lnSpc>
              <a:buFont typeface="+mj-lt"/>
              <a:buAutoNum type="arabicPeriod"/>
            </a:pPr>
            <a:r>
              <a:rPr lang="en-US" b="1" i="1" dirty="0"/>
              <a:t>DBMS </a:t>
            </a:r>
            <a:r>
              <a:rPr lang="en-US" dirty="0"/>
              <a:t>A DBMS is a software system that is used to create, maintain, and provide controlled access to user databases.</a:t>
            </a:r>
          </a:p>
          <a:p>
            <a:pPr marL="514350" indent="-514350">
              <a:lnSpc>
                <a:spcPct val="160000"/>
              </a:lnSpc>
              <a:buFont typeface="+mj-lt"/>
              <a:buAutoNum type="arabicPeriod"/>
            </a:pPr>
            <a:r>
              <a:rPr lang="en-US" b="1" i="1" dirty="0"/>
              <a:t>Database </a:t>
            </a:r>
            <a:r>
              <a:rPr lang="en-US" dirty="0"/>
              <a:t>A database is an organized collection of logically related data, usually designed to meet the information needs of multiple users in an organization. </a:t>
            </a:r>
          </a:p>
          <a:p>
            <a:pPr marL="514350" indent="-514350">
              <a:lnSpc>
                <a:spcPct val="160000"/>
              </a:lnSpc>
              <a:buFont typeface="+mj-lt"/>
              <a:buAutoNum type="arabicPeriod"/>
            </a:pPr>
            <a:r>
              <a:rPr lang="en-US" b="1" i="1" dirty="0"/>
              <a:t>Application programs </a:t>
            </a:r>
            <a:r>
              <a:rPr lang="en-US" dirty="0"/>
              <a:t>Computer-based application programs are used to create and maintain the database and provide information to users.</a:t>
            </a:r>
          </a:p>
        </p:txBody>
      </p:sp>
    </p:spTree>
    <p:extLst>
      <p:ext uri="{BB962C8B-B14F-4D97-AF65-F5344CB8AC3E}">
        <p14:creationId xmlns="" xmlns:p14="http://schemas.microsoft.com/office/powerpoint/2010/main" val="322963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COMPONENTS OF THE DATABASE ENVIRONMENT</a:t>
            </a:r>
            <a:endParaRPr lang="en-US" sz="32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92500" lnSpcReduction="20000"/>
          </a:bodyPr>
          <a:lstStyle/>
          <a:p>
            <a:pPr marL="514350" indent="-514350">
              <a:buFont typeface="+mj-lt"/>
              <a:buAutoNum type="arabicPeriod" startAt="6"/>
            </a:pPr>
            <a:r>
              <a:rPr lang="en-US" sz="2300" b="1" i="1" dirty="0"/>
              <a:t>User interface </a:t>
            </a:r>
            <a:r>
              <a:rPr lang="en-US" sz="2300" dirty="0"/>
              <a:t>The user interface includes languages, menus, and other facilities by which users interact with various system components, such as CASE tools, application programs, the DBMS, and the repository. </a:t>
            </a:r>
          </a:p>
          <a:p>
            <a:pPr marL="514350" indent="-514350">
              <a:buFont typeface="+mj-lt"/>
              <a:buAutoNum type="arabicPeriod" startAt="6"/>
            </a:pPr>
            <a:r>
              <a:rPr lang="en-US" sz="2300" b="1" i="1" dirty="0"/>
              <a:t>Data and database administrators </a:t>
            </a:r>
            <a:r>
              <a:rPr lang="en-US" sz="2300" dirty="0"/>
              <a:t>Data administrators are persons who are responsible for the overall management of data resources in an organization.</a:t>
            </a:r>
          </a:p>
          <a:p>
            <a:pPr marL="514350" indent="-514350">
              <a:buFont typeface="+mj-lt"/>
              <a:buAutoNum type="arabicPeriod" startAt="6"/>
            </a:pPr>
            <a:r>
              <a:rPr lang="en-US" sz="2300" b="1" i="1" dirty="0"/>
              <a:t>System developers </a:t>
            </a:r>
            <a:r>
              <a:rPr lang="en-US" sz="2300" dirty="0"/>
              <a:t>System developers are persons such as systems analysts and programmers who design new application programs.</a:t>
            </a:r>
          </a:p>
          <a:p>
            <a:pPr marL="514350" indent="-514350">
              <a:buFont typeface="+mj-lt"/>
              <a:buAutoNum type="arabicPeriod" startAt="6"/>
            </a:pPr>
            <a:r>
              <a:rPr lang="en-US" sz="2300" b="1" i="1" dirty="0"/>
              <a:t>End users </a:t>
            </a:r>
            <a:r>
              <a:rPr lang="en-US" sz="2300" dirty="0"/>
              <a:t>End users are persons throughout the organization who add, delete, and modify data in the database and who request or receive information from it.</a:t>
            </a:r>
          </a:p>
        </p:txBody>
      </p:sp>
    </p:spTree>
    <p:extLst>
      <p:ext uri="{BB962C8B-B14F-4D97-AF65-F5344CB8AC3E}">
        <p14:creationId xmlns="" xmlns:p14="http://schemas.microsoft.com/office/powerpoint/2010/main" val="367924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Application of Database</a:t>
            </a:r>
          </a:p>
        </p:txBody>
      </p:sp>
      <p:sp>
        <p:nvSpPr>
          <p:cNvPr id="39939" name="Rectangle 3"/>
          <p:cNvSpPr>
            <a:spLocks noGrp="1" noChangeArrowheads="1"/>
          </p:cNvSpPr>
          <p:nvPr>
            <p:ph type="body" idx="1"/>
          </p:nvPr>
        </p:nvSpPr>
        <p:spPr>
          <a:xfrm>
            <a:off x="0" y="914400"/>
            <a:ext cx="9144000" cy="5410200"/>
          </a:xfrm>
        </p:spPr>
        <p:txBody>
          <a:bodyPr>
            <a:normAutofit/>
          </a:bodyPr>
          <a:lstStyle/>
          <a:p>
            <a:r>
              <a:rPr lang="en-US" b="1" dirty="0"/>
              <a:t>Personal Database</a:t>
            </a:r>
          </a:p>
          <a:p>
            <a:pPr marL="320040" lvl="1" indent="0">
              <a:buNone/>
            </a:pPr>
            <a:r>
              <a:rPr lang="en-US" dirty="0"/>
              <a:t>Personal databases are designed to support one user. The purpose of these databases is to provide the user with ability to manage (store, update, delete, and retrieve) small amounts of data in an efficient manner. Simple database applications that store customer information and the details of contacts with each customer can be used from a PC and easily transferred from one device to the other for backup and work purposes</a:t>
            </a:r>
          </a:p>
          <a:p>
            <a:pPr marL="320040" lvl="1" indent="0">
              <a:buNone/>
            </a:pPr>
            <a:r>
              <a:rPr lang="en-US" dirty="0"/>
              <a:t>Personal databases are widely used because they can often improve personal productivity. However, they entail a risk: The data cannot easily be shared with other users. </a:t>
            </a:r>
          </a:p>
        </p:txBody>
      </p:sp>
      <p:sp>
        <p:nvSpPr>
          <p:cNvPr id="4" name="Footer Placeholder 3"/>
          <p:cNvSpPr>
            <a:spLocks noGrp="1"/>
          </p:cNvSpPr>
          <p:nvPr>
            <p:ph type="ftr" sz="quarter" idx="11"/>
          </p:nvPr>
        </p:nvSpPr>
        <p:spPr/>
        <p:txBody>
          <a:bodyPr/>
          <a:lstStyle/>
          <a:p>
            <a:r>
              <a:rPr lang="en-US"/>
              <a:t>CSC 401: database Management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Database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lstStyle/>
          <a:p>
            <a:r>
              <a:rPr lang="en-US" b="1" dirty="0"/>
              <a:t>Two-Tier Client/Server Databases</a:t>
            </a:r>
            <a:endParaRPr lang="en-US" dirty="0"/>
          </a:p>
        </p:txBody>
      </p:sp>
      <p:pic>
        <p:nvPicPr>
          <p:cNvPr id="5" name="Picture 4"/>
          <p:cNvPicPr>
            <a:picLocks noChangeAspect="1"/>
          </p:cNvPicPr>
          <p:nvPr/>
        </p:nvPicPr>
        <p:blipFill>
          <a:blip r:embed="rId2"/>
          <a:stretch>
            <a:fillRect/>
          </a:stretch>
        </p:blipFill>
        <p:spPr>
          <a:xfrm>
            <a:off x="1219200" y="1600200"/>
            <a:ext cx="5943600" cy="4171277"/>
          </a:xfrm>
          <a:prstGeom prst="rect">
            <a:avLst/>
          </a:prstGeom>
        </p:spPr>
      </p:pic>
    </p:spTree>
    <p:extLst>
      <p:ext uri="{BB962C8B-B14F-4D97-AF65-F5344CB8AC3E}">
        <p14:creationId xmlns="" xmlns:p14="http://schemas.microsoft.com/office/powerpoint/2010/main" val="329090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Database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838200"/>
            <a:ext cx="9144000" cy="5486400"/>
          </a:xfrm>
        </p:spPr>
        <p:txBody>
          <a:bodyPr/>
          <a:lstStyle/>
          <a:p>
            <a:r>
              <a:rPr lang="en-US" b="1" dirty="0"/>
              <a:t>Multitier Client/Server Databases</a:t>
            </a:r>
            <a:endParaRPr lang="en-US" dirty="0"/>
          </a:p>
        </p:txBody>
      </p:sp>
      <p:pic>
        <p:nvPicPr>
          <p:cNvPr id="5" name="Picture 4"/>
          <p:cNvPicPr>
            <a:picLocks noChangeAspect="1"/>
          </p:cNvPicPr>
          <p:nvPr/>
        </p:nvPicPr>
        <p:blipFill>
          <a:blip r:embed="rId2"/>
          <a:stretch>
            <a:fillRect/>
          </a:stretch>
        </p:blipFill>
        <p:spPr>
          <a:xfrm>
            <a:off x="685800" y="1447800"/>
            <a:ext cx="7772400" cy="4831744"/>
          </a:xfrm>
          <a:prstGeom prst="rect">
            <a:avLst/>
          </a:prstGeom>
        </p:spPr>
      </p:pic>
    </p:spTree>
    <p:extLst>
      <p:ext uri="{BB962C8B-B14F-4D97-AF65-F5344CB8AC3E}">
        <p14:creationId xmlns="" xmlns:p14="http://schemas.microsoft.com/office/powerpoint/2010/main" val="21930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Database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a:bodyPr>
          <a:lstStyle/>
          <a:p>
            <a:r>
              <a:rPr lang="en-US" b="1" dirty="0"/>
              <a:t>Enterprise Applications</a:t>
            </a:r>
          </a:p>
          <a:p>
            <a:pPr lvl="1"/>
            <a:r>
              <a:rPr lang="en-US" b="1" dirty="0"/>
              <a:t>Enterprise resource planning (ERP) </a:t>
            </a:r>
            <a:r>
              <a:rPr lang="en-US" dirty="0"/>
              <a:t>A business management system that integrates all functions of the enterprise, such as manufacturing, sales, finance, marketing, inventory, accounting, and human resources. ERP systems are software applications that provide the data necessary for the enterprise to examine and manage its activities.</a:t>
            </a:r>
          </a:p>
          <a:p>
            <a:pPr lvl="1"/>
            <a:r>
              <a:rPr lang="en-US" b="1" dirty="0"/>
              <a:t>Data warehouse </a:t>
            </a:r>
            <a:r>
              <a:rPr lang="en-US" dirty="0"/>
              <a:t>An integrated decision support database whose content is derived from the various operational databases.</a:t>
            </a:r>
          </a:p>
        </p:txBody>
      </p:sp>
    </p:spTree>
    <p:extLst>
      <p:ext uri="{BB962C8B-B14F-4D97-AF65-F5344CB8AC3E}">
        <p14:creationId xmlns="" xmlns:p14="http://schemas.microsoft.com/office/powerpoint/2010/main" val="250725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solidFill>
                  <a:srgbClr val="FFFFFF"/>
                </a:solidFill>
              </a:rPr>
              <a:t>Basic Concept and Definition</a:t>
            </a:r>
          </a:p>
        </p:txBody>
      </p:sp>
      <p:sp>
        <p:nvSpPr>
          <p:cNvPr id="31747" name="Rectangle 3"/>
          <p:cNvSpPr>
            <a:spLocks noGrp="1" noChangeArrowheads="1"/>
          </p:cNvSpPr>
          <p:nvPr>
            <p:ph type="body" idx="1"/>
          </p:nvPr>
        </p:nvSpPr>
        <p:spPr/>
        <p:txBody>
          <a:bodyPr>
            <a:normAutofit/>
          </a:bodyPr>
          <a:lstStyle/>
          <a:p>
            <a:r>
              <a:rPr lang="en-US" dirty="0"/>
              <a:t>Data: Stored representations of objects and events that have meaning and</a:t>
            </a:r>
          </a:p>
          <a:p>
            <a:r>
              <a:rPr lang="en-US" dirty="0"/>
              <a:t>importance in the user’s environment.</a:t>
            </a:r>
          </a:p>
          <a:p>
            <a:r>
              <a:rPr lang="en-US" dirty="0"/>
              <a:t>Information: Data that have been processed in such a way as to increase the knowledge of person who uses that.</a:t>
            </a:r>
          </a:p>
          <a:p>
            <a:r>
              <a:rPr lang="en-US" dirty="0"/>
              <a:t>Metadata: Data that describe the properties or characteristics of other Data.</a:t>
            </a:r>
          </a:p>
        </p:txBody>
      </p:sp>
      <p:sp>
        <p:nvSpPr>
          <p:cNvPr id="4" name="Footer Placeholder 3"/>
          <p:cNvSpPr>
            <a:spLocks noGrp="1"/>
          </p:cNvSpPr>
          <p:nvPr>
            <p:ph type="ftr" sz="quarter" idx="11"/>
          </p:nvPr>
        </p:nvSpPr>
        <p:spPr/>
        <p:txBody>
          <a:bodyPr/>
          <a:lstStyle/>
          <a:p>
            <a:r>
              <a:rPr lang="en-US"/>
              <a:t>CSC 401: database Management System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EVOLUTION OF DATABASE SYSTEMS</a:t>
            </a:r>
            <a:endParaRPr lang="en-US" sz="36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pic>
        <p:nvPicPr>
          <p:cNvPr id="5" name="Content Placeholder 4"/>
          <p:cNvPicPr>
            <a:picLocks noGrp="1" noChangeAspect="1"/>
          </p:cNvPicPr>
          <p:nvPr>
            <p:ph sz="quarter" idx="1"/>
          </p:nvPr>
        </p:nvPicPr>
        <p:blipFill>
          <a:blip r:embed="rId2"/>
          <a:stretch>
            <a:fillRect/>
          </a:stretch>
        </p:blipFill>
        <p:spPr>
          <a:xfrm>
            <a:off x="195312" y="1193794"/>
            <a:ext cx="8796288" cy="5054606"/>
          </a:xfrm>
          <a:prstGeom prst="rect">
            <a:avLst/>
          </a:prstGeom>
        </p:spPr>
      </p:pic>
    </p:spTree>
    <p:extLst>
      <p:ext uri="{BB962C8B-B14F-4D97-AF65-F5344CB8AC3E}">
        <p14:creationId xmlns="" xmlns:p14="http://schemas.microsoft.com/office/powerpoint/2010/main" val="12550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2"/>
          </p:nvPr>
        </p:nvPicPr>
        <p:blipFill>
          <a:blip r:embed="rId2"/>
          <a:stretch>
            <a:fillRect/>
          </a:stretch>
        </p:blipFill>
        <p:spPr>
          <a:xfrm>
            <a:off x="3048000" y="3429001"/>
            <a:ext cx="6121044" cy="3429000"/>
          </a:xfrm>
          <a:prstGeom prst="rect">
            <a:avLst/>
          </a:prstGeom>
        </p:spPr>
      </p:pic>
      <p:pic>
        <p:nvPicPr>
          <p:cNvPr id="8" name="Content Placeholder 7"/>
          <p:cNvPicPr>
            <a:picLocks noGrp="1" noChangeAspect="1"/>
          </p:cNvPicPr>
          <p:nvPr>
            <p:ph sz="quarter" idx="1"/>
          </p:nvPr>
        </p:nvPicPr>
        <p:blipFill>
          <a:blip r:embed="rId3"/>
          <a:stretch>
            <a:fillRect/>
          </a:stretch>
        </p:blipFill>
        <p:spPr>
          <a:xfrm>
            <a:off x="-1689" y="0"/>
            <a:ext cx="4932063" cy="3429000"/>
          </a:xfrm>
          <a:prstGeom prst="rect">
            <a:avLst/>
          </a:prstGeom>
        </p:spPr>
      </p:pic>
    </p:spTree>
    <p:extLst>
      <p:ext uri="{BB962C8B-B14F-4D97-AF65-F5344CB8AC3E}">
        <p14:creationId xmlns="" xmlns:p14="http://schemas.microsoft.com/office/powerpoint/2010/main" val="17812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CSC 401: database Management System</a:t>
            </a:r>
            <a:endParaRPr lang="en-US" dirty="0"/>
          </a:p>
        </p:txBody>
      </p:sp>
      <p:pic>
        <p:nvPicPr>
          <p:cNvPr id="3" name="Picture 2"/>
          <p:cNvPicPr>
            <a:picLocks noChangeAspect="1"/>
          </p:cNvPicPr>
          <p:nvPr/>
        </p:nvPicPr>
        <p:blipFill>
          <a:blip r:embed="rId2"/>
          <a:stretch>
            <a:fillRect/>
          </a:stretch>
        </p:blipFill>
        <p:spPr>
          <a:xfrm>
            <a:off x="152401" y="1066800"/>
            <a:ext cx="8839200" cy="4876800"/>
          </a:xfrm>
          <a:prstGeom prst="rect">
            <a:avLst/>
          </a:prstGeom>
        </p:spPr>
      </p:pic>
    </p:spTree>
    <p:extLst>
      <p:ext uri="{BB962C8B-B14F-4D97-AF65-F5344CB8AC3E}">
        <p14:creationId xmlns="" xmlns:p14="http://schemas.microsoft.com/office/powerpoint/2010/main" val="336649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sz="3200" b="1" dirty="0"/>
              <a:t>TRADITIONAL FILE PROCESSING SYSTEMS</a:t>
            </a:r>
            <a:endParaRPr lang="en-US" sz="3200" dirty="0"/>
          </a:p>
        </p:txBody>
      </p:sp>
      <p:sp>
        <p:nvSpPr>
          <p:cNvPr id="34" name="Footer Placeholder 33"/>
          <p:cNvSpPr>
            <a:spLocks noGrp="1"/>
          </p:cNvSpPr>
          <p:nvPr>
            <p:ph type="ftr" sz="quarter" idx="11"/>
          </p:nvPr>
        </p:nvSpPr>
        <p:spPr/>
        <p:txBody>
          <a:bodyPr/>
          <a:lstStyle/>
          <a:p>
            <a:r>
              <a:rPr lang="en-US"/>
              <a:t>CSC 401: database Management System</a:t>
            </a:r>
            <a:endParaRPr lang="en-US" dirty="0"/>
          </a:p>
        </p:txBody>
      </p:sp>
      <p:pic>
        <p:nvPicPr>
          <p:cNvPr id="6" name="Picture 5"/>
          <p:cNvPicPr>
            <a:picLocks noChangeAspect="1"/>
          </p:cNvPicPr>
          <p:nvPr/>
        </p:nvPicPr>
        <p:blipFill>
          <a:blip r:embed="rId2"/>
          <a:stretch>
            <a:fillRect/>
          </a:stretch>
        </p:blipFill>
        <p:spPr>
          <a:xfrm>
            <a:off x="152400" y="1143000"/>
            <a:ext cx="8839200"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sz="3200" b="1" dirty="0"/>
              <a:t>Disadvantages of File Processing Systems</a:t>
            </a:r>
            <a:endParaRPr lang="en-US" sz="3200" dirty="0"/>
          </a:p>
        </p:txBody>
      </p:sp>
      <p:sp>
        <p:nvSpPr>
          <p:cNvPr id="33795" name="Rectangle 3"/>
          <p:cNvSpPr>
            <a:spLocks noGrp="1" noChangeArrowheads="1"/>
          </p:cNvSpPr>
          <p:nvPr>
            <p:ph type="body" idx="1"/>
          </p:nvPr>
        </p:nvSpPr>
        <p:spPr>
          <a:xfrm>
            <a:off x="0" y="914400"/>
            <a:ext cx="9144000" cy="5410200"/>
          </a:xfrm>
        </p:spPr>
        <p:txBody>
          <a:bodyPr>
            <a:normAutofit fontScale="92500" lnSpcReduction="20000"/>
          </a:bodyPr>
          <a:lstStyle/>
          <a:p>
            <a:r>
              <a:rPr lang="en-US" b="1" dirty="0"/>
              <a:t>Program data dependence</a:t>
            </a:r>
          </a:p>
          <a:p>
            <a:pPr marL="320040" lvl="1" indent="0">
              <a:buNone/>
            </a:pPr>
            <a:r>
              <a:rPr lang="en-US" dirty="0"/>
              <a:t>File descriptions are stored within each </a:t>
            </a:r>
            <a:r>
              <a:rPr lang="en-US" b="1" dirty="0"/>
              <a:t>database application </a:t>
            </a:r>
            <a:r>
              <a:rPr lang="en-US" dirty="0"/>
              <a:t>program that accesses a given file. Customer Master File is used in the Order Filling System and the Invoicing System. Suppose it is decided to change the customer address field length in the records in this file from 30 to 40 characters. The file descriptions in each program that is affected (up to five programs) would have to be modified. It is often difficult even to locate all programs affected by such changes. Worse, errors are often introduced when making such changes.</a:t>
            </a:r>
          </a:p>
          <a:p>
            <a:r>
              <a:rPr lang="en-US" b="1" dirty="0"/>
              <a:t>Duplication</a:t>
            </a:r>
          </a:p>
          <a:p>
            <a:pPr marL="320040" lvl="1" indent="0">
              <a:buNone/>
            </a:pPr>
            <a:r>
              <a:rPr lang="en-US" dirty="0"/>
              <a:t>Because applications are often developed independently in file processing systems, unplanned duplicate data files are the rule rather than the exception.</a:t>
            </a:r>
          </a:p>
        </p:txBody>
      </p:sp>
      <p:sp>
        <p:nvSpPr>
          <p:cNvPr id="4" name="Footer Placeholder 3"/>
          <p:cNvSpPr>
            <a:spLocks noGrp="1"/>
          </p:cNvSpPr>
          <p:nvPr>
            <p:ph type="ftr" sz="quarter" idx="11"/>
          </p:nvPr>
        </p:nvSpPr>
        <p:spPr/>
        <p:txBody>
          <a:bodyPr/>
          <a:lstStyle/>
          <a:p>
            <a:r>
              <a:rPr lang="en-US"/>
              <a:t>CSC 401: database Management 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in)">
                                      <p:cBhvr>
                                        <p:cTn id="7" dur="500"/>
                                        <p:tgtEl>
                                          <p:spTgt spid="337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box(in)">
                                      <p:cBhvr>
                                        <p:cTn id="10" dur="500"/>
                                        <p:tgtEl>
                                          <p:spTgt spid="337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box(in)">
                                      <p:cBhvr>
                                        <p:cTn id="15" dur="500"/>
                                        <p:tgtEl>
                                          <p:spTgt spid="33795">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3795">
                                            <p:txEl>
                                              <p:pRg st="3" end="3"/>
                                            </p:txEl>
                                          </p:spTgt>
                                        </p:tgtEl>
                                        <p:attrNameLst>
                                          <p:attrName>style.visibility</p:attrName>
                                        </p:attrNameLst>
                                      </p:cBhvr>
                                      <p:to>
                                        <p:strVal val="visible"/>
                                      </p:to>
                                    </p:set>
                                    <p:animEffect transition="in" filter="box(in)">
                                      <p:cBhvr>
                                        <p:cTn id="18"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Disadvantages of File Processing Systems</a:t>
            </a:r>
            <a:endParaRPr lang="en-US" sz="32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85000" lnSpcReduction="10000"/>
          </a:bodyPr>
          <a:lstStyle/>
          <a:p>
            <a:r>
              <a:rPr lang="en-US" b="1" dirty="0"/>
              <a:t>Limited Data Sharing</a:t>
            </a:r>
          </a:p>
          <a:p>
            <a:pPr marL="320040" lvl="1" indent="0">
              <a:buNone/>
            </a:pPr>
            <a:r>
              <a:rPr lang="en-US" dirty="0"/>
              <a:t>With the traditional file processing approach, each application has its own private files, and users have little opportunity to share data outside their own applications.</a:t>
            </a:r>
          </a:p>
          <a:p>
            <a:r>
              <a:rPr lang="en-US" b="1" dirty="0"/>
              <a:t>Lengthy Development Time</a:t>
            </a:r>
          </a:p>
          <a:p>
            <a:pPr marL="320040" lvl="1" indent="0">
              <a:buNone/>
            </a:pPr>
            <a:r>
              <a:rPr lang="en-US" dirty="0"/>
              <a:t>With traditional file processing systems, each new application requires that the developer essentially start from scratch by designing new file formats and descriptions and then writing the file access logic for each new program.</a:t>
            </a:r>
          </a:p>
          <a:p>
            <a:r>
              <a:rPr lang="en-US" b="1" dirty="0"/>
              <a:t>Maintenance</a:t>
            </a:r>
          </a:p>
          <a:p>
            <a:pPr marL="320040" lvl="1" indent="0">
              <a:buNone/>
            </a:pPr>
            <a:r>
              <a:rPr lang="en-US" dirty="0"/>
              <a:t>The preceding factors all combined to create a heavy program maintenance load in organizations that relied on traditional file processing systems. In fact, as much as 80% of the total information system’s development budget might be devoted to program maintenance in such organizations.</a:t>
            </a:r>
          </a:p>
          <a:p>
            <a:endParaRPr lang="en-US" dirty="0"/>
          </a:p>
        </p:txBody>
      </p:sp>
    </p:spTree>
    <p:extLst>
      <p:ext uri="{BB962C8B-B14F-4D97-AF65-F5344CB8AC3E}">
        <p14:creationId xmlns="" xmlns:p14="http://schemas.microsoft.com/office/powerpoint/2010/main" val="180473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Approach</a:t>
            </a:r>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r>
              <a:rPr lang="en-US" b="1" dirty="0"/>
              <a:t>Database application: </a:t>
            </a:r>
            <a:r>
              <a:rPr lang="en-US" dirty="0"/>
              <a:t>An application program (or set of related programs) that is used to perform a series of database activities (create, read, update, and delete) on behalf of database users.</a:t>
            </a:r>
          </a:p>
          <a:p>
            <a:r>
              <a:rPr lang="en-US" b="1" dirty="0"/>
              <a:t>Data model: </a:t>
            </a:r>
            <a:r>
              <a:rPr lang="en-US" dirty="0"/>
              <a:t>Graphical systems used to capture the nature and relationships among data.</a:t>
            </a:r>
          </a:p>
          <a:p>
            <a:r>
              <a:rPr lang="en-US" b="1" dirty="0"/>
              <a:t>Entity: </a:t>
            </a:r>
            <a:r>
              <a:rPr lang="en-US" dirty="0"/>
              <a:t>A person, a place, an object, an event, or a concept in the user environment about which the organization wishes to maintain data.</a:t>
            </a:r>
          </a:p>
          <a:p>
            <a:r>
              <a:rPr lang="en-US" b="1" dirty="0"/>
              <a:t>Relational database: </a:t>
            </a:r>
            <a:r>
              <a:rPr lang="en-US" dirty="0"/>
              <a:t>A database that represents data as a collection of tables in which all data relationships are represented by common values in related tables.</a:t>
            </a:r>
          </a:p>
          <a:p>
            <a:r>
              <a:rPr lang="en-US" b="1" dirty="0"/>
              <a:t>Database management system (DBMS): </a:t>
            </a:r>
            <a:r>
              <a:rPr lang="en-US" dirty="0"/>
              <a:t>A software system that is used to create,  maintain, and provide controlled access to user databases.</a:t>
            </a:r>
          </a:p>
        </p:txBody>
      </p:sp>
    </p:spTree>
    <p:extLst>
      <p:ext uri="{BB962C8B-B14F-4D97-AF65-F5344CB8AC3E}">
        <p14:creationId xmlns="" xmlns:p14="http://schemas.microsoft.com/office/powerpoint/2010/main" val="46821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the Database Approach</a:t>
            </a:r>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r>
              <a:rPr lang="en-US" b="1" dirty="0"/>
              <a:t>PROGRAM-DATA INDEPENDENCE </a:t>
            </a:r>
            <a:r>
              <a:rPr lang="en-US" dirty="0"/>
              <a:t>The separation of data descriptions (metadata) from the application programs that use the data is called </a:t>
            </a:r>
            <a:r>
              <a:rPr lang="en-US" b="1" dirty="0"/>
              <a:t>data independence</a:t>
            </a:r>
            <a:r>
              <a:rPr lang="en-US" dirty="0"/>
              <a:t>. With the database approach, data descriptions are stored in a central location called the </a:t>
            </a:r>
            <a:r>
              <a:rPr lang="en-US" i="1" dirty="0"/>
              <a:t>repository</a:t>
            </a:r>
            <a:r>
              <a:rPr lang="en-US" dirty="0"/>
              <a:t>. This property of database systems allows an organization’s data to change and evolve (within limits) without changing the application programs that process the data.</a:t>
            </a:r>
          </a:p>
          <a:p>
            <a:r>
              <a:rPr lang="en-US" b="1" dirty="0"/>
              <a:t>PLANNED DATA REDUNDANCY </a:t>
            </a:r>
            <a:r>
              <a:rPr lang="en-US" dirty="0"/>
              <a:t>Good database design attempts to integrate previously separate (and redundant) data files into a single, logical structure. Ideally, each primary fact is recorded in only one place in the database.</a:t>
            </a:r>
          </a:p>
          <a:p>
            <a:r>
              <a:rPr lang="en-US" b="1" dirty="0"/>
              <a:t>IMPROVED DATA CONSISTENCY </a:t>
            </a:r>
            <a:r>
              <a:rPr lang="en-US" dirty="0"/>
              <a:t>By eliminating or controlling data redundancy, we greatly reduce the opportunities for inconsistency.</a:t>
            </a:r>
          </a:p>
        </p:txBody>
      </p:sp>
    </p:spTree>
    <p:extLst>
      <p:ext uri="{BB962C8B-B14F-4D97-AF65-F5344CB8AC3E}">
        <p14:creationId xmlns="" xmlns:p14="http://schemas.microsoft.com/office/powerpoint/2010/main" val="155143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1703</TotalTime>
  <Words>1607</Words>
  <Application>Microsoft Office PowerPoint</Application>
  <PresentationFormat>On-screen Show (4:3)</PresentationFormat>
  <Paragraphs>95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Introduction to Database Concepts</vt:lpstr>
      <vt:lpstr>Basic Concept and Definition</vt:lpstr>
      <vt:lpstr>Slide 3</vt:lpstr>
      <vt:lpstr>Slide 4</vt:lpstr>
      <vt:lpstr>TRADITIONAL FILE PROCESSING SYSTEMS</vt:lpstr>
      <vt:lpstr>Disadvantages of File Processing Systems</vt:lpstr>
      <vt:lpstr>Disadvantages of File Processing Systems</vt:lpstr>
      <vt:lpstr>Database Approach</vt:lpstr>
      <vt:lpstr>Advantages of the Database Approach</vt:lpstr>
      <vt:lpstr>Advantages of the Database Approach</vt:lpstr>
      <vt:lpstr>Advantages of the Database Approach</vt:lpstr>
      <vt:lpstr>Costs and Risks of the Database Approach</vt:lpstr>
      <vt:lpstr>Costs and Risks of the Database Approach</vt:lpstr>
      <vt:lpstr>COMPONENTS OF THE DATABASE ENVIRONMENT</vt:lpstr>
      <vt:lpstr>COMPONENTS OF THE DATABASE ENVIRONMENT</vt:lpstr>
      <vt:lpstr>Application of Database</vt:lpstr>
      <vt:lpstr>Application of Database</vt:lpstr>
      <vt:lpstr>Application of Database</vt:lpstr>
      <vt:lpstr>Application of Database</vt:lpstr>
      <vt:lpstr>EVOLUTION OF DATABASE SYSTEMS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Nujhat Nahar  Grameenphone IT Ltd.</dc:creator>
  <cp:lastModifiedBy>Mahady</cp:lastModifiedBy>
  <cp:revision>60</cp:revision>
  <dcterms:created xsi:type="dcterms:W3CDTF">2006-08-16T00:00:00Z</dcterms:created>
  <dcterms:modified xsi:type="dcterms:W3CDTF">2018-01-16T10:21:47Z</dcterms:modified>
</cp:coreProperties>
</file>