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487" r:id="rId2"/>
    <p:sldId id="509" r:id="rId3"/>
    <p:sldId id="499" r:id="rId4"/>
    <p:sldId id="500" r:id="rId5"/>
    <p:sldId id="501" r:id="rId6"/>
    <p:sldId id="474" r:id="rId7"/>
    <p:sldId id="475" r:id="rId8"/>
    <p:sldId id="476" r:id="rId9"/>
    <p:sldId id="477" r:id="rId10"/>
    <p:sldId id="478" r:id="rId11"/>
    <p:sldId id="50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493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34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44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Lecture </a:t>
            </a:r>
            <a:r>
              <a:rPr lang="en-US" b="1" dirty="0" smtClean="0"/>
              <a:t>03</a:t>
            </a:r>
            <a:endParaRPr lang="en-US" b="1" dirty="0" smtClean="0"/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noFill/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System Analysis </a:t>
            </a:r>
            <a:br>
              <a:rPr smtClean="0">
                <a:solidFill>
                  <a:schemeClr val="tx1"/>
                </a:solidFill>
              </a:rPr>
            </a:br>
            <a:r>
              <a:rPr smtClean="0">
                <a:solidFill>
                  <a:schemeClr val="tx1"/>
                </a:solidFill>
              </a:rPr>
              <a:t>Tools and Techniques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591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Product.ProductID</a:t>
            </a:r>
            <a:r>
              <a:rPr lang="en-US" sz="2000" dirty="0"/>
              <a:t>, </a:t>
            </a:r>
            <a:r>
              <a:rPr lang="en-US" sz="2000" dirty="0" err="1"/>
              <a:t>Product.ProductDescription</a:t>
            </a:r>
            <a:r>
              <a:rPr lang="en-US" sz="2000" dirty="0"/>
              <a:t>, </a:t>
            </a:r>
            <a:r>
              <a:rPr lang="en-US" sz="2000" dirty="0" err="1"/>
              <a:t>Product.PRCurrentYearSalesGoal</a:t>
            </a:r>
            <a:r>
              <a:rPr lang="en-US" sz="2000" dirty="0" smtClean="0"/>
              <a:t>, 	(</a:t>
            </a:r>
            <a:r>
              <a:rPr lang="en-US" sz="2000" dirty="0" err="1"/>
              <a:t>OrderQuantity</a:t>
            </a:r>
            <a:r>
              <a:rPr lang="en-US" sz="2000" dirty="0"/>
              <a:t> * </a:t>
            </a:r>
            <a:r>
              <a:rPr lang="en-US" sz="2000" dirty="0" err="1"/>
              <a:t>ProductPrice</a:t>
            </a:r>
            <a:r>
              <a:rPr lang="en-US" sz="2000" dirty="0"/>
              <a:t>) </a:t>
            </a:r>
            <a:r>
              <a:rPr lang="en-US" sz="2000" b="1" dirty="0"/>
              <a:t>AS</a:t>
            </a:r>
            <a:r>
              <a:rPr lang="en-US" sz="2000" dirty="0"/>
              <a:t> </a:t>
            </a:r>
            <a:r>
              <a:rPr lang="en-US" sz="2000" dirty="0" err="1"/>
              <a:t>SalesToDate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Order.OrderLine</a:t>
            </a:r>
            <a:r>
              <a:rPr lang="en-US" sz="2000" dirty="0"/>
              <a:t>, </a:t>
            </a:r>
            <a:r>
              <a:rPr lang="en-US" sz="2000" dirty="0" err="1"/>
              <a:t>Product.ProductLine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Order.OrderNumber</a:t>
            </a:r>
            <a:r>
              <a:rPr lang="en-US" sz="2000" dirty="0"/>
              <a:t> = </a:t>
            </a:r>
            <a:r>
              <a:rPr lang="en-US" sz="2000" dirty="0" err="1"/>
              <a:t>OrderLine.OrderNumber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	AND</a:t>
            </a:r>
            <a:r>
              <a:rPr lang="en-US" sz="2000" dirty="0" smtClean="0"/>
              <a:t> </a:t>
            </a:r>
            <a:r>
              <a:rPr lang="en-US" sz="2000" dirty="0" err="1"/>
              <a:t>Product.ProductID</a:t>
            </a:r>
            <a:r>
              <a:rPr lang="en-US" sz="2000" dirty="0"/>
              <a:t> = </a:t>
            </a:r>
            <a:r>
              <a:rPr lang="en-US" sz="2000" dirty="0" err="1"/>
              <a:t>OrderedProduct.ProductID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	AND</a:t>
            </a:r>
            <a:r>
              <a:rPr lang="en-US" sz="2000" dirty="0" smtClean="0"/>
              <a:t> </a:t>
            </a:r>
            <a:r>
              <a:rPr lang="en-US" sz="2000" dirty="0" err="1"/>
              <a:t>Product.ProductID</a:t>
            </a:r>
            <a:r>
              <a:rPr lang="en-US" sz="2000" dirty="0"/>
              <a:t> = </a:t>
            </a:r>
            <a:r>
              <a:rPr lang="en-US" sz="2000" dirty="0" err="1"/>
              <a:t>ProductLine.ProductID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	AND</a:t>
            </a:r>
            <a:r>
              <a:rPr lang="en-US" sz="2000" dirty="0" smtClean="0"/>
              <a:t> </a:t>
            </a:r>
            <a:r>
              <a:rPr lang="en-US" sz="2000" dirty="0" err="1"/>
              <a:t>Product.ProductLineName</a:t>
            </a:r>
            <a:r>
              <a:rPr lang="en-US" sz="2000" dirty="0"/>
              <a:t> = “Home Office”;</a:t>
            </a:r>
          </a:p>
        </p:txBody>
      </p:sp>
    </p:spTree>
    <p:extLst>
      <p:ext uri="{BB962C8B-B14F-4D97-AF65-F5344CB8AC3E}">
        <p14:creationId xmlns:p14="http://schemas.microsoft.com/office/powerpoint/2010/main" xmlns="" val="28973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5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picture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" y="899885"/>
            <a:ext cx="9097418" cy="5879206"/>
          </a:xfrm>
        </p:spPr>
      </p:pic>
    </p:spTree>
    <p:extLst>
      <p:ext uri="{BB962C8B-B14F-4D97-AF65-F5344CB8AC3E}">
        <p14:creationId xmlns="" xmlns:p14="http://schemas.microsoft.com/office/powerpoint/2010/main" val="1102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Model with BPMN 2.0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2689" t="14845" r="16096" b="25021"/>
          <a:stretch>
            <a:fillRect/>
          </a:stretch>
        </p:blipFill>
        <p:spPr bwMode="auto">
          <a:xfrm>
            <a:off x="92387" y="2388452"/>
            <a:ext cx="8959225" cy="2766896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Element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16057" y="1752600"/>
          <a:ext cx="8915399" cy="2514602"/>
        </p:xfrm>
        <a:graphic>
          <a:graphicData uri="http://schemas.openxmlformats.org/drawingml/2006/table">
            <a:tbl>
              <a:tblPr/>
              <a:tblGrid>
                <a:gridCol w="1103143"/>
                <a:gridCol w="1066800"/>
                <a:gridCol w="1600200"/>
                <a:gridCol w="1600200"/>
                <a:gridCol w="914400"/>
                <a:gridCol w="1388263"/>
                <a:gridCol w="1242393"/>
              </a:tblGrid>
              <a:tr h="6144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Process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Times New Roman"/>
                        </a:rPr>
                        <a:t>System </a:t>
                      </a: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Roles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Human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Non-Computing Hardware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Computing Hardware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Times New Roman"/>
                        </a:rPr>
                        <a:t>Soft-</a:t>
                      </a:r>
                    </a:p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Times New Roman"/>
                        </a:rPr>
                        <a:t>ware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Database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Comm. Network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614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 Template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1" y="2209800"/>
          <a:ext cx="8610602" cy="1655004"/>
        </p:xfrm>
        <a:graphic>
          <a:graphicData uri="http://schemas.openxmlformats.org/drawingml/2006/table">
            <a:tbl>
              <a:tblPr/>
              <a:tblGrid>
                <a:gridCol w="1587598"/>
                <a:gridCol w="1657585"/>
                <a:gridCol w="1920589"/>
                <a:gridCol w="1722415"/>
                <a:gridCol w="1722415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Calibri"/>
                        </a:rPr>
                        <a:t>Process Name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Calibri"/>
                        </a:rPr>
                        <a:t>Stakeholders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Calibri"/>
                        </a:rPr>
                        <a:t>Concerns</a:t>
                      </a:r>
                      <a:r>
                        <a:rPr lang="en-US" sz="2000" b="1" baseline="0" dirty="0" smtClean="0">
                          <a:latin typeface="Calibri"/>
                          <a:ea typeface="Calibri"/>
                          <a:cs typeface="Calibri"/>
                        </a:rPr>
                        <a:t> (Problems)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Calibri"/>
                        </a:rPr>
                        <a:t>Analysis</a:t>
                      </a:r>
                      <a:r>
                        <a:rPr lang="en-US" sz="2000" b="1" baseline="0" dirty="0" smtClean="0">
                          <a:latin typeface="Calibri"/>
                          <a:ea typeface="Calibri"/>
                          <a:cs typeface="Calibri"/>
                        </a:rPr>
                        <a:t> (Reason of the Problem)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Proposed Solution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664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0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0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4202804"/>
            <a:ext cx="9111020" cy="1969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" y="1248770"/>
            <a:ext cx="8849337" cy="25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96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Preliminary data model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982638"/>
            <a:ext cx="8793820" cy="53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1800" b="1" dirty="0"/>
              <a:t>Data Attributes for Entities in the</a:t>
            </a:r>
            <a:br>
              <a:rPr lang="en-US" sz="1800" b="1" dirty="0"/>
            </a:br>
            <a:r>
              <a:rPr lang="en-US" sz="1800" b="1" dirty="0"/>
              <a:t>Preliminary Data Model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52800" y="-1"/>
            <a:ext cx="5791200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236220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Frutiger-LightItalic"/>
              </a:rPr>
              <a:t>Product Prior Year Sales Goal</a:t>
            </a:r>
          </a:p>
          <a:p>
            <a:r>
              <a:rPr lang="en-US" sz="1200" i="1" dirty="0">
                <a:latin typeface="Frutiger-LightItalic"/>
              </a:rPr>
              <a:t>Product Current Year Sales Goal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581400" y="31981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latin typeface="Frutiger-LightItalic"/>
              </a:rPr>
              <a:t>Product Line Prior Year Sales Goal</a:t>
            </a:r>
          </a:p>
          <a:p>
            <a:r>
              <a:rPr lang="en-US" sz="1200" i="1" dirty="0">
                <a:latin typeface="Frutiger-LightItalic"/>
              </a:rPr>
              <a:t>Product Line Current Year Sales Goal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7437" y="4238655"/>
            <a:ext cx="1944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latin typeface="Frutiger-LightItalic"/>
              </a:rPr>
              <a:t>Order Number of Shipments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60354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913581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47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1948</TotalTime>
  <Words>172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System Analysis  Tools and Techniques</vt:lpstr>
      <vt:lpstr>Rich picture Example</vt:lpstr>
      <vt:lpstr>Process Model with BPMN 2.0</vt:lpstr>
      <vt:lpstr>Six Element Analysis</vt:lpstr>
      <vt:lpstr>Problem Analysis Template </vt:lpstr>
      <vt:lpstr>Entity Relationship Diagram</vt:lpstr>
      <vt:lpstr>Preliminary data model</vt:lpstr>
      <vt:lpstr>Data Attributes for Entities in the Preliminary Data Model</vt:lpstr>
      <vt:lpstr>Data model</vt:lpstr>
      <vt:lpstr>SQL query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64</cp:revision>
  <dcterms:created xsi:type="dcterms:W3CDTF">2006-08-16T00:00:00Z</dcterms:created>
  <dcterms:modified xsi:type="dcterms:W3CDTF">2018-01-16T14:23:59Z</dcterms:modified>
</cp:coreProperties>
</file>