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2954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Lecture 07</a:t>
            </a:r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smtClean="0"/>
              <a:t>Logical Database Design</a:t>
            </a:r>
            <a:br>
              <a:rPr smtClean="0"/>
            </a:br>
            <a:r>
              <a:rPr smtClean="0"/>
              <a:t>and the Relational Model - I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406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Step01: Mapping the regular entity CUSTOMER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Step01: Mapping a composite attribute</a:t>
            </a:r>
            <a:endParaRPr lang="en-US" sz="28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Step01: Mapping an entity with a </a:t>
            </a:r>
            <a:r>
              <a:rPr lang="en-US" sz="2800" b="1" dirty="0" err="1" smtClean="0"/>
              <a:t>multivalued</a:t>
            </a:r>
            <a:r>
              <a:rPr lang="en-US" sz="2800" b="1" dirty="0" smtClean="0"/>
              <a:t> attribute</a:t>
            </a:r>
            <a:endParaRPr lang="en-US" sz="28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5129"/>
            <a:ext cx="9144000" cy="585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2: Mapping a weak entity</a:t>
            </a:r>
            <a:endParaRPr lang="en-US" sz="28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8892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3: Mapping a Binary 1:</a:t>
            </a:r>
            <a:r>
              <a:rPr lang="en-US" sz="2800" b="1" i="1" dirty="0" smtClean="0"/>
              <a:t>M relationship</a:t>
            </a:r>
            <a:endParaRPr lang="en-US" sz="28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9144000" cy="565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3: Mapping a </a:t>
            </a:r>
            <a:r>
              <a:rPr lang="en-US" sz="2800" b="1" i="1" dirty="0" smtClean="0"/>
              <a:t>M:N relationship</a:t>
            </a:r>
            <a:endParaRPr lang="en-US" sz="28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0"/>
            <a:ext cx="6781800" cy="586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Step 3: Mapping a binary 1:1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82000" cy="585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4: Map Associative Entities</a:t>
            </a:r>
            <a:endParaRPr lang="en-US" sz="2800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399"/>
            <a:ext cx="9144000" cy="241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19475"/>
            <a:ext cx="91440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4: Map Associative Entities</a:t>
            </a:r>
            <a:endParaRPr lang="en-US" sz="28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2638"/>
            <a:ext cx="7772400" cy="594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5: Map Unary Relationships</a:t>
            </a:r>
            <a:endParaRPr lang="en-US" sz="28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599"/>
            <a:ext cx="9144000" cy="52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Definitions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b="1" dirty="0" smtClean="0"/>
              <a:t>Data structure </a:t>
            </a:r>
            <a:r>
              <a:rPr lang="en-US" dirty="0" smtClean="0"/>
              <a:t>Data are organized in the form of tables, with rows and columns.</a:t>
            </a:r>
          </a:p>
          <a:p>
            <a:r>
              <a:rPr lang="en-US" b="1" dirty="0" smtClean="0"/>
              <a:t>Data manipulation </a:t>
            </a:r>
            <a:r>
              <a:rPr lang="en-US" dirty="0" smtClean="0"/>
              <a:t>Powerful operations (using the SQL language) are used to manipulate data stored in the relations.</a:t>
            </a:r>
          </a:p>
          <a:p>
            <a:r>
              <a:rPr lang="en-US" b="1" dirty="0" smtClean="0"/>
              <a:t>Data integrity </a:t>
            </a:r>
            <a:r>
              <a:rPr lang="en-US" dirty="0" smtClean="0"/>
              <a:t>The model includes mechanisms to specify business rules that maintain the integrity of data when they are manipulated.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Step 5: Mapping a unary </a:t>
            </a:r>
            <a:r>
              <a:rPr lang="en-US" sz="2800" b="1" i="1" dirty="0" smtClean="0"/>
              <a:t>M:N relationship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6727" y="914400"/>
            <a:ext cx="515607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Step 6: Mapping a ternary relationship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415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97542"/>
            <a:ext cx="9144000" cy="226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Step 7: Map </a:t>
            </a:r>
            <a:r>
              <a:rPr lang="en-US" sz="2000" b="1" dirty="0" err="1" smtClean="0"/>
              <a:t>Supertype</a:t>
            </a:r>
            <a:r>
              <a:rPr lang="en-US" sz="2000" b="1" dirty="0" smtClean="0"/>
              <a:t>/Subtype Relationships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248400" cy="377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74259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53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DATA 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Relation </a:t>
            </a:r>
            <a:r>
              <a:rPr lang="en-US" dirty="0" smtClean="0"/>
              <a:t>A named two-dimensional table of data.</a:t>
            </a:r>
          </a:p>
          <a:p>
            <a:endParaRPr lang="en-US" dirty="0" smtClean="0"/>
          </a:p>
          <a:p>
            <a:r>
              <a:rPr lang="en-US" b="1" dirty="0" smtClean="0"/>
              <a:t>Primary key </a:t>
            </a:r>
            <a:r>
              <a:rPr lang="en-US" dirty="0" smtClean="0"/>
              <a:t>An attribute or a combination of attributes that uniquely identifies each row in a relation.</a:t>
            </a:r>
          </a:p>
          <a:p>
            <a:r>
              <a:rPr lang="en-US" b="1" dirty="0" smtClean="0"/>
              <a:t>Composite key </a:t>
            </a:r>
            <a:r>
              <a:rPr lang="en-US" dirty="0" smtClean="0"/>
              <a:t>A primary key that consists of more than one attribute.</a:t>
            </a:r>
          </a:p>
          <a:p>
            <a:r>
              <a:rPr lang="en-US" b="1" dirty="0" smtClean="0"/>
              <a:t>Foreign key </a:t>
            </a:r>
            <a:r>
              <a:rPr lang="en-US" dirty="0" smtClean="0"/>
              <a:t>An attribute in a relation that serves as the primary key of another relation in the same database.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32427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648200" y="2057400"/>
            <a:ext cx="1676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PROPERTIES OF 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relation (or table) in a database has a unique name.</a:t>
            </a:r>
          </a:p>
          <a:p>
            <a:r>
              <a:rPr lang="en-US" sz="2400" dirty="0" smtClean="0"/>
              <a:t>An entry at the intersection of each row and column is atomic, </a:t>
            </a:r>
            <a:r>
              <a:rPr lang="en-US" sz="2400" dirty="0" err="1" smtClean="0"/>
              <a:t>i.e</a:t>
            </a:r>
            <a:r>
              <a:rPr lang="en-US" sz="2400" dirty="0" smtClean="0"/>
              <a:t>, no </a:t>
            </a:r>
            <a:r>
              <a:rPr lang="en-US" sz="2400" dirty="0" err="1" smtClean="0"/>
              <a:t>multivalued</a:t>
            </a:r>
            <a:r>
              <a:rPr lang="en-US" sz="2400" dirty="0" smtClean="0"/>
              <a:t> attributes are allowed in a relation.</a:t>
            </a:r>
          </a:p>
          <a:p>
            <a:r>
              <a:rPr lang="en-US" sz="2400" dirty="0" smtClean="0"/>
              <a:t>Each row is unique.</a:t>
            </a:r>
          </a:p>
          <a:p>
            <a:r>
              <a:rPr lang="en-US" sz="2400" dirty="0" smtClean="0"/>
              <a:t>Each attribute (or column) within a table has a unique name.</a:t>
            </a:r>
          </a:p>
          <a:p>
            <a:r>
              <a:rPr lang="en-US" sz="2400" dirty="0" smtClean="0"/>
              <a:t>The sequence of columns (left to right) is insignificant.</a:t>
            </a:r>
          </a:p>
          <a:p>
            <a:r>
              <a:rPr lang="en-US" sz="2400" dirty="0" smtClean="0"/>
              <a:t>The sequence of rows (top to bottom) is insignificant.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Eliminating </a:t>
            </a:r>
            <a:r>
              <a:rPr lang="en-US" b="1" dirty="0" smtClean="0"/>
              <a:t>multi-valued </a:t>
            </a:r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144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144000" cy="269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INTEGRITY 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Domain Constraints </a:t>
            </a:r>
            <a:r>
              <a:rPr lang="en-US" dirty="0" smtClean="0"/>
              <a:t>All of the values that appear in a column of a relation must be from the same domain.</a:t>
            </a:r>
          </a:p>
          <a:p>
            <a:r>
              <a:rPr lang="en-US" b="1" dirty="0" smtClean="0"/>
              <a:t>Entity Integrity </a:t>
            </a:r>
            <a:r>
              <a:rPr lang="en-US" dirty="0" smtClean="0"/>
              <a:t>The entity integrity rule is designed to ensure that every relation has a primary key and that the data values for that primary key are all valid.</a:t>
            </a:r>
          </a:p>
          <a:p>
            <a:r>
              <a:rPr lang="en-US" b="1" dirty="0" smtClean="0"/>
              <a:t>Null </a:t>
            </a:r>
            <a:r>
              <a:rPr lang="en-US" dirty="0" smtClean="0"/>
              <a:t>A value that may be assigned to an attribute when no other value applies or when the applicable value is unknown.</a:t>
            </a:r>
          </a:p>
          <a:p>
            <a:r>
              <a:rPr lang="en-US" b="1" dirty="0" smtClean="0"/>
              <a:t>Entity integrity rule </a:t>
            </a:r>
            <a:r>
              <a:rPr lang="en-US" dirty="0" smtClean="0"/>
              <a:t>A rule that states that no primary key attribute (or component of a primary key attribute) may be null.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INTEGRITY CONSTRAINTS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Referential integrity constraint </a:t>
            </a:r>
            <a:r>
              <a:rPr lang="en-US" dirty="0" smtClean="0"/>
              <a:t>A rule that states that either each foreign key value must match a primary key value in another relation or the foreign key value must be null.</a:t>
            </a:r>
          </a:p>
          <a:p>
            <a:r>
              <a:rPr lang="en-US" dirty="0" smtClean="0"/>
              <a:t>Whether a foreign key can be null is more complex to model on an E-R diagram. For example, what happens to order data if we choose to delete a customer who has submitted orders?</a:t>
            </a:r>
          </a:p>
          <a:p>
            <a:pPr lvl="1"/>
            <a:r>
              <a:rPr lang="en-US" b="1" dirty="0" smtClean="0"/>
              <a:t>Cascade:</a:t>
            </a:r>
            <a:r>
              <a:rPr lang="en-US" dirty="0" smtClean="0"/>
              <a:t> Delete the associated orders.</a:t>
            </a:r>
          </a:p>
          <a:p>
            <a:pPr lvl="1"/>
            <a:r>
              <a:rPr lang="en-US" b="1" dirty="0" smtClean="0"/>
              <a:t>Restrict:</a:t>
            </a:r>
            <a:r>
              <a:rPr lang="en-US" dirty="0" smtClean="0"/>
              <a:t> Prohibit deletion of the customer until all associated orders are first deleted</a:t>
            </a:r>
          </a:p>
          <a:p>
            <a:pPr lvl="1"/>
            <a:r>
              <a:rPr lang="en-US" b="1" dirty="0" smtClean="0"/>
              <a:t>Set-to-Null:</a:t>
            </a:r>
            <a:r>
              <a:rPr lang="en-US" dirty="0" smtClean="0"/>
              <a:t> Place a null value in the foreign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FIG5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467600" cy="5351463"/>
          </a:xfrm>
          <a:prstGeom prst="rect">
            <a:avLst/>
          </a:prstGeom>
          <a:noFill/>
        </p:spPr>
      </p:pic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85800" y="23813"/>
            <a:ext cx="7540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Referential </a:t>
            </a:r>
            <a:r>
              <a:rPr lang="en-US" sz="2400" dirty="0"/>
              <a:t>integrity constraints (Pine Valley Furniture)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105400" y="2438400"/>
            <a:ext cx="27590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600">
                <a:solidFill>
                  <a:srgbClr val="FF3300"/>
                </a:solidFill>
                <a:latin typeface="Times New Roman" pitchFamily="18" charset="0"/>
              </a:rPr>
              <a:t>Referential integrity constraints are drawn via arrows from dependent to parent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Well-structured relation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relation that contains minimal redundancy and allows users to insert, modify, and delete the rows in a table without errors or inconsistencies.</a:t>
            </a:r>
          </a:p>
          <a:p>
            <a:r>
              <a:rPr lang="en-US" b="1" dirty="0" smtClean="0"/>
              <a:t>Anomaly </a:t>
            </a:r>
            <a:r>
              <a:rPr lang="en-US" dirty="0" smtClean="0"/>
              <a:t>An error or inconsistency that may result when a user attempts to update a table that contains redundant data. The three types of anomalies are insertion, deletion, and modification anomalies.</a:t>
            </a:r>
          </a:p>
          <a:p>
            <a:pPr lvl="1"/>
            <a:r>
              <a:rPr lang="en-US" b="1" i="1" dirty="0" smtClean="0"/>
              <a:t>Insertion anomaly </a:t>
            </a:r>
          </a:p>
          <a:p>
            <a:pPr lvl="1"/>
            <a:r>
              <a:rPr lang="en-US" b="1" i="1" dirty="0" smtClean="0"/>
              <a:t>Deletion anomaly</a:t>
            </a:r>
          </a:p>
          <a:p>
            <a:pPr lvl="1"/>
            <a:r>
              <a:rPr lang="en-US" b="1" i="1" dirty="0" smtClean="0"/>
              <a:t>Modification anomaly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9239</TotalTime>
  <Words>682</Words>
  <Application>Microsoft Office PowerPoint</Application>
  <PresentationFormat>On-screen Show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Logical Database Design and the Relational Model - I</vt:lpstr>
      <vt:lpstr>Basic Definitions</vt:lpstr>
      <vt:lpstr>RELATIONAL DATA STRUCTURE</vt:lpstr>
      <vt:lpstr>PROPERTIES OF RELATIONS</vt:lpstr>
      <vt:lpstr>Eliminating multi-valued attributes</vt:lpstr>
      <vt:lpstr>INTEGRITY CONSTRAINTS</vt:lpstr>
      <vt:lpstr>INTEGRITY CONSTRAINTS</vt:lpstr>
      <vt:lpstr>Slide 8</vt:lpstr>
      <vt:lpstr>Well-structured relation</vt:lpstr>
      <vt:lpstr>Step01: Mapping the regular entity CUSTOMER</vt:lpstr>
      <vt:lpstr>Step01: Mapping a composite attribute</vt:lpstr>
      <vt:lpstr>Step01: Mapping an entity with a multivalued attribute</vt:lpstr>
      <vt:lpstr>Step 2: Mapping a weak entity</vt:lpstr>
      <vt:lpstr>Step 3: Mapping a Binary 1:M relationship</vt:lpstr>
      <vt:lpstr>Step 3: Mapping a M:N relationship</vt:lpstr>
      <vt:lpstr>Step 3: Mapping a binary 1:1</vt:lpstr>
      <vt:lpstr>Step 4: Map Associative Entities</vt:lpstr>
      <vt:lpstr>Step 4: Map Associative Entities</vt:lpstr>
      <vt:lpstr>Step 5: Map Unary Relationships</vt:lpstr>
      <vt:lpstr>Step 5: Mapping a unary M:N relationship</vt:lpstr>
      <vt:lpstr>Step 6: Mapping a ternary relationship</vt:lpstr>
      <vt:lpstr>Step 7: Map Supertype/Subtype Relationships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68</cp:revision>
  <dcterms:created xsi:type="dcterms:W3CDTF">2006-08-16T00:00:00Z</dcterms:created>
  <dcterms:modified xsi:type="dcterms:W3CDTF">2018-01-16T14:26:39Z</dcterms:modified>
</cp:coreProperties>
</file>