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19" r:id="rId3"/>
    <p:sldId id="346" r:id="rId4"/>
    <p:sldId id="308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6" r:id="rId14"/>
    <p:sldId id="355" r:id="rId15"/>
    <p:sldId id="357" r:id="rId16"/>
    <p:sldId id="358" r:id="rId17"/>
    <p:sldId id="365" r:id="rId18"/>
    <p:sldId id="366" r:id="rId19"/>
    <p:sldId id="367" r:id="rId20"/>
    <p:sldId id="359" r:id="rId21"/>
    <p:sldId id="360" r:id="rId22"/>
    <p:sldId id="361" r:id="rId23"/>
    <p:sldId id="362" r:id="rId24"/>
    <p:sldId id="364" r:id="rId25"/>
    <p:sldId id="363" r:id="rId26"/>
    <p:sldId id="368" r:id="rId27"/>
    <p:sldId id="379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80" r:id="rId38"/>
    <p:sldId id="381" r:id="rId39"/>
    <p:sldId id="337" r:id="rId40"/>
    <p:sldId id="382" r:id="rId41"/>
    <p:sldId id="386" r:id="rId42"/>
    <p:sldId id="383" r:id="rId43"/>
    <p:sldId id="384" r:id="rId44"/>
    <p:sldId id="385" r:id="rId45"/>
    <p:sldId id="387" r:id="rId46"/>
    <p:sldId id="323" r:id="rId47"/>
    <p:sldId id="320" r:id="rId48"/>
    <p:sldId id="388" r:id="rId49"/>
    <p:sldId id="29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09C"/>
    <a:srgbClr val="009193"/>
    <a:srgbClr val="4E8F00"/>
    <a:srgbClr val="945200"/>
    <a:srgbClr val="92929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/>
    <p:restoredTop sz="95705"/>
  </p:normalViewPr>
  <p:slideViewPr>
    <p:cSldViewPr snapToGrid="0" snapToObjects="1">
      <p:cViewPr varScale="1">
        <p:scale>
          <a:sx n="117" d="100"/>
          <a:sy n="117" d="100"/>
        </p:scale>
        <p:origin x="28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CFBF-654B-F14A-99C7-8206475163F1}" type="datetimeFigureOut">
              <a:t>2016. 7. 18.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754A8-39E6-2348-A5EC-11F536821C4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3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4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44069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14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74020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15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65637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w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16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72752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17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56471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18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31598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19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39669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20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890027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21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46847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22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950661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23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2445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5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457960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25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090531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26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686783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27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74336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29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03820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30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596610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31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2068037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32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104949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33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239777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34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5594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36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88457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6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247420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37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87984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38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210593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43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688258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44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939626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45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40706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7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07423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8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5080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10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80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11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81570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12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27956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54A8-39E6-2348-A5EC-11F536821C4C}" type="slidenum">
              <a:rPr lang="uk-UA"/>
              <a:t>13</a:t>
            </a:fld>
            <a:endParaRPr kumimoji="1" lang="uk-UA" altLang="ko-KR"/>
          </a:p>
        </p:txBody>
      </p:sp>
    </p:spTree>
    <p:extLst>
      <p:ext uri="{BB962C8B-B14F-4D97-AF65-F5344CB8AC3E}">
        <p14:creationId xmlns:p14="http://schemas.microsoft.com/office/powerpoint/2010/main" val="129702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2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71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9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7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3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9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54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11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15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7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FEE1-CFC9-064F-B48D-6A35A140B3A3}" type="datetimeFigureOut">
              <a:t>2016. 7. 18.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14BD-0150-C546-8EB2-3EB1C681D07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22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esunrpark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iepark/python-tutorial" TargetMode="External"/><Relationship Id="rId4" Type="http://schemas.openxmlformats.org/officeDocument/2006/relationships/hyperlink" Target="http://tensorflowkorea.wordpres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aesunrpark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Python Tutorial 3</a:t>
            </a:r>
            <a:br>
              <a:rPr kumimoji="1" lang="en-US" altLang="ko-KR">
                <a:latin typeface="+mn-lt"/>
                <a:ea typeface="Nanum Gothic" charset="-127"/>
                <a:cs typeface="Nanum Gothic" charset="-127"/>
              </a:rPr>
            </a:b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>
                <a:ea typeface="Nanum Gothic" charset="-127"/>
                <a:cs typeface="Nanum Gothic" charset="-127"/>
              </a:rPr>
              <a:t>lambda, function, class</a:t>
            </a:r>
          </a:p>
          <a:p>
            <a:endParaRPr kumimoji="1" lang="en-US" altLang="ko-KR">
              <a:ea typeface="Nanum Gothic" charset="-127"/>
              <a:cs typeface="Nanum Gothic" charset="-127"/>
            </a:endParaRPr>
          </a:p>
          <a:p>
            <a:r>
              <a:rPr kumimoji="1" lang="en-US" altLang="ko-KR">
                <a:ea typeface="Nanum Gothic" charset="-127"/>
                <a:cs typeface="Nanum Gothic" charset="-127"/>
              </a:rPr>
              <a:t>Haesun Park, </a:t>
            </a:r>
            <a:r>
              <a:rPr kumimoji="1" lang="en-US" altLang="ko-KR">
                <a:ea typeface="Nanum Gothic" charset="-127"/>
                <a:cs typeface="Nanum Gothic" charset="-127"/>
                <a:hlinkClick r:id="rId2"/>
              </a:rPr>
              <a:t>haesunrpark@gmail.com</a:t>
            </a:r>
            <a:r>
              <a:rPr kumimoji="1" lang="en-US" altLang="ko-KR">
                <a:ea typeface="Nanum Gothic" charset="-127"/>
                <a:cs typeface="Nanum Gothic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705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함수의 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파이썬에서 함수는 오브젝트</a:t>
            </a:r>
            <a:r>
              <a:rPr kumimoji="1" lang="en-US" altLang="ko-KR"/>
              <a:t> </a:t>
            </a:r>
            <a:r>
              <a:rPr kumimoji="1" lang="ko-KR" altLang="en-US"/>
              <a:t>중의 하나입니다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입력값을 받아 선언된 함수 내부의 코드를 실행하고 하나의 리턴값을 되돌립니다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return </a:t>
            </a:r>
            <a:r>
              <a:rPr kumimoji="1" lang="ko-KR" altLang="en-US"/>
              <a:t>문에서 리턴값을 여러개 나열할 경우 호출자에게 튜플로 전달됩니다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i="1"/>
              <a:t>def </a:t>
            </a:r>
            <a:r>
              <a:rPr kumimoji="1" lang="ko-KR" altLang="en-US" i="1"/>
              <a:t>함수이름</a:t>
            </a:r>
            <a:r>
              <a:rPr kumimoji="1" lang="en-US" altLang="ko-KR" i="1"/>
              <a:t>(</a:t>
            </a:r>
            <a:r>
              <a:rPr kumimoji="1" lang="ko-KR" altLang="en-US" i="1"/>
              <a:t>파라메타</a:t>
            </a:r>
            <a:r>
              <a:rPr kumimoji="1" lang="en-US" altLang="ko-KR" i="1"/>
              <a:t>):</a:t>
            </a:r>
            <a:r>
              <a:rPr kumimoji="1" lang="ko-KR" altLang="en-US" i="1"/>
              <a:t/>
            </a:r>
            <a:br>
              <a:rPr kumimoji="1" lang="ko-KR" altLang="en-US" i="1"/>
            </a:br>
            <a:r>
              <a:rPr kumimoji="1" lang="ko-KR" altLang="en-US" i="1"/>
              <a:t>     파이썬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1860" y="3156438"/>
            <a:ext cx="4328281" cy="3118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sum = 1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i in range(n, 1, -1):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sum *= i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sum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120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49108" y="2927838"/>
            <a:ext cx="307730" cy="369277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1622" y="5522907"/>
            <a:ext cx="1524616" cy="4741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인자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3467" y="2702838"/>
            <a:ext cx="1524616" cy="4741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파라메타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627078" y="5198329"/>
            <a:ext cx="334107" cy="411832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위치 인자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함수를 호출할 때 나열된 파라메타 순서대로 인자를 할당합니다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return </a:t>
            </a:r>
            <a:r>
              <a:rPr kumimoji="1" lang="ko-KR" altLang="en-US"/>
              <a:t>문은 함수 내부 어디에서나 사용될 수 있습니다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51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==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1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elif n &lt;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None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sum = 1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i in range(n, stop, -1):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sum *= i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n, 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784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factorial(5, 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factorial(0, 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(0, 1)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factorial(-5, 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(-5, None)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868616" y="1441938"/>
            <a:ext cx="685799" cy="114300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488723" y="1441938"/>
            <a:ext cx="1450731" cy="1072662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키워드 인자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함수를 호출할 때 지정된 키워드 인자를 파라메타에 할당합니다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키워드 인자와 위치 인자를 혼용할 경우에는 위치 인자가 앞서 나열되어야 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51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==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1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elif n &lt;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None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sum = 1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i in range(n, stop, -1):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sum *= i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n, 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784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factorial(n=5, stop=1)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factorial(stop=1, n=5)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factorial(stop=1, 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SyntaxError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factorial(5, stop=1)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</p:txBody>
      </p:sp>
    </p:spTree>
    <p:extLst>
      <p:ext uri="{BB962C8B-B14F-4D97-AF65-F5344CB8AC3E}">
        <p14:creationId xmlns:p14="http://schemas.microsoft.com/office/powerpoint/2010/main" val="745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인자 기본값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인자가 제공되지 않을 때 파라메타에 지정된 기본값이 사용됩니다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기본값이 제공되는 파라메타는 함수 선언 맨 뒤에 와야 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51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stop=1):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==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1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elif n &lt;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None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sum = 1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i in range(n, stop, -1):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sum *= i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n, 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784" y="2444931"/>
            <a:ext cx="4328281" cy="2223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factorial(n=5, stop=1)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factorial(n=5)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(5, 120)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7783" y="4941276"/>
            <a:ext cx="4328281" cy="1292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factorial(n=5,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pass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SyntaxError</a:t>
            </a:r>
          </a:p>
        </p:txBody>
      </p:sp>
    </p:spTree>
    <p:extLst>
      <p:ext uri="{BB962C8B-B14F-4D97-AF65-F5344CB8AC3E}">
        <p14:creationId xmlns:p14="http://schemas.microsoft.com/office/powerpoint/2010/main" val="2070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재귀 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재귀 함수를 사용할 때는 리턴값의 갯수에 주의해야 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종료 조건을 반드시 두어야 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51" y="2444931"/>
            <a:ext cx="4328281" cy="277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stop=1):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==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1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elif n &lt;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n, None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sum = 1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i in range(n, stop, -1):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sum *= i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n, 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7784" y="4887945"/>
            <a:ext cx="4549170" cy="1582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stop=1):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&lt; stop or n &lt;=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 * factorial(n-1,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7784" y="1874101"/>
            <a:ext cx="4549170" cy="189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factorial(n,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stop=1):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if n &lt; stop or n &lt;=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return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n, n*factorial(n-1,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stop)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factorial(5, 4)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(5, (4, 4, 4, 4, 4, 4, 4, 4, 4, 4))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7784" y="3790154"/>
            <a:ext cx="3863370" cy="9674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5, 5 * factorial(4, 4)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5, 5 * (4, 4)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5, (4, 4, 4, 4, 4, 4, 4, 4, 4, 4)</a:t>
            </a:r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rot="10800000" flipV="1">
            <a:off x="6247785" y="3358662"/>
            <a:ext cx="2113701" cy="915224"/>
          </a:xfrm>
          <a:prstGeom prst="bentConnector3">
            <a:avLst>
              <a:gd name="adj1" fmla="val 110815"/>
            </a:avLst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익명의 위치 인자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 선언시 *</a:t>
            </a:r>
            <a:r>
              <a:rPr kumimoji="1" lang="en-US" altLang="ko-KR"/>
              <a:t>(asterisk)</a:t>
            </a:r>
            <a:r>
              <a:rPr kumimoji="1" lang="ko-KR" altLang="en-US"/>
              <a:t>가 인자 이름 앞에 있으면 여러개의 위치 인자에 대응합니다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필수적이지 않은 인자들을 관리하는 도구로 많이 사용됩니다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관습적으로 </a:t>
            </a:r>
            <a:r>
              <a:rPr kumimoji="1" lang="en-US" altLang="ko-KR"/>
              <a:t>args</a:t>
            </a:r>
            <a:r>
              <a:rPr kumimoji="1" lang="ko-KR" altLang="en-US"/>
              <a:t> 명칭을 사용합니다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익명의 위치 인자는 튜플로 전달 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751" y="2809811"/>
            <a:ext cx="5291272" cy="1700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menu(soup, main, *args):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print("Soup is %s" % soup)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print("Main is %s" % main)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other in args: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print("Other is %s" % str(other))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623" y="2809811"/>
            <a:ext cx="4900862" cy="3107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menu('mushroom', 'steak', 'wine', 100)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Soup is mushroom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Main is steak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Other is wine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Other is 100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menu(‘egg’, ‘wine’, 100)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Soup is mushroom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Main is wine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Other is 100</a:t>
            </a:r>
          </a:p>
        </p:txBody>
      </p:sp>
    </p:spTree>
    <p:extLst>
      <p:ext uri="{BB962C8B-B14F-4D97-AF65-F5344CB8AC3E}">
        <p14:creationId xmlns:p14="http://schemas.microsoft.com/office/powerpoint/2010/main" val="10173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익명의 키워드 인자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8437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 선언시 **</a:t>
            </a:r>
            <a:r>
              <a:rPr kumimoji="1" lang="en-US" altLang="ko-KR"/>
              <a:t>(asterisk)</a:t>
            </a:r>
            <a:r>
              <a:rPr kumimoji="1" lang="ko-KR" altLang="en-US"/>
              <a:t> 두개가 인자 이름 앞에 있으면 여러개의 키워드 인자에 대응합니다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관습적으로 </a:t>
            </a:r>
            <a:r>
              <a:rPr kumimoji="1" lang="en-US" altLang="ko-KR"/>
              <a:t>kwargs</a:t>
            </a:r>
            <a:r>
              <a:rPr kumimoji="1" lang="ko-KR" altLang="en-US"/>
              <a:t> 명칭을 사용합니다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익명의 위치 인자는 딕셔너리로 전달 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4" y="2502080"/>
            <a:ext cx="5882053" cy="1718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menu(*args, **kwargs):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other in args: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print("Order is %s" % str(other))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for k in kwargs: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print("Menu is %s: %s" % (k, kwargs[k]))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9183" y="4436387"/>
            <a:ext cx="5882053" cy="15599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menu('mushroom', drink='wine', tip=100)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Order is mushroom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Menu is drink: wine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Menu is tip: 100</a:t>
            </a:r>
          </a:p>
        </p:txBody>
      </p:sp>
    </p:spTree>
    <p:extLst>
      <p:ext uri="{BB962C8B-B14F-4D97-AF65-F5344CB8AC3E}">
        <p14:creationId xmlns:p14="http://schemas.microsoft.com/office/powerpoint/2010/main" val="12549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변수의 범위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-1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8437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함수내 변수이름은 지역변수를 먼저 참조하고 전역변수를 찾습니다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지역변수는 전역변수의 값에 영향을 미치치 않습니다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9184" y="2502080"/>
            <a:ext cx="4105529" cy="3042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a = ‘dog’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f1():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print(id(a))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f1()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131" y="2643396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dog</a:t>
            </a:r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85505" y="2834640"/>
            <a:ext cx="2302626" cy="182829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449782" y="2834640"/>
            <a:ext cx="1338349" cy="947652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10029" y="3738571"/>
            <a:ext cx="105830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전역변수 </a:t>
            </a:r>
            <a:r>
              <a:rPr kumimoji="1" lang="en-US" altLang="ko-KR" sz="1400"/>
              <a:t>a</a:t>
            </a:r>
            <a:endParaRPr kumimoji="1" lang="ko-KR" altLang="en-US" sz="1400"/>
          </a:p>
        </p:txBody>
      </p:sp>
      <p:grpSp>
        <p:nvGrpSpPr>
          <p:cNvPr id="40" name="그룹 39"/>
          <p:cNvGrpSpPr/>
          <p:nvPr/>
        </p:nvGrpSpPr>
        <p:grpSpPr>
          <a:xfrm>
            <a:off x="6097658" y="2502079"/>
            <a:ext cx="4254460" cy="3042509"/>
            <a:chOff x="6097658" y="2502079"/>
            <a:chExt cx="4254460" cy="3042509"/>
          </a:xfrm>
        </p:grpSpPr>
        <p:sp>
          <p:nvSpPr>
            <p:cNvPr id="41" name="TextBox 40"/>
            <p:cNvSpPr txBox="1"/>
            <p:nvPr/>
          </p:nvSpPr>
          <p:spPr>
            <a:xfrm>
              <a:off x="6097658" y="2502079"/>
              <a:ext cx="4105529" cy="30425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a = ‘dog’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id(a)</a:t>
              </a:r>
            </a:p>
            <a:p>
              <a:pPr>
                <a:lnSpc>
                  <a:spcPct val="120000"/>
                </a:lnSpc>
              </a:pPr>
              <a:r>
                <a:rPr kumimoji="1" lang="fi-FI" altLang="ko-KR" sz="1600" spc="-90">
                  <a:latin typeface="Courier" charset="0"/>
                  <a:ea typeface="Courier" charset="0"/>
                  <a:cs typeface="Courier" charset="0"/>
                </a:rPr>
                <a:t>4410123464</a:t>
              </a:r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def f2():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        a = ‘cat’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        print(id(a))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f2()</a:t>
              </a:r>
            </a:p>
            <a:p>
              <a:pPr>
                <a:lnSpc>
                  <a:spcPct val="120000"/>
                </a:lnSpc>
              </a:pPr>
              <a:r>
                <a:rPr kumimoji="1" lang="is-IS" altLang="ko-KR" sz="1600" spc="-90">
                  <a:latin typeface="Courier" charset="0"/>
                  <a:ea typeface="Courier" charset="0"/>
                  <a:cs typeface="Courier" charset="0"/>
                </a:rPr>
                <a:t>4325227968</a:t>
              </a:r>
            </a:p>
            <a:p>
              <a:pPr>
                <a:lnSpc>
                  <a:spcPct val="120000"/>
                </a:lnSpc>
              </a:pPr>
              <a:r>
                <a:rPr kumimoji="1" lang="is-IS" altLang="ko-KR" sz="1600" spc="-90">
                  <a:latin typeface="Courier" charset="0"/>
                  <a:ea typeface="Courier" charset="0"/>
                  <a:cs typeface="Courier" charset="0"/>
                </a:rPr>
                <a:t>&gt;&gt;&gt; id(a)</a:t>
              </a:r>
            </a:p>
            <a:p>
              <a:pPr>
                <a:lnSpc>
                  <a:spcPct val="120000"/>
                </a:lnSpc>
              </a:pPr>
              <a:r>
                <a:rPr kumimoji="1" lang="fi-FI" altLang="ko-KR" sz="1600" spc="-90">
                  <a:latin typeface="Courier" charset="0"/>
                  <a:ea typeface="Courier" charset="0"/>
                  <a:cs typeface="Courier" charset="0"/>
                </a:rPr>
                <a:t>4410123464</a:t>
              </a:r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495907" y="2647603"/>
              <a:ext cx="856211" cy="374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dog</a:t>
              </a:r>
              <a:endParaRPr kumimoji="1"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7232073" y="2838847"/>
              <a:ext cx="2263834" cy="178622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sm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8415252" y="3329350"/>
              <a:ext cx="1075115" cy="820868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sm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9490367" y="3142313"/>
              <a:ext cx="856211" cy="374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cat</a:t>
              </a:r>
              <a:endParaRPr kumimoji="1" lang="ko-KR" altLang="en-US"/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7173884" y="2838847"/>
              <a:ext cx="2316483" cy="2157102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sm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649075" y="4010592"/>
              <a:ext cx="1058303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ko-KR" altLang="en-US" sz="1400"/>
                <a:t>지역변수 </a:t>
              </a:r>
              <a:r>
                <a:rPr kumimoji="1" lang="en-US" altLang="ko-KR" sz="1400"/>
                <a:t>a</a:t>
              </a:r>
              <a:endParaRPr kumimoji="1" lang="ko-KR" altLang="en-US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73326" y="4905117"/>
              <a:ext cx="1058303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ko-KR" altLang="en-US" sz="1400"/>
                <a:t>전역변수 </a:t>
              </a:r>
              <a:r>
                <a:rPr kumimoji="1" lang="en-US" altLang="ko-KR" sz="1400"/>
                <a:t>a</a:t>
              </a:r>
              <a:endParaRPr kumimoji="1"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8897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변수의 범위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-2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8437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지역변수가 생성이 될 때 참조가 먼저 일어나면 에러가 발생합니다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global </a:t>
            </a:r>
            <a:r>
              <a:rPr kumimoji="1" lang="ko-KR" altLang="en-US"/>
              <a:t>키워드로 전역변수를 명시적으로 참조할 수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전역변수를 수정할 필요가 있을 때는 함수 파라메타나 리턴값으로 처리하는 것이 좋습니다</a:t>
            </a:r>
            <a:r>
              <a:rPr kumimoji="1" lang="en-US" altLang="ko-KR"/>
              <a:t>.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475786" y="2502078"/>
            <a:ext cx="4254460" cy="3042509"/>
            <a:chOff x="1459156" y="2527017"/>
            <a:chExt cx="4254460" cy="3042509"/>
          </a:xfrm>
        </p:grpSpPr>
        <p:sp>
          <p:nvSpPr>
            <p:cNvPr id="33" name="TextBox 32"/>
            <p:cNvSpPr txBox="1"/>
            <p:nvPr/>
          </p:nvSpPr>
          <p:spPr>
            <a:xfrm>
              <a:off x="1459156" y="2527017"/>
              <a:ext cx="4105529" cy="30425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a = ‘dog’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id(a)</a:t>
              </a:r>
            </a:p>
            <a:p>
              <a:pPr>
                <a:lnSpc>
                  <a:spcPct val="120000"/>
                </a:lnSpc>
              </a:pPr>
              <a:r>
                <a:rPr kumimoji="1" lang="fi-FI" altLang="ko-KR" sz="1600" spc="-90">
                  <a:latin typeface="Courier" charset="0"/>
                  <a:ea typeface="Courier" charset="0"/>
                  <a:cs typeface="Courier" charset="0"/>
                </a:rPr>
                <a:t>4410123464</a:t>
              </a:r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def f3():</a:t>
              </a:r>
              <a:endParaRPr kumimoji="1" lang="ko-KR" altLang="en-US" sz="1600" spc="-90">
                <a:latin typeface="Courier" charset="0"/>
                <a:ea typeface="Courier" charset="0"/>
                <a:cs typeface="Courier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	print(id(a))</a:t>
              </a:r>
              <a:r>
                <a:rPr kumimoji="1" lang="ko-KR" altLang="en-US" sz="1600" spc="-90">
                  <a:latin typeface="Courier" charset="0"/>
                  <a:ea typeface="Courier" charset="0"/>
                  <a:cs typeface="Courier" charset="0"/>
                </a:rPr>
                <a:t>        </a:t>
              </a:r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        a = ‘cat’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&gt;&gt;&gt; f3()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UnboundLocalError</a:t>
              </a:r>
              <a:endParaRPr kumimoji="1" lang="is-IS" altLang="ko-KR" sz="1600" spc="-9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57405" y="2672541"/>
              <a:ext cx="856211" cy="374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dog</a:t>
              </a:r>
              <a:endParaRPr kumimoji="1" lang="ko-KR" altLang="en-US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2610192" y="2863785"/>
              <a:ext cx="2247213" cy="182829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sm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3557847" y="3354288"/>
              <a:ext cx="1294018" cy="843639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w="sm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851865" y="3167251"/>
              <a:ext cx="856211" cy="3740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cat</a:t>
              </a:r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10573" y="4035530"/>
              <a:ext cx="1058303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kumimoji="1" lang="ko-KR" altLang="en-US" sz="1400"/>
                <a:t>지역변수 </a:t>
              </a:r>
              <a:r>
                <a:rPr kumimoji="1" lang="en-US" altLang="ko-KR" sz="1400"/>
                <a:t>a</a:t>
              </a:r>
              <a:endParaRPr kumimoji="1" lang="ko-KR" altLang="en-US" sz="14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162513" y="2502078"/>
            <a:ext cx="4105529" cy="3865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a = ‘dog’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f4():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global a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a = ‘cat’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f4()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4325227968</a:t>
            </a:r>
            <a:endParaRPr kumimoji="1" lang="fi-FI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4325227968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560762" y="264760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dog</a:t>
            </a:r>
            <a:endParaRPr kumimoji="1"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7253980" y="2838846"/>
            <a:ext cx="2306782" cy="164228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1" idx="1"/>
          </p:cNvCxnSpPr>
          <p:nvPr/>
        </p:nvCxnSpPr>
        <p:spPr>
          <a:xfrm flipV="1">
            <a:off x="8261204" y="2834639"/>
            <a:ext cx="1299558" cy="133835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555222" y="314231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cat</a:t>
            </a:r>
            <a:endParaRPr kumimoji="1"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752283" y="4023332"/>
            <a:ext cx="105830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전역변수 </a:t>
            </a:r>
            <a:r>
              <a:rPr kumimoji="1" lang="en-US" altLang="ko-KR" sz="1400"/>
              <a:t>a</a:t>
            </a:r>
            <a:endParaRPr kumimoji="1" lang="ko-KR" altLang="en-US" sz="1400"/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 flipV="1">
            <a:off x="8314476" y="3329349"/>
            <a:ext cx="1240746" cy="1350588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4" idx="1"/>
          </p:cNvCxnSpPr>
          <p:nvPr/>
        </p:nvCxnSpPr>
        <p:spPr>
          <a:xfrm>
            <a:off x="7259520" y="3021675"/>
            <a:ext cx="2295702" cy="307674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변수의 범위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-3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8437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파라메타로 전달되는 것은 오브젝트를 가리키는 참조입니다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call-by-object-reference: </a:t>
            </a:r>
            <a:r>
              <a:rPr kumimoji="1" lang="ko-KR" altLang="en-US"/>
              <a:t>오브젝트 레퍼런스가 </a:t>
            </a:r>
            <a:r>
              <a:rPr kumimoji="1" lang="en-US" altLang="ko-KR"/>
              <a:t>call-by-value</a:t>
            </a:r>
            <a:r>
              <a:rPr kumimoji="1" lang="ko-KR" altLang="en-US"/>
              <a:t>로 전달됩니다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75786" y="2502078"/>
            <a:ext cx="4105529" cy="3632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a = ‘dog’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f5(a):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a = ‘cat’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f5(a)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4410123464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4325227968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4325227968</a:t>
            </a:r>
          </a:p>
          <a:p>
            <a:pPr>
              <a:lnSpc>
                <a:spcPct val="120000"/>
              </a:lnSpc>
            </a:pPr>
            <a:endParaRPr kumimoji="1" lang="fi-FI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74035" y="264760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dog</a:t>
            </a:r>
            <a:endParaRPr kumimoji="1"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572793" y="2838846"/>
            <a:ext cx="2301242" cy="160173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4" idx="1"/>
          </p:cNvCxnSpPr>
          <p:nvPr/>
        </p:nvCxnSpPr>
        <p:spPr>
          <a:xfrm flipV="1">
            <a:off x="3566160" y="2834639"/>
            <a:ext cx="1307875" cy="931027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868495" y="314231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cat</a:t>
            </a:r>
            <a:endParaRPr kumimoji="1"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27203" y="4010591"/>
            <a:ext cx="105830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전역변수 </a:t>
            </a:r>
            <a:r>
              <a:rPr kumimoji="1" lang="en-US" altLang="ko-KR" sz="1400"/>
              <a:t>a</a:t>
            </a:r>
            <a:endParaRPr kumimoji="1"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162513" y="2502078"/>
            <a:ext cx="4105529" cy="3632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a = [‘dog’]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4407771848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f6(a):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       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a.append(‘cat’)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print(id(a))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f6(a)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4407771848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4407771848</a:t>
            </a:r>
            <a:endParaRPr kumimoji="1" lang="fi-FI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[’dog’, ’cat’]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560762" y="264760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dog</a:t>
            </a:r>
            <a:endParaRPr kumimoji="1"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7253980" y="2838846"/>
            <a:ext cx="2306782" cy="164228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1" idx="1"/>
          </p:cNvCxnSpPr>
          <p:nvPr/>
        </p:nvCxnSpPr>
        <p:spPr>
          <a:xfrm flipV="1">
            <a:off x="8478982" y="2834639"/>
            <a:ext cx="1081780" cy="1047405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421134" y="2647602"/>
            <a:ext cx="85621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cat</a:t>
            </a:r>
            <a:endParaRPr kumimoji="1"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068163" y="4023332"/>
            <a:ext cx="1058303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전역변수 </a:t>
            </a:r>
            <a:r>
              <a:rPr kumimoji="1" lang="en-US" altLang="ko-KR" sz="1400"/>
              <a:t>a</a:t>
            </a:r>
            <a:endParaRPr kumimoji="1" lang="ko-KR" altLang="en-US" sz="140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478982" y="2834639"/>
            <a:ext cx="1081780" cy="1629296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89396" y="3325294"/>
            <a:ext cx="1284639" cy="1037862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78333" y="3017620"/>
            <a:ext cx="2295702" cy="307674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7839" y="797511"/>
            <a:ext cx="38963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lambda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function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decorator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design pattern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jupyter notebook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3200">
                <a:latin typeface="+mj-lt"/>
              </a:rPr>
              <a:t> example</a:t>
            </a:r>
            <a:endParaRPr kumimoji="1" lang="ko-KR" alt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1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내부함수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함수안에 함수를 정의할 수 있습니다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내부함수는 외부함수 밖에서 찾을 수 없습니다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동일한 이름을 가진 다른 외부함수 보다 내부함수를 먼저 찾습니다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89184" y="2502080"/>
            <a:ext cx="4221907" cy="25437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outer():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def inner():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print(”inner”)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inner()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outer()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inner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7658" y="2502079"/>
            <a:ext cx="4221907" cy="2543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def inner():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print(”global inner”)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outer():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def inner():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print(”inner”)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inner()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outer()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inner</a:t>
            </a:r>
          </a:p>
        </p:txBody>
      </p:sp>
    </p:spTree>
    <p:extLst>
      <p:ext uri="{BB962C8B-B14F-4D97-AF65-F5344CB8AC3E}">
        <p14:creationId xmlns:p14="http://schemas.microsoft.com/office/powerpoint/2010/main" val="188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클로저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내부함수를 이용하여 동적으로 함수를 생성합니다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외부함수에서 넘겨진 인자를 기억합니다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전역변수 사용을 피하고 작은 클래스의 역할을 대신합니다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자바스크립트와 루비에서 널리 사용됩니다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4" y="2643448"/>
            <a:ext cx="5882053" cy="2427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cookbook(name):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def recipe(no):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print(”%s’s recipe no.%d" % (name, no))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return recipe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python_recipe = cookbook(‘python’)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perl_recipe = cookbook(‘perl’)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4077" y="2643448"/>
            <a:ext cx="3288723" cy="2427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python_recipe(1)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python's recipe no.1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perl_recipe(2)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perl's recipe no.2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id(python_recipe)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4407710720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id(perl_recipe)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4407657608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9517" y="5845283"/>
            <a:ext cx="5444836" cy="57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recipe(no):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print(”%s’s recipe no.%d" % (‘python’, no))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38201" y="5219158"/>
            <a:ext cx="5231476" cy="57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recipe(no):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print(”%s’s recipe no.%d" % (‘perl’, no))</a:t>
            </a:r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3217025" y="4397433"/>
            <a:ext cx="4444910" cy="144785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0" idx="0"/>
          </p:cNvCxnSpPr>
          <p:nvPr/>
        </p:nvCxnSpPr>
        <p:spPr>
          <a:xfrm>
            <a:off x="2759825" y="4729942"/>
            <a:ext cx="1394114" cy="489216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제너레이터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제너레이터는 반복문에 사용될 수 있는 </a:t>
            </a:r>
            <a:r>
              <a:rPr kumimoji="1" lang="en-US" altLang="ko-KR"/>
              <a:t>range</a:t>
            </a:r>
            <a:r>
              <a:rPr kumimoji="1" lang="ko-KR" altLang="en-US"/>
              <a:t>와 유사한 함수입니다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큰 사이즈의 리스트를 미리 만들지 않고 요청할 때마다 엘리먼트를 생성합니다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return </a:t>
            </a:r>
            <a:r>
              <a:rPr kumimoji="1" lang="ko-KR" altLang="en-US"/>
              <a:t>대신 </a:t>
            </a:r>
            <a:r>
              <a:rPr kumimoji="1" lang="en-US" altLang="ko-KR"/>
              <a:t>yield</a:t>
            </a:r>
            <a:r>
              <a:rPr kumimoji="1" lang="ko-KR" altLang="en-US"/>
              <a:t> 문을 사용합니다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4" y="2427263"/>
            <a:ext cx="4537791" cy="3632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gaus_dist(n):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while n &gt; 0: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 yield random.random()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    n -=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gd = gaus_dist(5)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for i in gd: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print(i)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0.33179007798016014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0.7001361002199015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0.8208898097755184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0.3130969547016207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0.9497738374045565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6588" y="2427263"/>
            <a:ext cx="4537791" cy="3632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gd = gaus_dist(5)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next(gd)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0.5344178248682653</a:t>
            </a:r>
          </a:p>
          <a:p>
            <a:pPr>
              <a:lnSpc>
                <a:spcPct val="120000"/>
              </a:lnSpc>
            </a:pPr>
            <a:r>
              <a:rPr kumimoji="1" lang="is-IS" altLang="ko-KR" sz="1600" spc="-90">
                <a:latin typeface="Courier" charset="0"/>
                <a:ea typeface="Courier" charset="0"/>
                <a:cs typeface="Courier" charset="0"/>
              </a:rPr>
              <a:t>&gt;&gt;&gt; next(gd)</a:t>
            </a:r>
          </a:p>
          <a:p>
            <a:pPr>
              <a:lnSpc>
                <a:spcPct val="120000"/>
              </a:lnSpc>
            </a:pPr>
            <a:r>
              <a:rPr kumimoji="1" lang="cs-CZ" altLang="ko-KR" sz="1600" spc="-90">
                <a:latin typeface="Courier" charset="0"/>
                <a:ea typeface="Courier" charset="0"/>
                <a:cs typeface="Courier" charset="0"/>
              </a:rPr>
              <a:t>0.39623666632511123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sum(gd)</a:t>
            </a:r>
          </a:p>
          <a:p>
            <a:pPr>
              <a:lnSpc>
                <a:spcPct val="120000"/>
              </a:lnSpc>
            </a:pPr>
            <a:r>
              <a:rPr kumimoji="1" lang="fi-FI" altLang="ko-KR" sz="1600" spc="-90">
                <a:latin typeface="Courier" charset="0"/>
                <a:ea typeface="Courier" charset="0"/>
                <a:cs typeface="Courier" charset="0"/>
              </a:rPr>
              <a:t>1.5102706419901075</a:t>
            </a: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독스트링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(docstring)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 정의시 첫라인에 쓰인 주석은 독스트링으로 특별하게 관리됩니다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 설명이나 파라메타</a:t>
            </a:r>
            <a:r>
              <a:rPr kumimoji="1" lang="en-US" altLang="ko-KR"/>
              <a:t>,</a:t>
            </a:r>
            <a:r>
              <a:rPr kumimoji="1" lang="ko-KR" altLang="en-US"/>
              <a:t> 리턴 값에 대한 설명을 기록합니다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2" y="2073415"/>
            <a:ext cx="7937697" cy="3978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sample(a = 0):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‘’’this is sample function’’’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	pass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sample?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Signature: sample(a=0)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Docstring: this is sample function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File:      ~/Github/python-tutorial/&lt;ipython-input-307-c359cd57cbbf&gt;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Type:      function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help(sample)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Signature: sample(a=0)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Docstring: this is sample function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File:      ~/Github/python-tutorial/&lt;ipython-input-307-c359cd57cbbf&gt;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Type:      function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decorator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함수에 기능 추가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데코레이터는 인자로 함수를 넘겨 받아 새로운 함수를 리턴하는 함수입니다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기존의 함수를 변경시키지 않고 새로운 기능을 추가할 때 사용합니다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함수선언 위에 </a:t>
            </a:r>
            <a:r>
              <a:rPr kumimoji="1" lang="en-US" altLang="ko-KR"/>
              <a:t>‘@’</a:t>
            </a:r>
            <a:r>
              <a:rPr kumimoji="1" lang="ko-KR" altLang="en-US"/>
              <a:t> 표시와 함께 함수 선언시 쓸 수 있습니다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117" y="2593520"/>
            <a:ext cx="5266541" cy="27598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def print_name(first, last):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return 'My Name is %s, %s' % (last, first)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p_decor(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def func_wrapper(*args, **kwargs):</a:t>
            </a:r>
            <a:endParaRPr kumimoji="1" lang="ko-KR" altLang="en-US" sz="1400" spc="-9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text =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(*args, **kwargs)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return “&lt;p&gt;%s&lt;/p&gt;” % text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func_wrapper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p_name = p_decor(print_name)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p_name(‘jobs’, ‘steve’)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'&lt;p&gt;My Name is steve, jobs&lt;/p&gt;'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7903" y="2593520"/>
            <a:ext cx="5266541" cy="27598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p_decor(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def func_wrapper(*args, **kwargs):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text =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(*args, **kwargs)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return “&lt;p&gt;%s&lt;/p&gt;” % text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func_wrapper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@p_decor 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print_name(first, last):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return 'My Name is %s, %s' % (last, first)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print_name(‘jobs’, ‘steve’)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'&lt;p&gt;My Name is steve, jobs&lt;/p&gt;'</a:t>
            </a:r>
          </a:p>
        </p:txBody>
      </p:sp>
    </p:spTree>
    <p:extLst>
      <p:ext uri="{BB962C8B-B14F-4D97-AF65-F5344CB8AC3E}">
        <p14:creationId xmlns:p14="http://schemas.microsoft.com/office/powerpoint/2010/main" val="8378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파라메타 전달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데코레이터에 파라메타를 추가하기 위해 클로저의 기능을 활용합니다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여러개의 데코레이터를 중첩해서 사용할 수 있습니다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38193" y="2493766"/>
            <a:ext cx="5852316" cy="33667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html_tag(tag):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p_decor(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def func_wrapper(*args, **kwargs):</a:t>
            </a:r>
            <a:endParaRPr kumimoji="1" lang="ko-KR" altLang="en-US" sz="1400" spc="-9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text =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(*args, **kwargs)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    return “&lt;%s&gt;%s&lt;/%s&gt;” % (tag, text, tag)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func_wrapper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return p_decor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@html_tag(‘div’)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print_name(first, last):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return 'My Name is %s, %s' % (last, first)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print_name(‘jobs’, ‘steve’)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’&lt;div&gt;My Name is steve, jobs&lt;/div&gt;'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9132" y="2493766"/>
            <a:ext cx="3704862" cy="1604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@html_tag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@jquery_lib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@blank_strip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print_name(tag):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wrapper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감추기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데코레이터를 사용하면 함수의 원래 이름이 바뀌어 집니다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functools.wraps </a:t>
            </a:r>
            <a:r>
              <a:rPr kumimoji="1" lang="ko-KR" altLang="en-US"/>
              <a:t>를 사용하여 함수 정보를 바꾸어 줍니다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258" y="1943431"/>
            <a:ext cx="5852316" cy="4474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html_tag(tag):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p_decor(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def func_wrapper(*args, **kwargs):</a:t>
            </a:r>
            <a:endParaRPr kumimoji="1" lang="ko-KR" altLang="en-US" sz="1400" spc="-9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text =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(*args, **kwargs)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    return “&lt;%s&gt;%s&lt;/%s&gt;” % (tag, text, tag)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func_wrapper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return p_decor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@html_tag(‘div’)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print_name(first, last):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‘’’p tagging for your name’’’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'My Name is %s, %s' % (last, first)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print_name(‘jobs’, ‘steve’)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’&lt;div&gt;My Name is steve, jobs&lt;/div&gt;’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print_name.__name__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‘func_wrapper’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print_name.__doc__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1125" y="1943431"/>
            <a:ext cx="5852316" cy="4474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from functools import wraps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html_tag(tag):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p_decor(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@wraps(func)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def func_wrapper(*args, **kwargs):</a:t>
            </a:r>
            <a:endParaRPr kumimoji="1" lang="ko-KR" altLang="en-US" sz="1400" spc="-9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text =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(*args, **kwargs)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        return “&lt;%s&gt;%s&lt;/%s&gt;” % (tag, text, tag)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func_wrapper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return p_decor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@html_tag(‘div’)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print_name(first, last):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‘’’div tagging for your name’’’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return 'My Name is %s, %s' % (last, first)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print_name.__name__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‘print_name’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print_name.__doc__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‘p tagging for your name’</a:t>
            </a:r>
          </a:p>
        </p:txBody>
      </p:sp>
    </p:spTree>
    <p:extLst>
      <p:ext uri="{BB962C8B-B14F-4D97-AF65-F5344CB8AC3E}">
        <p14:creationId xmlns:p14="http://schemas.microsoft.com/office/powerpoint/2010/main" val="17795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class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클래스 기본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인스턴스 변수는 </a:t>
            </a:r>
            <a:r>
              <a:rPr kumimoji="1" lang="en-US" altLang="ko-KR"/>
              <a:t>__init__ </a:t>
            </a:r>
            <a:r>
              <a:rPr kumimoji="1" lang="ko-KR" altLang="en-US"/>
              <a:t>메소드 안에서 초기화하는 것이 좋습니다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인스턴스 메소드의 첫 인자는 </a:t>
            </a:r>
            <a:r>
              <a:rPr kumimoji="1" lang="en-US" altLang="ko-KR"/>
              <a:t>self(</a:t>
            </a:r>
            <a:r>
              <a:rPr kumimoji="1" lang="ko-KR" altLang="en-US"/>
              <a:t>인스턴스 자신</a:t>
            </a:r>
            <a:r>
              <a:rPr kumimoji="1" lang="en-US" altLang="ko-KR"/>
              <a:t>)</a:t>
            </a:r>
            <a:r>
              <a:rPr kumimoji="1" lang="ko-KR" altLang="en-US"/>
              <a:t>입니다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_(underscore) </a:t>
            </a:r>
            <a:r>
              <a:rPr kumimoji="1" lang="ko-KR" altLang="en-US"/>
              <a:t>두개로 시작하는 함수나 변수는 네임 맹글링</a:t>
            </a:r>
            <a:r>
              <a:rPr kumimoji="1" lang="en-US" altLang="ko-KR"/>
              <a:t>(mangling)</a:t>
            </a:r>
            <a:r>
              <a:rPr kumimoji="1" lang="ko-KR" altLang="en-US"/>
              <a:t>을 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0252" y="2319038"/>
            <a:ext cx="4272898" cy="41813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Person(object):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has_right(self):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return True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Man(Person):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pass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tom = Man(‘tom’, ‘M’)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is Man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isinstance(tom, Man)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6338" y="2319040"/>
            <a:ext cx="5392346" cy="11056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isinstance(tom, Person)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issubclass(Man, Person)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6338" y="3599252"/>
            <a:ext cx="5392346" cy="2901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Woman(Person):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__init__(self, name, weight):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super(Woman, self).__init__(name, ‘F’)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self.__weight = weight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__get_weight(self):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return self.__weight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Woman(‘jane’, 50)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jane._Woman__get_weight()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051" y="3751200"/>
            <a:ext cx="132440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인스턴스 변수</a:t>
            </a:r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V="1">
            <a:off x="1180252" y="3358480"/>
            <a:ext cx="1105389" cy="39272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1035" y="5073892"/>
            <a:ext cx="132440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프라이빗 함수</a:t>
            </a:r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>
            <a:off x="5675437" y="5227781"/>
            <a:ext cx="1033094" cy="7398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0356" y="4416225"/>
            <a:ext cx="150393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인스턴스 메소드</a:t>
            </a:r>
          </a:p>
        </p:txBody>
      </p:sp>
      <p:cxnSp>
        <p:nvCxnSpPr>
          <p:cNvPr id="19" name="직선 화살표 연결선 18"/>
          <p:cNvCxnSpPr>
            <a:stCxn id="18" idx="1"/>
          </p:cNvCxnSpPr>
          <p:nvPr/>
        </p:nvCxnSpPr>
        <p:spPr>
          <a:xfrm flipH="1" flipV="1">
            <a:off x="3126259" y="4135214"/>
            <a:ext cx="934097" cy="43490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lambda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getter/setter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메소드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/>
              <a:t>@property </a:t>
            </a:r>
            <a:r>
              <a:rPr kumimoji="1" lang="ko-KR" altLang="en-US"/>
              <a:t>와 </a:t>
            </a:r>
            <a:r>
              <a:rPr kumimoji="1" lang="en-US" altLang="ko-KR"/>
              <a:t>@name.setter </a:t>
            </a:r>
            <a:r>
              <a:rPr kumimoji="1" lang="ko-KR" altLang="en-US"/>
              <a:t>데코레이터를 사용하여 </a:t>
            </a:r>
            <a:r>
              <a:rPr kumimoji="1" lang="en-US" altLang="ko-KR"/>
              <a:t>getter/setter </a:t>
            </a:r>
            <a:r>
              <a:rPr kumimoji="1" lang="ko-KR" altLang="en-US"/>
              <a:t>메소드를 구현합니다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545" y="1669041"/>
            <a:ext cx="5089793" cy="2901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Person(object):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Person(‘jane’, ‘F’)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‘jane’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9075" y="1669040"/>
            <a:ext cx="5089793" cy="5040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Person(object):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self.__hidden_name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@property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</a:t>
            </a:r>
            <a:r>
              <a:rPr kumimoji="1" lang="en-US" altLang="ko-KR" sz="1400" b="1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my_name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return self.__hidden_name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@</a:t>
            </a:r>
            <a:r>
              <a:rPr kumimoji="1" lang="en-US" altLang="ko-KR" sz="1400" b="1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my_name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.setter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</a:t>
            </a:r>
            <a:r>
              <a:rPr kumimoji="1" lang="en-US" altLang="ko-KR" sz="1400" b="1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my_name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(self, str):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self.__hidden_name = str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Person(‘jane’, ‘F’)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jane.my_name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‘jane’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jane.my_name = ‘suji’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jane.my_name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‘suji’</a:t>
            </a:r>
          </a:p>
        </p:txBody>
      </p:sp>
      <p:cxnSp>
        <p:nvCxnSpPr>
          <p:cNvPr id="15" name="직선 화살표 연결선 9"/>
          <p:cNvCxnSpPr/>
          <p:nvPr/>
        </p:nvCxnSpPr>
        <p:spPr>
          <a:xfrm rot="5400000" flipH="1" flipV="1">
            <a:off x="5999208" y="4368113"/>
            <a:ext cx="1804084" cy="38306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9"/>
          <p:cNvCxnSpPr/>
          <p:nvPr/>
        </p:nvCxnSpPr>
        <p:spPr>
          <a:xfrm rot="16200000" flipV="1">
            <a:off x="7129849" y="5016843"/>
            <a:ext cx="1037968" cy="61783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클래스 변수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,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클래스 메소드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85843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 변수는 클래스 바디에 선언하고 보통 메소드 선언보다 앞서서 기술합니다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 변수는 인스턴스와 클래스를 통해 접근할 수 있습니다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 메소드는 </a:t>
            </a:r>
            <a:r>
              <a:rPr kumimoji="1" lang="en-US" altLang="ko-KR"/>
              <a:t>@classmethod </a:t>
            </a:r>
            <a:r>
              <a:rPr kumimoji="1" lang="ko-KR" altLang="en-US"/>
              <a:t>데코레이터를 사용하고 첫번째 인자는 클래스 자신입니다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 메소드는 인스턴스를 만들지 않고 클래스 내부 자료를 수정할 수 있습니다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545" y="2781744"/>
            <a:ext cx="5089793" cy="32775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Person(object):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population = 0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Person.population += 1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@classmethod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increase(cls):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cls.population +=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9075" y="2781743"/>
            <a:ext cx="5089793" cy="3277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Person(‘jane’, ‘F’)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jane.population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= Person(‘tom’, ‘M’)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Person.population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Person.increase()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jane.poplution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474" y="4305180"/>
            <a:ext cx="114486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클래스 변수</a:t>
            </a:r>
          </a:p>
        </p:txBody>
      </p:sp>
      <p:cxnSp>
        <p:nvCxnSpPr>
          <p:cNvPr id="7" name="직선 화살표 연결선 6"/>
          <p:cNvCxnSpPr>
            <a:stCxn id="6" idx="0"/>
          </p:cNvCxnSpPr>
          <p:nvPr/>
        </p:nvCxnSpPr>
        <p:spPr>
          <a:xfrm flipV="1">
            <a:off x="1007907" y="3624549"/>
            <a:ext cx="666657" cy="680631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717" y="6050979"/>
            <a:ext cx="132440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클래스 메소드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971150" y="5370348"/>
            <a:ext cx="666657" cy="680631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9"/>
          <p:cNvCxnSpPr/>
          <p:nvPr/>
        </p:nvCxnSpPr>
        <p:spPr>
          <a:xfrm rot="10800000" flipV="1">
            <a:off x="3040655" y="4612957"/>
            <a:ext cx="5277080" cy="82937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정적 메소드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1003872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정적 메소드는 </a:t>
            </a:r>
            <a:r>
              <a:rPr kumimoji="1" lang="en-US" altLang="ko-KR"/>
              <a:t>@staticmethod </a:t>
            </a:r>
            <a:r>
              <a:rPr kumimoji="1" lang="ko-KR" altLang="en-US"/>
              <a:t>데코레이터를 사용합니다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정적 메소드는 인스턴스나 클래스 인자를 제공받지 않습니다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정적 메소드는 클래스나 인스턴스의 자료를 변경하지 않으며 유틸리티 목적으로 사용됩니다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6545" y="2324542"/>
            <a:ext cx="5089793" cy="4236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Person(object):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population = 0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Person.population += 1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@classmethod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increase(cls):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cls.population += 1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@staticmethod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desc():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print(‘Person is Animal’)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9075" y="2324541"/>
            <a:ext cx="5089793" cy="4236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Person(‘jane’, ‘F’)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jane.population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= Person(‘tom’, ‘M’)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Person.population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Person.increase()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jane.poplution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Person.desc()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‘Person is Animal’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jane.desc()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‘Person is Animal’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177" y="5145434"/>
            <a:ext cx="114486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ko-KR" altLang="en-US" sz="1400"/>
              <a:t>정적 메소드</a:t>
            </a:r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016610" y="5453211"/>
            <a:ext cx="572432" cy="564524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8404" y="4620259"/>
            <a:ext cx="2307261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/>
              <a:t>인스턴스도 정적 메소드를 호출합니다</a:t>
            </a:r>
            <a:r>
              <a:rPr kumimoji="1" lang="en-US" altLang="ko-KR" sz="1400"/>
              <a:t>.</a:t>
            </a:r>
            <a:endParaRPr kumimoji="1" lang="ko-KR" altLang="en-US" sz="140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7858897" y="4880919"/>
            <a:ext cx="559507" cy="45720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같은 이름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,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다른 종류 메소드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100387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인스턴스 메소드와 클래스</a:t>
            </a:r>
            <a:r>
              <a:rPr kumimoji="1" lang="en-US" altLang="ko-KR"/>
              <a:t>/</a:t>
            </a:r>
            <a:r>
              <a:rPr kumimoji="1" lang="ko-KR" altLang="en-US"/>
              <a:t>정적 메소드를 같은 이름으로 혼용하여 사용하면 안됩니다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같은 이름을 사용해야 하는 경우 인스턴스 메소드의 이름을 변수에 할당하여 우회합니다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4382" y="2559322"/>
            <a:ext cx="5089793" cy="349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Person(object):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name, gender):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self.gender = gender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self.desc = self.__desc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__desc(self):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print('%s is Person' % self.name)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@staticmethod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desc():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print(‘Person is Animal’)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9269" y="2559321"/>
            <a:ext cx="3764611" cy="20126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Person(‘jane’, ‘F’)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jane.desc()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 is Person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Person.desc()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‘Person is Animal’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17093" y="3015049"/>
            <a:ext cx="3435177" cy="1556952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323968" y="3575227"/>
            <a:ext cx="4044776" cy="1972957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독스트링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(docstring)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 정의시 첫라인에 쓰인 주석은 독스트링으로 특별하게 관리됩니다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메소드</a:t>
            </a:r>
            <a:r>
              <a:rPr kumimoji="1" lang="en-US" altLang="ko-KR"/>
              <a:t>,</a:t>
            </a:r>
            <a:r>
              <a:rPr kumimoji="1" lang="ko-KR" altLang="en-US"/>
              <a:t> 클래스 변수에 대한 설명을 기록합니다</a:t>
            </a:r>
            <a:r>
              <a:rPr kumimoji="1" lang="en-US" altLang="ko-KR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9182" y="1855846"/>
            <a:ext cx="7149337" cy="4779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Man(Person):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‘’’this is subclass of Person’’’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pass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Man?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Init signature: Man(name, gender)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Docstring:      this is subclass of Person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Type:           type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help(Man)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Help on class Man in module __main__: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class Man(Person)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|  this is subclass of Person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|  Method resolution order: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|      Man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|      Person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|      builtins.object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|  Methods inherited from Person: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|  __init__(self, name, gender)</a:t>
            </a:r>
          </a:p>
          <a:p>
            <a:pPr>
              <a:lnSpc>
                <a:spcPct val="120000"/>
              </a:lnSpc>
            </a:pPr>
            <a:r>
              <a:rPr kumimoji="1" lang="de-DE" altLang="ko-KR" sz="1400" spc="-90">
                <a:latin typeface="Courier" charset="0"/>
                <a:ea typeface="Courier" charset="0"/>
                <a:cs typeface="Courier" charset="0"/>
              </a:rPr>
              <a:t>...</a:t>
            </a: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design pattern</a:t>
            </a:r>
            <a:r>
              <a:rPr kumimoji="1" lang="ko-KR" altLang="en-US">
                <a:latin typeface="+mn-lt"/>
                <a:ea typeface="Nanum Gothic" charset="-127"/>
                <a:cs typeface="Nanum Gothic" charset="-127"/>
              </a:rPr>
              <a:t/>
            </a:r>
            <a:br>
              <a:rPr kumimoji="1" lang="ko-KR" altLang="en-US">
                <a:latin typeface="+mn-lt"/>
                <a:ea typeface="Nanum Gothic" charset="-127"/>
                <a:cs typeface="Nanum Gothic" charset="-127"/>
              </a:rPr>
            </a:br>
            <a:r>
              <a:rPr kumimoji="1" lang="en-US" altLang="ko-KR"/>
              <a:t> </a:t>
            </a:r>
            <a:r>
              <a:rPr kumimoji="1" lang="en-US" altLang="ko-KR" sz="2700"/>
              <a:t>https://github.com/faif/python-patterns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5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Singleton(Borg)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여러개의 오브젝트가 하나의 상태를 공유합니다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116" y="1697903"/>
            <a:ext cx="4749152" cy="4779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Person(object):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__shared_state = {}</a:t>
            </a:r>
            <a:endParaRPr kumimoji="1" lang="ko-KR" altLang="en-US" sz="1400" spc="-9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__init__(self, name):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self.__dict__ = self.__shared_state</a:t>
            </a:r>
            <a:endParaRPr kumimoji="1" lang="ko-KR" altLang="en-US" sz="1400" spc="-9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self.name = name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= Person(‘tom’)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is jane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tom.name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1733" y="1697903"/>
            <a:ext cx="6392334" cy="4779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Person(object):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__instance = None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  def __new__(cls, *args, **kwargs):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      if not cls.__instance: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          cls.__instance = super(Person, cls).__new__(cls)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           return cls.__instance</a:t>
            </a:r>
          </a:p>
          <a:p>
            <a:pPr>
              <a:lnSpc>
                <a:spcPct val="120000"/>
              </a:lnSpc>
            </a:pPr>
            <a:endParaRPr kumimoji="1" lang="ko-KR" altLang="en-US" sz="1400" spc="-9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def __init__(self, name):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self.name = 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= Person(‘tom’)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 = Person(‘jane’)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 is jane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tom.name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jane.name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1146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Strategy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클래스에게 메소드를 주입하여 선택한 기능을 수행하게 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0893" y="1639714"/>
            <a:ext cx="6451259" cy="4779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def lower(str):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print(str.lower())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def upper(str):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print(str.upper())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Person(object):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func=None):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if func is not None: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    self.exe = func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exe(self, name):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print(name)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lw_person = Person(lower)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lw_person.exe(‘Jane’)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up_person = Person(upper)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up_person.exe(‘Jane’)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JANE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915295" y="3167150"/>
            <a:ext cx="282633" cy="1637606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Adapter</a:t>
            </a:r>
            <a:endParaRPr kumimoji="1" lang="ko-KR" altLang="en-US" sz="3600">
              <a:latin typeface="+mn-ea"/>
              <a:ea typeface="+mn-ea"/>
              <a:cs typeface="Nanum Gothic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클래스의 메소드를 바꾸어 인터페이스를 단일화 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137" y="1631401"/>
            <a:ext cx="4680648" cy="49938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Person(object):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speak(self):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print(‘hello’)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Dog(object):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bark(self):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print(‘walwal’)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class Adapter(object):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def __init__(self, obj, **kwargs):</a:t>
            </a:r>
            <a:endParaRPr kumimoji="1" lang="ko-KR" altLang="en-US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spc="-9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self.obj = obj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self.__dict__.update(kwargs)</a:t>
            </a:r>
          </a:p>
          <a:p>
            <a:pPr>
              <a:lnSpc>
                <a:spcPct val="120000"/>
              </a:lnSpc>
            </a:pPr>
            <a:endParaRPr kumimoji="1" lang="en-US" altLang="ko-KR" sz="14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def __getattr__(self, attr):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            return getattr(self.obj, attr)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 = Person()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person.speak()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hello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dog = Dog()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dog.bark()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walwal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6604" y="1631401"/>
            <a:ext cx="5314604" cy="49938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dog = Adapter(dog, make_noise=dog.bark)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 = Adapter(person, make_noise=person.speak)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dog.bark()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walwal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dog.make_noise()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walwal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person.speak()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hello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&gt;&gt;&gt; person.make_noise()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spc="-90">
                <a:latin typeface="Courier" charset="0"/>
                <a:ea typeface="Courier" charset="0"/>
                <a:cs typeface="Courier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7007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2513" y="1725433"/>
            <a:ext cx="11110245" cy="45269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ko-KR" sz="4400">
                <a:ea typeface="Nanum Gothic" charset="-127"/>
                <a:cs typeface="Nanum Gothic" charset="-127"/>
              </a:rPr>
              <a:t>Demo</a:t>
            </a:r>
          </a:p>
          <a:p>
            <a:pPr marL="0" indent="0" algn="ctr">
              <a:lnSpc>
                <a:spcPct val="110000"/>
              </a:lnSpc>
              <a:buNone/>
            </a:pPr>
            <a:endParaRPr kumimoji="1" lang="en-US" altLang="ko-KR" sz="4400">
              <a:ea typeface="Nanum Gothic" charset="-127"/>
              <a:cs typeface="Nanum Gothic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ko-KR" sz="4400">
                <a:ea typeface="Nanum Gothic" charset="-127"/>
                <a:cs typeface="Nanum Gothic" charset="-127"/>
              </a:rPr>
              <a:t>jupyter notebook</a:t>
            </a:r>
          </a:p>
          <a:p>
            <a:pPr marL="0" indent="0" algn="ctr">
              <a:lnSpc>
                <a:spcPct val="110000"/>
              </a:lnSpc>
              <a:buNone/>
            </a:pPr>
            <a:endParaRPr kumimoji="1" lang="ko-KR" altLang="en-US" sz="2400">
              <a:ea typeface="Nanum Gothic" charset="-127"/>
              <a:cs typeface="Nanum Gothic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>
              <a:ea typeface="Nanum Gothic" charset="-127"/>
              <a:cs typeface="Nanum Gothic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3600"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람다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(lambda)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함수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보통 익명 함수</a:t>
            </a:r>
            <a:r>
              <a:rPr kumimoji="1" lang="en-US" altLang="ko-KR"/>
              <a:t>(Anonymous</a:t>
            </a:r>
            <a:r>
              <a:rPr kumimoji="1" lang="ko-KR" altLang="en-US"/>
              <a:t> </a:t>
            </a:r>
            <a:r>
              <a:rPr kumimoji="1" lang="en-US" altLang="ko-KR"/>
              <a:t>function)</a:t>
            </a:r>
            <a:r>
              <a:rPr kumimoji="1" lang="ko-KR" altLang="en-US"/>
              <a:t>으로도 불리우며 한 곳에서만 사용되어 이름이 불필요하고 비교적 간단한 함수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익명함수를 변수에 할당하여 파라메라로 전달 </a:t>
            </a:r>
            <a:r>
              <a:rPr kumimoji="1" lang="en-US" altLang="ko-KR"/>
              <a:t>(</a:t>
            </a:r>
            <a:r>
              <a:rPr kumimoji="1" lang="ko-KR" altLang="en-US"/>
              <a:t>파이썬은 함수이름을 파라메타로 전달 가능합니다</a:t>
            </a:r>
            <a:r>
              <a:rPr kumimoji="1" lang="en-US" altLang="ko-KR"/>
              <a:t>)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i="1"/>
              <a:t>lambda </a:t>
            </a:r>
            <a:r>
              <a:rPr kumimoji="1" lang="ko-KR" altLang="en-US" i="1"/>
              <a:t>파라메타</a:t>
            </a:r>
            <a:r>
              <a:rPr kumimoji="1" lang="en-US" altLang="ko-KR" i="1"/>
              <a:t>:</a:t>
            </a:r>
            <a:r>
              <a:rPr kumimoji="1" lang="ko-KR" altLang="en-US" i="1"/>
              <a:t> 표현식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99959" y="3017683"/>
            <a:ext cx="8592083" cy="3279028"/>
            <a:chOff x="1766935" y="3017683"/>
            <a:chExt cx="8592083" cy="3279028"/>
          </a:xfrm>
        </p:grpSpPr>
        <p:sp>
          <p:nvSpPr>
            <p:cNvPr id="6" name="TextBox 5"/>
            <p:cNvSpPr txBox="1"/>
            <p:nvPr/>
          </p:nvSpPr>
          <p:spPr>
            <a:xfrm>
              <a:off x="1766935" y="3017683"/>
              <a:ext cx="3930162" cy="144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Perl:              </a:t>
              </a:r>
            </a:p>
            <a:p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sub 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{ 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return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 $x*$x })-&gt;(10);</a:t>
              </a:r>
              <a:endParaRPr kumimoji="1" lang="ko-KR" altLang="en-US" sz="1600" spc="-9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6935" y="4856711"/>
              <a:ext cx="3930162" cy="144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PHP:</a:t>
              </a:r>
            </a:p>
            <a:p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array_map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function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($x) { 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return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 $x*$x; }, [10])</a:t>
              </a:r>
              <a:endParaRPr kumimoji="1" lang="ko-KR" altLang="en-US" sz="1600" spc="-9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8856" y="3017683"/>
              <a:ext cx="3930162" cy="144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Javascript:</a:t>
              </a:r>
            </a:p>
            <a:p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function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(x){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return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 x*x;})(10)</a:t>
              </a:r>
              <a:endParaRPr kumimoji="1" lang="ko-KR" altLang="en-US" sz="1600" spc="-9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8856" y="4856711"/>
              <a:ext cx="3930162" cy="144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ko-KR" sz="1600" spc="-90">
                  <a:latin typeface="Courier" charset="0"/>
                  <a:ea typeface="Courier" charset="0"/>
                  <a:cs typeface="Courier" charset="0"/>
                </a:rPr>
                <a:t>Python:</a:t>
              </a:r>
            </a:p>
            <a:p>
              <a:endParaRPr kumimoji="1" lang="en-US" altLang="ko-KR" sz="1600" spc="-9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altLang="ko-KR" sz="1600" b="1" spc="-90">
                  <a:latin typeface="Courier" charset="0"/>
                  <a:ea typeface="Courier" charset="0"/>
                  <a:cs typeface="Courier" charset="0"/>
                </a:rPr>
                <a:t>lambda</a:t>
              </a:r>
              <a:r>
                <a:rPr lang="en-US" altLang="ko-KR" sz="1600" spc="-90">
                  <a:latin typeface="Courier" charset="0"/>
                  <a:ea typeface="Courier" charset="0"/>
                  <a:cs typeface="Courier" charset="0"/>
                </a:rPr>
                <a:t> x: x*x)(10)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새로운 노트북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" y="881149"/>
            <a:ext cx="12192000" cy="5649043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8578735" y="4256116"/>
            <a:ext cx="1978429" cy="5070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" y="881148"/>
            <a:ext cx="12192000" cy="581579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노트북 이름 바꾸기</a:t>
            </a:r>
          </a:p>
        </p:txBody>
      </p:sp>
      <p:sp>
        <p:nvSpPr>
          <p:cNvPr id="4" name="액자 3"/>
          <p:cNvSpPr/>
          <p:nvPr/>
        </p:nvSpPr>
        <p:spPr>
          <a:xfrm>
            <a:off x="2973802" y="1634517"/>
            <a:ext cx="1538931" cy="5070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4866" y="2141594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제목을 클릭하면 노트북 파일이름을 바꿀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6581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9" y="881149"/>
            <a:ext cx="10478783" cy="597109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키보드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,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막다운 도움말</a:t>
            </a:r>
          </a:p>
        </p:txBody>
      </p:sp>
      <p:sp>
        <p:nvSpPr>
          <p:cNvPr id="4" name="액자 3"/>
          <p:cNvSpPr/>
          <p:nvPr/>
        </p:nvSpPr>
        <p:spPr>
          <a:xfrm>
            <a:off x="5636030" y="2485505"/>
            <a:ext cx="1978429" cy="5070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5636030" y="3194856"/>
            <a:ext cx="1978429" cy="50707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키보드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,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막다운 도움말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155"/>
            <a:ext cx="12192000" cy="5971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8733" y="3090333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셀을 편집하려면 </a:t>
            </a:r>
            <a:r>
              <a:rPr kumimoji="1" lang="en-US" altLang="ko-KR" b="1">
                <a:solidFill>
                  <a:srgbClr val="FF0000"/>
                </a:solidFill>
              </a:rPr>
              <a:t>Enter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0466" y="3687411"/>
            <a:ext cx="42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셀의 내용을 실행시키려면 </a:t>
            </a:r>
            <a:r>
              <a:rPr kumimoji="1" lang="en-US" altLang="ko-KR" b="1">
                <a:solidFill>
                  <a:srgbClr val="FF0000"/>
                </a:solidFill>
              </a:rPr>
              <a:t>Shift+Enter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8733" y="4490961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코드 셀을 막다운 셀로 바꾸려면 </a:t>
            </a:r>
            <a:r>
              <a:rPr kumimoji="1" lang="en-US" altLang="ko-KR" b="1">
                <a:solidFill>
                  <a:srgbClr val="FF0000"/>
                </a:solidFill>
              </a:rPr>
              <a:t>m, </a:t>
            </a:r>
            <a:r>
              <a:rPr kumimoji="1" lang="ko-KR" altLang="en-US" b="1">
                <a:solidFill>
                  <a:srgbClr val="FF0000"/>
                </a:solidFill>
              </a:rPr>
              <a:t>그 반대는 </a:t>
            </a:r>
            <a:r>
              <a:rPr kumimoji="1" lang="en-US" altLang="ko-KR" b="1">
                <a:solidFill>
                  <a:srgbClr val="FF0000"/>
                </a:solidFill>
              </a:rPr>
              <a:t>y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1666" y="5294511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현재 셀 아래 새 셀을 추가하려면 </a:t>
            </a:r>
            <a:r>
              <a:rPr kumimoji="1" lang="en-US" altLang="ko-KR" b="1">
                <a:solidFill>
                  <a:srgbClr val="FF0000"/>
                </a:solidFill>
              </a:rPr>
              <a:t>b, </a:t>
            </a:r>
            <a:r>
              <a:rPr kumimoji="1" lang="ko-KR" altLang="en-US" b="1">
                <a:solidFill>
                  <a:srgbClr val="FF0000"/>
                </a:solidFill>
              </a:rPr>
              <a:t>위에 추가하려면 </a:t>
            </a:r>
            <a:r>
              <a:rPr kumimoji="1" lang="en-US" altLang="ko-KR" b="1">
                <a:solidFill>
                  <a:srgbClr val="FF0000"/>
                </a:solidFill>
              </a:rPr>
              <a:t>a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1666" y="5791912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현재 셀을 복사할때 </a:t>
            </a:r>
            <a:r>
              <a:rPr kumimoji="1" lang="en-US" altLang="ko-KR" b="1">
                <a:solidFill>
                  <a:srgbClr val="FF0000"/>
                </a:solidFill>
              </a:rPr>
              <a:t>c, </a:t>
            </a:r>
            <a:r>
              <a:rPr kumimoji="1" lang="ko-KR" altLang="en-US" b="1">
                <a:solidFill>
                  <a:srgbClr val="FF0000"/>
                </a:solidFill>
              </a:rPr>
              <a:t>붙여넣을 땐 </a:t>
            </a:r>
            <a:r>
              <a:rPr kumimoji="1" lang="en-US" altLang="ko-KR" b="1">
                <a:solidFill>
                  <a:srgbClr val="FF0000"/>
                </a:solidFill>
              </a:rPr>
              <a:t>v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1666" y="6193687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현재 셀을 오려낼땐 </a:t>
            </a:r>
            <a:r>
              <a:rPr kumimoji="1" lang="en-US" altLang="ko-KR" b="1">
                <a:solidFill>
                  <a:srgbClr val="FF0000"/>
                </a:solidFill>
              </a:rPr>
              <a:t>x, </a:t>
            </a:r>
            <a:r>
              <a:rPr kumimoji="1" lang="ko-KR" altLang="en-US" b="1">
                <a:solidFill>
                  <a:srgbClr val="FF0000"/>
                </a:solidFill>
              </a:rPr>
              <a:t>지울땐 </a:t>
            </a:r>
            <a:r>
              <a:rPr kumimoji="1" lang="en-US" altLang="ko-KR" b="1">
                <a:solidFill>
                  <a:srgbClr val="FF0000"/>
                </a:solidFill>
              </a:rPr>
              <a:t>dd</a:t>
            </a: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키보드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,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 막다운 도움말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5" y="881149"/>
            <a:ext cx="12200465" cy="5894607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4730097" y="3067837"/>
            <a:ext cx="2221036" cy="8098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1133" y="3156721"/>
            <a:ext cx="48301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</a:rPr>
              <a:t>커널 재실행</a:t>
            </a:r>
            <a:r>
              <a:rPr kumimoji="1" lang="en-US" altLang="ko-KR" b="1">
                <a:solidFill>
                  <a:srgbClr val="FF0000"/>
                </a:solidFill>
              </a:rPr>
              <a:t>,</a:t>
            </a:r>
            <a:r>
              <a:rPr kumimoji="1" lang="ko-KR" altLang="en-US" b="1">
                <a:solidFill>
                  <a:srgbClr val="FF0000"/>
                </a:solidFill>
              </a:rPr>
              <a:t> 결과내용 모두 지움</a:t>
            </a:r>
          </a:p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커널 재실행 전체 셀을 위에서부터 모두 실행</a:t>
            </a:r>
          </a:p>
        </p:txBody>
      </p:sp>
    </p:spTree>
    <p:extLst>
      <p:ext uri="{BB962C8B-B14F-4D97-AF65-F5344CB8AC3E}">
        <p14:creationId xmlns:p14="http://schemas.microsoft.com/office/powerpoint/2010/main" val="20227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316" y="-637"/>
            <a:ext cx="12188684" cy="881786"/>
          </a:xfrm>
          <a:prstGeom prst="rect">
            <a:avLst/>
          </a:prstGeom>
          <a:solidFill>
            <a:srgbClr val="79909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노트북 종료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881148"/>
            <a:ext cx="11893085" cy="5976851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345515" y="6049555"/>
            <a:ext cx="2221036" cy="5389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1018404"/>
          </a:xfrm>
          <a:solidFill>
            <a:srgbClr val="79909C"/>
          </a:solidFill>
        </p:spPr>
        <p:txBody>
          <a:bodyPr/>
          <a:lstStyle/>
          <a:p>
            <a:r>
              <a:rPr kumimoji="1" lang="en-US" altLang="ko-KR">
                <a:ea typeface="Nanum Gothic" charset="-127"/>
                <a:cs typeface="Nanum Gothic" charset="-127"/>
              </a:rPr>
              <a:t> Github Download</a:t>
            </a:r>
            <a:endParaRPr kumimoji="1" lang="ko-KR" altLang="en-US"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239"/>
            <a:ext cx="12192000" cy="4645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030" y="5952392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/>
              <a:t>내 문서 밑으로 압축 해제</a:t>
            </a:r>
          </a:p>
        </p:txBody>
      </p:sp>
    </p:spTree>
    <p:extLst>
      <p:ext uri="{BB962C8B-B14F-4D97-AF65-F5344CB8AC3E}">
        <p14:creationId xmlns:p14="http://schemas.microsoft.com/office/powerpoint/2010/main" val="2266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Setup</a:t>
            </a:r>
            <a:r>
              <a:rPr kumimoji="1" lang="ko-KR" altLang="en-US">
                <a:latin typeface="+mn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&amp;</a:t>
            </a:r>
            <a:r>
              <a:rPr kumimoji="1" lang="ko-KR" altLang="en-US">
                <a:latin typeface="+mn-lt"/>
                <a:ea typeface="Nanum Gothic" charset="-127"/>
                <a:cs typeface="Nanum Gothic" charset="-127"/>
              </a:rPr>
              <a:t> </a:t>
            </a:r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Example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1018404"/>
          </a:xfrm>
          <a:solidFill>
            <a:srgbClr val="79909C"/>
          </a:solidFill>
        </p:spPr>
        <p:txBody>
          <a:bodyPr/>
          <a:lstStyle/>
          <a:p>
            <a:r>
              <a:rPr kumimoji="1" lang="ko-KR" altLang="en-US">
                <a:ea typeface="Nanum Gothic" charset="-127"/>
                <a:cs typeface="Nanum Gothic" charset="-127"/>
              </a:rPr>
              <a:t> 학생 점수 관리</a:t>
            </a:r>
            <a:endParaRPr kumimoji="1" lang="ko-KR" altLang="en-US"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666" y="1314290"/>
            <a:ext cx="10636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Student </a:t>
            </a:r>
            <a:r>
              <a:rPr kumimoji="1" lang="ko-KR" altLang="en-US" sz="2000"/>
              <a:t>와 </a:t>
            </a:r>
            <a:r>
              <a:rPr kumimoji="1" lang="en-US" altLang="ko-KR" sz="2000"/>
              <a:t>GradeBooks </a:t>
            </a:r>
            <a:r>
              <a:rPr kumimoji="1" lang="ko-KR" altLang="en-US" sz="2000"/>
              <a:t>클래스가 있습니다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Student </a:t>
            </a:r>
            <a:r>
              <a:rPr kumimoji="1" lang="ko-KR" altLang="en-US" sz="2000"/>
              <a:t>클래스는 학생 이름으로 초기화되고 학생마다 고유번호를 발급합니다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Gradebooks</a:t>
            </a:r>
            <a:r>
              <a:rPr kumimoji="1" lang="ko-KR" altLang="en-US" sz="2000"/>
              <a:t>는 과목 이름으로 초기화 합니다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Gradebooks</a:t>
            </a:r>
            <a:r>
              <a:rPr kumimoji="1" lang="ko-KR" altLang="en-US" sz="2000"/>
              <a:t>는 학생과 점수를 인스턴스 변수로 관리합니다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Gradebooks</a:t>
            </a:r>
            <a:r>
              <a:rPr kumimoji="1" lang="ko-KR" altLang="en-US" sz="2000"/>
              <a:t>는 학생과 점수를 입력받아 누적하여 저장합니다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Gradebooks</a:t>
            </a:r>
            <a:r>
              <a:rPr kumimoji="1" lang="ko-KR" altLang="en-US" sz="2000"/>
              <a:t>는 모든 학생의 리스트를 리턴하고 가장 높은 점수를 가진 학생을 찾습니다</a:t>
            </a:r>
            <a:r>
              <a:rPr kumimoji="1" lang="en-US" altLang="ko-KR" sz="2000"/>
              <a:t>.</a:t>
            </a:r>
            <a:endParaRPr kumimoji="1"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451665" y="3828890"/>
            <a:ext cx="10089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ko-KR" altLang="en-US" sz="2000"/>
              <a:t>각 클래스와 메소드에 독스트링을 추가합니다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Student </a:t>
            </a:r>
            <a:r>
              <a:rPr kumimoji="1" lang="ko-KR" altLang="en-US" sz="2000"/>
              <a:t>클래스에서 고유번호를 위한 클래스 변수가 오염되지 않도록 숨깁니다</a:t>
            </a:r>
            <a:r>
              <a:rPr kumimoji="1" lang="en-US" altLang="ko-KR" sz="2000"/>
              <a:t>.</a:t>
            </a:r>
            <a:endParaRPr kumimoji="1" lang="ko-KR" altLang="en-US" sz="200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ko-KR" sz="2000"/>
              <a:t>Gradebooks</a:t>
            </a:r>
            <a:r>
              <a:rPr kumimoji="1" lang="ko-KR" altLang="en-US" sz="2000"/>
              <a:t>에 한 학생의 복수개 점수를 입력받을 수 있도록 메소드를 추가합니다</a:t>
            </a:r>
            <a:r>
              <a:rPr kumimoji="1" lang="en-US" altLang="ko-KR" sz="2000"/>
              <a:t>.</a:t>
            </a:r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1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1018404"/>
          </a:xfrm>
          <a:solidFill>
            <a:srgbClr val="79909C"/>
          </a:solidFill>
        </p:spPr>
        <p:txBody>
          <a:bodyPr/>
          <a:lstStyle/>
          <a:p>
            <a:r>
              <a:rPr kumimoji="1" lang="en-US" altLang="ko-KR">
                <a:ea typeface="Nanum Gothic" charset="-127"/>
                <a:cs typeface="Nanum Gothic" charset="-127"/>
              </a:rPr>
              <a:t> Q&amp;A</a:t>
            </a:r>
            <a:endParaRPr kumimoji="1" lang="ko-KR" altLang="en-US">
              <a:ea typeface="Nanum Gothic" charset="-127"/>
              <a:cs typeface="Nanum Gothic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22513" y="1725433"/>
            <a:ext cx="11110245" cy="4526937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ko-KR">
                <a:ea typeface="Nanum Gothic" charset="-127"/>
                <a:cs typeface="Nanum Gothic" charset="-127"/>
              </a:rPr>
              <a:t>Any Question: </a:t>
            </a:r>
            <a:r>
              <a:rPr kumimoji="1" lang="en-US" altLang="ko-KR">
                <a:ea typeface="Nanum Gothic" charset="-127"/>
                <a:cs typeface="Nanum Gothic" charset="-127"/>
                <a:hlinkClick r:id="rId2"/>
              </a:rPr>
              <a:t>haesunrpark@gmail.com</a:t>
            </a:r>
            <a:endParaRPr kumimoji="1" lang="en-US" altLang="ko-KR">
              <a:ea typeface="Nanum Gothic" charset="-127"/>
              <a:cs typeface="Nanum Gothic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endParaRPr kumimoji="1" lang="ko-KR" altLang="en-US">
              <a:ea typeface="Nanum Gothic" charset="-127"/>
              <a:cs typeface="Nanum Gothic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ko-KR">
                <a:ea typeface="Nanum Gothic" charset="-127"/>
                <a:cs typeface="Nanum Gothic" charset="-127"/>
              </a:rPr>
              <a:t>github URL: </a:t>
            </a:r>
            <a:r>
              <a:rPr kumimoji="1" lang="en-US" altLang="ko-KR">
                <a:ea typeface="Nanum Gothic" charset="-127"/>
                <a:cs typeface="Nanum Gothic" charset="-127"/>
                <a:hlinkClick r:id="rId3"/>
              </a:rPr>
              <a:t>https://github.com/rickiepark/python-tutorial</a:t>
            </a:r>
            <a:endParaRPr kumimoji="1" lang="en-US" altLang="ko-KR">
              <a:ea typeface="Nanum Gothic" charset="-127"/>
              <a:cs typeface="Nanum Gothic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endParaRPr kumimoji="1" lang="ko-KR" altLang="en-US">
              <a:ea typeface="Nanum Gothic" charset="-127"/>
              <a:cs typeface="Nanum Gothic" charset="-127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ko-KR">
                <a:ea typeface="Nanum Gothic" charset="-127"/>
                <a:cs typeface="Nanum Gothic" charset="-127"/>
              </a:rPr>
              <a:t>This slide available at </a:t>
            </a:r>
            <a:br>
              <a:rPr kumimoji="1" lang="en-US" altLang="ko-KR">
                <a:ea typeface="Nanum Gothic" charset="-127"/>
                <a:cs typeface="Nanum Gothic" charset="-127"/>
              </a:rPr>
            </a:br>
            <a:r>
              <a:rPr kumimoji="1" lang="en-US" altLang="ko-KR">
                <a:ea typeface="Nanum Gothic" charset="-127"/>
                <a:cs typeface="Nanum Gothic" charset="-127"/>
                <a:hlinkClick r:id="rId4"/>
              </a:rPr>
              <a:t>http://tensorflowkorea.wordpress.com</a:t>
            </a:r>
            <a:endParaRPr kumimoji="1" lang="en-US" altLang="ko-KR"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맵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(map)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과 함께 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맵</a:t>
            </a:r>
            <a:r>
              <a:rPr kumimoji="1" lang="en-US" altLang="ko-KR"/>
              <a:t>(map)</a:t>
            </a:r>
            <a:r>
              <a:rPr kumimoji="1" lang="ko-KR" altLang="en-US"/>
              <a:t> 함수를 사용하여 리스트 컴프리헨션과 유사한 작업을 수행할 수 있습니다</a:t>
            </a:r>
            <a:r>
              <a:rPr kumimoji="1" lang="en-US" altLang="ko-KR"/>
              <a:t>.</a:t>
            </a:r>
            <a:endParaRPr kumimoji="1" lang="ko-KR" altLang="en-US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i="1"/>
              <a:t>map(</a:t>
            </a:r>
            <a:r>
              <a:rPr kumimoji="1" lang="ko-KR" altLang="en-US" i="1"/>
              <a:t>함수</a:t>
            </a:r>
            <a:r>
              <a:rPr kumimoji="1" lang="en-US" altLang="ko-KR" i="1"/>
              <a:t>,</a:t>
            </a:r>
            <a:r>
              <a:rPr kumimoji="1" lang="ko-KR" altLang="en-US" i="1"/>
              <a:t> 스트링</a:t>
            </a:r>
            <a:r>
              <a:rPr kumimoji="1" lang="en-US" altLang="ko-KR" i="1"/>
              <a:t>|</a:t>
            </a:r>
            <a:r>
              <a:rPr kumimoji="1" lang="ko-KR" altLang="en-US" i="1"/>
              <a:t>리스트</a:t>
            </a:r>
            <a:r>
              <a:rPr kumimoji="1" lang="en-US" altLang="ko-KR" i="1"/>
              <a:t>|</a:t>
            </a:r>
            <a:r>
              <a:rPr kumimoji="1" lang="ko-KR" altLang="en-US" i="1"/>
              <a:t>튜플</a:t>
            </a:r>
            <a:r>
              <a:rPr kumimoji="1" lang="en-US" altLang="ko-KR" i="1"/>
              <a:t>|</a:t>
            </a:r>
            <a:r>
              <a:rPr kumimoji="1" lang="ko-KR" altLang="en-US" i="1"/>
              <a:t>딕셔너리</a:t>
            </a:r>
            <a:r>
              <a:rPr kumimoji="1" lang="en-US" altLang="ko-KR" i="1"/>
              <a:t>|</a:t>
            </a:r>
            <a:r>
              <a:rPr kumimoji="1" lang="ko-KR" altLang="en-US" i="1"/>
              <a:t>셋</a:t>
            </a:r>
            <a:r>
              <a:rPr kumimoji="1" lang="en-US" altLang="ko-KR" i="1"/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맵은 함수의 리턴 값을 모아서 리스트로 만들어 줍니다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1549" y="2270342"/>
            <a:ext cx="4328281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[x*x for x in range(5)]</a:t>
            </a:r>
          </a:p>
          <a:p>
            <a:pPr>
              <a:lnSpc>
                <a:spcPct val="120000"/>
              </a:lnSpc>
            </a:pPr>
            <a:r>
              <a:rPr kumimoji="1" lang="cs-CZ" altLang="ko-KR" sz="1600" spc="-90">
                <a:latin typeface="Courier" charset="0"/>
                <a:ea typeface="Courier" charset="0"/>
                <a:cs typeface="Courier" charset="0"/>
              </a:rPr>
              <a:t>[0, 1, 4, 9, 16]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1550" y="3657291"/>
            <a:ext cx="4328281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map(lambda x: x*x, range(5))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&lt;map at 0x106da4128&gt;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1550" y="5044240"/>
            <a:ext cx="4328281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list(map(lambda x: x*x, range(5)))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[0, 1, 4, 9, 16]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5273" y="3657291"/>
            <a:ext cx="4328281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sqr = lambda x: x*x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list(map(sqr, range(5)))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[0, 1, 4, 9, 16]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5273" y="5044240"/>
            <a:ext cx="4328281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def sqr(x):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   return x*x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list(map(sqr, range(5)))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[0, 1, 4, 9, 16]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필터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(filter)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와 함께 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i="1"/>
              <a:t>filter(</a:t>
            </a:r>
            <a:r>
              <a:rPr kumimoji="1" lang="ko-KR" altLang="en-US" i="1"/>
              <a:t>함수</a:t>
            </a:r>
            <a:r>
              <a:rPr kumimoji="1" lang="en-US" altLang="ko-KR" i="1"/>
              <a:t>,</a:t>
            </a:r>
            <a:r>
              <a:rPr kumimoji="1" lang="ko-KR" altLang="en-US" i="1"/>
              <a:t> 스트링</a:t>
            </a:r>
            <a:r>
              <a:rPr kumimoji="1" lang="en-US" altLang="ko-KR" i="1"/>
              <a:t>|</a:t>
            </a:r>
            <a:r>
              <a:rPr kumimoji="1" lang="ko-KR" altLang="en-US" i="1"/>
              <a:t>리스트</a:t>
            </a:r>
            <a:r>
              <a:rPr kumimoji="1" lang="en-US" altLang="ko-KR" i="1"/>
              <a:t>|</a:t>
            </a:r>
            <a:r>
              <a:rPr kumimoji="1" lang="ko-KR" altLang="en-US" i="1"/>
              <a:t>튜플</a:t>
            </a:r>
            <a:r>
              <a:rPr kumimoji="1" lang="en-US" altLang="ko-KR" i="1"/>
              <a:t>|</a:t>
            </a:r>
            <a:r>
              <a:rPr kumimoji="1" lang="ko-KR" altLang="en-US" i="1"/>
              <a:t>딕셔너리</a:t>
            </a:r>
            <a:r>
              <a:rPr kumimoji="1" lang="en-US" altLang="ko-KR" i="1"/>
              <a:t>|</a:t>
            </a:r>
            <a:r>
              <a:rPr kumimoji="1" lang="ko-KR" altLang="en-US" i="1"/>
              <a:t>셋</a:t>
            </a:r>
            <a:r>
              <a:rPr kumimoji="1" lang="en-US" altLang="ko-KR" i="1"/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필터는 함수의 리턴 값이 참인 것만 리스트로 만들어 줍니다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9906" y="2270342"/>
            <a:ext cx="4783015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odd(p):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[i for i in p if i%2]</a:t>
            </a:r>
            <a:b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</a:b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odd(range(10))</a:t>
            </a:r>
          </a:p>
          <a:p>
            <a:pPr>
              <a:lnSpc>
                <a:spcPct val="120000"/>
              </a:lnSpc>
            </a:pPr>
            <a:r>
              <a:rPr kumimoji="1" lang="pt-BR" altLang="ko-KR" sz="1600" spc="-90">
                <a:latin typeface="Courier" charset="0"/>
                <a:ea typeface="Courier" charset="0"/>
                <a:cs typeface="Courier" charset="0"/>
              </a:rPr>
              <a:t>[1, 3, 5, 7, 9]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9907" y="3657291"/>
            <a:ext cx="4783015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def odd(k):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        return k %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list(filter(odd, range(10)))</a:t>
            </a:r>
          </a:p>
          <a:p>
            <a:pPr>
              <a:lnSpc>
                <a:spcPct val="120000"/>
              </a:lnSpc>
            </a:pPr>
            <a:r>
              <a:rPr kumimoji="1" lang="pt-BR" altLang="ko-KR" sz="1600" spc="-90">
                <a:latin typeface="Courier" charset="0"/>
                <a:ea typeface="Courier" charset="0"/>
                <a:cs typeface="Courier" charset="0"/>
              </a:rPr>
              <a:t>[1, 3, 5, 7, 9]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907" y="5044240"/>
            <a:ext cx="4783015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kumimoji="1" lang="ko-KR" altLang="en-US" sz="1600" spc="-9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list(filter(lambda x: x%2, range(10)))</a:t>
            </a:r>
          </a:p>
          <a:p>
            <a:pPr>
              <a:lnSpc>
                <a:spcPct val="120000"/>
              </a:lnSpc>
            </a:pPr>
            <a:r>
              <a:rPr kumimoji="1" lang="pt-BR" altLang="ko-KR" sz="1600" spc="-90">
                <a:latin typeface="Courier" charset="0"/>
                <a:ea typeface="Courier" charset="0"/>
                <a:cs typeface="Courier" charset="0"/>
              </a:rPr>
              <a:t>[1, 3, 5, 7, 9]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9587" y="3657291"/>
            <a:ext cx="4592050" cy="126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0  1  2  3  4  5  6  7  8  9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0  1  0  1  0  1  0  1  0  1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[  1,    3,    5,    7,    9]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5449" y="394873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필터 함수의 결과 값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9143998" y="4134610"/>
            <a:ext cx="580293" cy="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9187958" y="4454064"/>
            <a:ext cx="580293" cy="0"/>
          </a:xfrm>
          <a:prstGeom prst="straightConnector1">
            <a:avLst/>
          </a:prstGeom>
          <a:ln w="25400">
            <a:solidFill>
              <a:schemeClr val="accent2"/>
            </a:solidFill>
            <a:headEnd w="sm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4265" y="4277741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/>
              <a:t>필터 함수의 결과가</a:t>
            </a:r>
          </a:p>
          <a:p>
            <a:r>
              <a:rPr kumimoji="1" lang="ko-KR" altLang="en-US" sz="1600"/>
              <a:t>참인 원소로만 구성함</a:t>
            </a:r>
          </a:p>
        </p:txBody>
      </p:sp>
    </p:spTree>
    <p:extLst>
      <p:ext uri="{BB962C8B-B14F-4D97-AF65-F5344CB8AC3E}">
        <p14:creationId xmlns:p14="http://schemas.microsoft.com/office/powerpoint/2010/main" val="8857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리듀스</a:t>
            </a:r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(reduce)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와 함께 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i="1"/>
              <a:t>reduce(</a:t>
            </a:r>
            <a:r>
              <a:rPr kumimoji="1" lang="ko-KR" altLang="en-US" i="1"/>
              <a:t>함수</a:t>
            </a:r>
            <a:r>
              <a:rPr kumimoji="1" lang="en-US" altLang="ko-KR" i="1"/>
              <a:t>,</a:t>
            </a:r>
            <a:r>
              <a:rPr kumimoji="1" lang="ko-KR" altLang="en-US" i="1"/>
              <a:t> 스트링</a:t>
            </a:r>
            <a:r>
              <a:rPr kumimoji="1" lang="en-US" altLang="ko-KR" i="1"/>
              <a:t>|</a:t>
            </a:r>
            <a:r>
              <a:rPr kumimoji="1" lang="ko-KR" altLang="en-US" i="1"/>
              <a:t>리스트</a:t>
            </a:r>
            <a:r>
              <a:rPr kumimoji="1" lang="en-US" altLang="ko-KR" i="1"/>
              <a:t>|</a:t>
            </a:r>
            <a:r>
              <a:rPr kumimoji="1" lang="ko-KR" altLang="en-US" i="1"/>
              <a:t>튜플</a:t>
            </a:r>
            <a:r>
              <a:rPr kumimoji="1" lang="en-US" altLang="ko-KR" i="1"/>
              <a:t>|</a:t>
            </a:r>
            <a:r>
              <a:rPr kumimoji="1" lang="ko-KR" altLang="en-US" i="1"/>
              <a:t>딕셔너리</a:t>
            </a:r>
            <a:r>
              <a:rPr kumimoji="1" lang="en-US" altLang="ko-KR" i="1"/>
              <a:t>|</a:t>
            </a:r>
            <a:r>
              <a:rPr kumimoji="1" lang="ko-KR" altLang="en-US" i="1"/>
              <a:t>셋</a:t>
            </a:r>
            <a:r>
              <a:rPr kumimoji="1" lang="en-US" altLang="ko-KR" i="1"/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리듀스는 파라메타의 값들을 모두 누적하여 적용합니다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1549" y="2270342"/>
            <a:ext cx="4592050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from functools import reduce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reduce(lambda x, y: x+y, range(10))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45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7658" y="2270342"/>
            <a:ext cx="4592050" cy="126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((((((((1+2)+3)+4)+5)+6)+7)+8)+9)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1549" y="3737887"/>
            <a:ext cx="4592050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reduce(lambda x, y: x+y, ‘abcde’)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‘abcde’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7658" y="3737887"/>
            <a:ext cx="4592050" cy="126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((((‘a’+’b’)+’c’)+’d’)+’e’)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1549" y="5205432"/>
            <a:ext cx="4592050" cy="12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reduce(lambda x, y: y+x, ‘abcde’)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‘edcba’</a:t>
            </a:r>
            <a:endParaRPr kumimoji="1" lang="ko-KR" altLang="en-US" sz="1600" spc="-9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7658" y="5205432"/>
            <a:ext cx="4592050" cy="126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(‘e’+(‘d’+(‘c’+(‘b’+’a’))))</a:t>
            </a:r>
          </a:p>
        </p:txBody>
      </p:sp>
    </p:spTree>
    <p:extLst>
      <p:ext uri="{BB962C8B-B14F-4D97-AF65-F5344CB8AC3E}">
        <p14:creationId xmlns:p14="http://schemas.microsoft.com/office/powerpoint/2010/main" val="12062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6" y="-637"/>
            <a:ext cx="12188684" cy="881786"/>
          </a:xfrm>
          <a:solidFill>
            <a:srgbClr val="79909C"/>
          </a:solidFill>
        </p:spPr>
        <p:txBody>
          <a:bodyPr>
            <a:normAutofit/>
          </a:bodyPr>
          <a:lstStyle/>
          <a:p>
            <a:r>
              <a:rPr kumimoji="1" lang="en-US" altLang="ko-KR" sz="3600">
                <a:latin typeface="+mn-ea"/>
                <a:ea typeface="+mn-ea"/>
                <a:cs typeface="Nanum Gothic" charset="-127"/>
              </a:rPr>
              <a:t> </a:t>
            </a:r>
            <a:r>
              <a:rPr kumimoji="1" lang="ko-KR" altLang="en-US" sz="3600">
                <a:latin typeface="+mn-ea"/>
                <a:ea typeface="+mn-ea"/>
                <a:cs typeface="Nanum Gothic" charset="-127"/>
              </a:rPr>
              <a:t>함수 포인터 처럼 사용하기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150" y="1098717"/>
            <a:ext cx="96851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두개의 람다 함수를 리스트에 할당하고 선택적으로 사용할 수 있습니다</a:t>
            </a:r>
            <a:r>
              <a:rPr kumimoji="1" lang="en-US" altLang="ko-KR"/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ko-KR" altLang="en-US"/>
              <a:t>함수명을 리스트에 할당하여 사용하는 것과 동일합니다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0341" y="2073415"/>
            <a:ext cx="4328281" cy="3928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 = [lambda x, y: x**y, lambda x, y: x/y]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func_choice[0].__class__ 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function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val1 = 10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val2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condition =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func_choice[condition](val1, val2)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5.0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condition = 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func_choice[condition](val1, val2)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0779" y="2073415"/>
            <a:ext cx="4328281" cy="3928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f1(x, y): return x**y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def f2(x, y): return x/y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 = [f1, f2]</a:t>
            </a:r>
          </a:p>
          <a:p>
            <a:pPr>
              <a:lnSpc>
                <a:spcPct val="120000"/>
              </a:lnSpc>
            </a:pPr>
            <a:endParaRPr kumimoji="1" lang="en-US" altLang="ko-KR" sz="1600" spc="-9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val1 = 10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val2 = 2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condition = 1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func_choice[condition](val1, val2)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5.0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condition = 0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&gt;&gt;&gt; func_choice[condition](val1, val2)</a:t>
            </a:r>
          </a:p>
          <a:p>
            <a:pPr>
              <a:lnSpc>
                <a:spcPct val="120000"/>
              </a:lnSpc>
            </a:pPr>
            <a:r>
              <a:rPr kumimoji="1" lang="en-US" altLang="ko-KR" sz="1600" spc="-90">
                <a:latin typeface="Courier" charset="0"/>
                <a:ea typeface="Courier" charset="0"/>
                <a:cs typeface="Courier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668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kumimoji="1" lang="en-US" altLang="ko-KR">
                <a:latin typeface="+mn-lt"/>
                <a:ea typeface="Nanum Gothic" charset="-127"/>
                <a:cs typeface="Nanum Gothic" charset="-127"/>
              </a:rPr>
              <a:t>function</a:t>
            </a:r>
            <a:endParaRPr kumimoji="1" lang="ko-KR" altLang="en-US">
              <a:latin typeface="+mn-lt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17022</TotalTime>
  <Words>3641</Words>
  <Application>Microsoft Macintosh PowerPoint</Application>
  <PresentationFormat>와이드스크린</PresentationFormat>
  <Paragraphs>813</Paragraphs>
  <Slides>49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Courier</vt:lpstr>
      <vt:lpstr>Nanum Gothic</vt:lpstr>
      <vt:lpstr>Arial</vt:lpstr>
      <vt:lpstr>Office 테마</vt:lpstr>
      <vt:lpstr>Python Tutorial 3 </vt:lpstr>
      <vt:lpstr>PowerPoint 프레젠테이션</vt:lpstr>
      <vt:lpstr>lambda</vt:lpstr>
      <vt:lpstr> 람다(lambda) 함수 정의</vt:lpstr>
      <vt:lpstr> 맵(map)과 함께 사용하기</vt:lpstr>
      <vt:lpstr> 필터(filter)와 함께 사용하기</vt:lpstr>
      <vt:lpstr> 리듀스(reduce)와 함께 사용하기</vt:lpstr>
      <vt:lpstr> 함수 포인터 처럼 사용하기</vt:lpstr>
      <vt:lpstr>function</vt:lpstr>
      <vt:lpstr> 함수의 정의</vt:lpstr>
      <vt:lpstr> 위치 인자</vt:lpstr>
      <vt:lpstr> 키워드 인자</vt:lpstr>
      <vt:lpstr> 인자 기본값</vt:lpstr>
      <vt:lpstr> 재귀 함수</vt:lpstr>
      <vt:lpstr> 익명의 위치 인자</vt:lpstr>
      <vt:lpstr> 익명의 키워드 인자</vt:lpstr>
      <vt:lpstr> 변수의 범위-1</vt:lpstr>
      <vt:lpstr> 변수의 범위-2</vt:lpstr>
      <vt:lpstr> 변수의 범위-3</vt:lpstr>
      <vt:lpstr> 내부함수</vt:lpstr>
      <vt:lpstr> 클로저</vt:lpstr>
      <vt:lpstr> 제너레이터</vt:lpstr>
      <vt:lpstr> 독스트링(docstring)</vt:lpstr>
      <vt:lpstr>decorator</vt:lpstr>
      <vt:lpstr> 함수에 기능 추가</vt:lpstr>
      <vt:lpstr> 파라메타 전달</vt:lpstr>
      <vt:lpstr> wrapper 감추기</vt:lpstr>
      <vt:lpstr>class</vt:lpstr>
      <vt:lpstr> 클래스 기본</vt:lpstr>
      <vt:lpstr> getter/setter 메소드</vt:lpstr>
      <vt:lpstr> 클래스 변수, 클래스 메소드</vt:lpstr>
      <vt:lpstr> 정적 메소드</vt:lpstr>
      <vt:lpstr> 같은 이름, 다른 종류 메소드</vt:lpstr>
      <vt:lpstr> 독스트링(docstring)</vt:lpstr>
      <vt:lpstr>design pattern  https://github.com/faif/python-patterns</vt:lpstr>
      <vt:lpstr> Singleton(Borg)</vt:lpstr>
      <vt:lpstr> Strategy</vt:lpstr>
      <vt:lpstr> Adapter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Github Download</vt:lpstr>
      <vt:lpstr>Setup &amp; Example</vt:lpstr>
      <vt:lpstr> 학생 점수 관리</vt:lpstr>
      <vt:lpstr>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 1 </dc:title>
  <dc:creator>Ricky Park</dc:creator>
  <cp:lastModifiedBy>Ricky Park</cp:lastModifiedBy>
  <cp:revision>432</cp:revision>
  <cp:lastPrinted>2016-07-18T04:36:30Z</cp:lastPrinted>
  <dcterms:created xsi:type="dcterms:W3CDTF">2016-06-21T07:55:17Z</dcterms:created>
  <dcterms:modified xsi:type="dcterms:W3CDTF">2016-07-18T09:38:49Z</dcterms:modified>
</cp:coreProperties>
</file>