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7AAD47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9B11-3452-4536-8B58-1972CA6B6CD1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9F83-EDD7-4D10-8B3B-24296F9C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9F83-EDD7-4D10-8B3B-24296F9C77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6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Market Eden Lifecycle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224572-FFDF-F3B3-3DEF-CA8EADE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15" y="4050275"/>
            <a:ext cx="1873632" cy="187363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8304A1E-9A5F-997B-6E79-F33BA259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1380170"/>
            <a:ext cx="1528682" cy="2175861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6EDBD-96B5-D461-7844-6508B4DEA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32" y="1428361"/>
            <a:ext cx="1765031" cy="20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Here is an organisational Babel Comms situation, </a:t>
            </a:r>
            <a:br>
              <a:rPr lang="en-GB" dirty="0"/>
            </a:br>
            <a:r>
              <a:rPr lang="en-GB" dirty="0"/>
              <a:t>it being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it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3360149"/>
            <a:ext cx="1655141" cy="174026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3360149"/>
            <a:ext cx="1655141" cy="17402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60BEC-03DE-5F78-ABE4-45581B0C39FB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575735" y="5100411"/>
            <a:ext cx="827570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473882-9534-1C56-4937-144D3E8E64C8}"/>
              </a:ext>
            </a:extLst>
          </p:cNvPr>
          <p:cNvCxnSpPr>
            <a:stCxn id="26" idx="3"/>
            <a:endCxn id="13" idx="0"/>
          </p:cNvCxnSpPr>
          <p:nvPr/>
        </p:nvCxnSpPr>
        <p:spPr>
          <a:xfrm flipH="1">
            <a:off x="1274632" y="5100411"/>
            <a:ext cx="128673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F02D5A-9B02-D5E8-D09A-0981CD27A32E}"/>
              </a:ext>
            </a:extLst>
          </p:cNvPr>
          <p:cNvCxnSpPr>
            <a:stCxn id="26" idx="3"/>
            <a:endCxn id="14" idx="0"/>
          </p:cNvCxnSpPr>
          <p:nvPr/>
        </p:nvCxnSpPr>
        <p:spPr>
          <a:xfrm>
            <a:off x="1403305" y="5100411"/>
            <a:ext cx="480360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ACA7E-30B1-E5BA-F1E8-EB3EA0BE59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03305" y="5100411"/>
            <a:ext cx="1350685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44167-C066-C165-C870-2EF8808128F0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403305" y="5100411"/>
            <a:ext cx="2060864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C63841-068E-E851-F3B9-725DA326B9F3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1403305" y="5100411"/>
            <a:ext cx="2530756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74AD76-C67E-C247-529E-6F0D5A0C3FA0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1403305" y="5100411"/>
            <a:ext cx="3320094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00DF-341A-6154-8D02-AC7E27419D90}"/>
              </a:ext>
            </a:extLst>
          </p:cNvPr>
          <p:cNvCxnSpPr>
            <a:stCxn id="26" idx="3"/>
            <a:endCxn id="10" idx="0"/>
          </p:cNvCxnSpPr>
          <p:nvPr/>
        </p:nvCxnSpPr>
        <p:spPr>
          <a:xfrm>
            <a:off x="1403305" y="5100411"/>
            <a:ext cx="4195546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5BEF9-AC1F-C5D8-13B3-A7CECFE6979C}"/>
              </a:ext>
            </a:extLst>
          </p:cNvPr>
          <p:cNvCxnSpPr>
            <a:stCxn id="26" idx="3"/>
            <a:endCxn id="9" idx="0"/>
          </p:cNvCxnSpPr>
          <p:nvPr/>
        </p:nvCxnSpPr>
        <p:spPr>
          <a:xfrm>
            <a:off x="1403305" y="5100411"/>
            <a:ext cx="487863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3C25C9-69FD-7059-9E5B-AA695F6B3EE7}"/>
              </a:ext>
            </a:extLst>
          </p:cNvPr>
          <p:cNvCxnSpPr>
            <a:stCxn id="26" idx="3"/>
            <a:endCxn id="12" idx="0"/>
          </p:cNvCxnSpPr>
          <p:nvPr/>
        </p:nvCxnSpPr>
        <p:spPr>
          <a:xfrm>
            <a:off x="1403305" y="5100411"/>
            <a:ext cx="5798910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6B6E99-FB1B-3F52-8610-DAA32366651C}"/>
              </a:ext>
            </a:extLst>
          </p:cNvPr>
          <p:cNvCxnSpPr>
            <a:stCxn id="25" idx="3"/>
            <a:endCxn id="15" idx="0"/>
          </p:cNvCxnSpPr>
          <p:nvPr/>
        </p:nvCxnSpPr>
        <p:spPr>
          <a:xfrm flipH="1">
            <a:off x="4723399" y="5100411"/>
            <a:ext cx="5753757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81576B-8D1C-3EB7-20D7-3B67A2328C8B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 flipH="1">
            <a:off x="5598851" y="5100411"/>
            <a:ext cx="4878305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402608-BEC7-1F65-C03D-EA8F1D0E661A}"/>
              </a:ext>
            </a:extLst>
          </p:cNvPr>
          <p:cNvCxnSpPr>
            <a:stCxn id="25" idx="3"/>
            <a:endCxn id="9" idx="0"/>
          </p:cNvCxnSpPr>
          <p:nvPr/>
        </p:nvCxnSpPr>
        <p:spPr>
          <a:xfrm flipH="1">
            <a:off x="6281943" y="5100411"/>
            <a:ext cx="4195213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07C8C-9ECC-52B4-887C-F7C2A0CBDF0A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7202215" y="5100411"/>
            <a:ext cx="3274941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A5CBC-5D93-2A7E-7289-B189795AE271}"/>
              </a:ext>
            </a:extLst>
          </p:cNvPr>
          <p:cNvCxnSpPr>
            <a:stCxn id="25" idx="3"/>
            <a:endCxn id="11" idx="0"/>
          </p:cNvCxnSpPr>
          <p:nvPr/>
        </p:nvCxnSpPr>
        <p:spPr>
          <a:xfrm flipH="1">
            <a:off x="8406667" y="5100411"/>
            <a:ext cx="2070489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87AB5B-B7A9-C3A4-BED8-13A9053C1FC8}"/>
              </a:ext>
            </a:extLst>
          </p:cNvPr>
          <p:cNvCxnSpPr>
            <a:stCxn id="25" idx="3"/>
            <a:endCxn id="19" idx="0"/>
          </p:cNvCxnSpPr>
          <p:nvPr/>
        </p:nvCxnSpPr>
        <p:spPr>
          <a:xfrm flipH="1">
            <a:off x="9259805" y="5100411"/>
            <a:ext cx="1217351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5081DA-51C2-A4A7-740E-62009599823C}"/>
              </a:ext>
            </a:extLst>
          </p:cNvPr>
          <p:cNvCxnSpPr>
            <a:stCxn id="25" idx="3"/>
            <a:endCxn id="16" idx="0"/>
          </p:cNvCxnSpPr>
          <p:nvPr/>
        </p:nvCxnSpPr>
        <p:spPr>
          <a:xfrm flipH="1">
            <a:off x="9961011" y="5100411"/>
            <a:ext cx="516145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3AA56-F6E7-FBE1-588A-0DD10097AE37}"/>
              </a:ext>
            </a:extLst>
          </p:cNvPr>
          <p:cNvCxnSpPr>
            <a:stCxn id="25" idx="3"/>
            <a:endCxn id="17" idx="0"/>
          </p:cNvCxnSpPr>
          <p:nvPr/>
        </p:nvCxnSpPr>
        <p:spPr>
          <a:xfrm>
            <a:off x="10477156" y="5100411"/>
            <a:ext cx="206893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1353EB-F9FB-1493-6252-3B2F5C308ADC}"/>
              </a:ext>
            </a:extLst>
          </p:cNvPr>
          <p:cNvCxnSpPr>
            <a:stCxn id="25" idx="3"/>
            <a:endCxn id="18" idx="0"/>
          </p:cNvCxnSpPr>
          <p:nvPr/>
        </p:nvCxnSpPr>
        <p:spPr>
          <a:xfrm>
            <a:off x="10477156" y="5100411"/>
            <a:ext cx="75696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081CC9-F849-9B34-BA9D-F58139A60591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>
            <a:off x="10477156" y="5100411"/>
            <a:ext cx="1334035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>
            <a:extLst>
              <a:ext uri="{FF2B5EF4-FFF2-40B4-BE49-F238E27FC236}">
                <a16:creationId xmlns:a16="http://schemas.microsoft.com/office/drawing/2014/main" id="{0F8E5F0B-D0C2-4C16-EB86-4828FE968E2F}"/>
              </a:ext>
            </a:extLst>
          </p:cNvPr>
          <p:cNvSpPr/>
          <p:nvPr/>
        </p:nvSpPr>
        <p:spPr>
          <a:xfrm>
            <a:off x="4723399" y="857839"/>
            <a:ext cx="2752057" cy="165186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Club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EB6C6-FAD5-D415-1998-721E52F95699}"/>
              </a:ext>
            </a:extLst>
          </p:cNvPr>
          <p:cNvSpPr txBox="1"/>
          <p:nvPr/>
        </p:nvSpPr>
        <p:spPr>
          <a:xfrm>
            <a:off x="500893" y="967428"/>
            <a:ext cx="179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 Officer Team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CD037-31AE-062A-5896-5708F0EB1B6B}"/>
              </a:ext>
            </a:extLst>
          </p:cNvPr>
          <p:cNvSpPr txBox="1"/>
          <p:nvPr/>
        </p:nvSpPr>
        <p:spPr>
          <a:xfrm>
            <a:off x="9766785" y="914066"/>
            <a:ext cx="183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Leadership Officer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013DF-525F-6C27-AD2E-5E441AE6DBA1}"/>
              </a:ext>
            </a:extLst>
          </p:cNvPr>
          <p:cNvSpPr txBox="1"/>
          <p:nvPr/>
        </p:nvSpPr>
        <p:spPr>
          <a:xfrm>
            <a:off x="327237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07AE63-2D91-CA4C-45A4-26E13570677A}"/>
              </a:ext>
            </a:extLst>
          </p:cNvPr>
          <p:cNvSpPr txBox="1"/>
          <p:nvPr/>
        </p:nvSpPr>
        <p:spPr>
          <a:xfrm>
            <a:off x="1059713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EC7992-E8B6-A663-6363-CDD48EB3B84E}"/>
              </a:ext>
            </a:extLst>
          </p:cNvPr>
          <p:cNvSpPr txBox="1"/>
          <p:nvPr/>
        </p:nvSpPr>
        <p:spPr>
          <a:xfrm>
            <a:off x="2881160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351E45-F9E1-9A63-0FFC-5D1B3A2063BF}"/>
              </a:ext>
            </a:extLst>
          </p:cNvPr>
          <p:cNvSpPr txBox="1"/>
          <p:nvPr/>
        </p:nvSpPr>
        <p:spPr>
          <a:xfrm>
            <a:off x="2063485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44F3FA-88C2-564F-8914-AC0EDFB179D3}"/>
              </a:ext>
            </a:extLst>
          </p:cNvPr>
          <p:cNvSpPr txBox="1"/>
          <p:nvPr/>
        </p:nvSpPr>
        <p:spPr>
          <a:xfrm>
            <a:off x="3820402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24548-2861-8987-8803-2F0E9BAB5395}"/>
              </a:ext>
            </a:extLst>
          </p:cNvPr>
          <p:cNvSpPr txBox="1"/>
          <p:nvPr/>
        </p:nvSpPr>
        <p:spPr>
          <a:xfrm>
            <a:off x="2031895" y="516251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A12F49-9592-F119-DF20-33995FB86073}"/>
              </a:ext>
            </a:extLst>
          </p:cNvPr>
          <p:cNvSpPr txBox="1"/>
          <p:nvPr/>
        </p:nvSpPr>
        <p:spPr>
          <a:xfrm>
            <a:off x="6365955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A6CE5B-7B70-C460-6CA5-1CFA7E35E87D}"/>
              </a:ext>
            </a:extLst>
          </p:cNvPr>
          <p:cNvSpPr txBox="1"/>
          <p:nvPr/>
        </p:nvSpPr>
        <p:spPr>
          <a:xfrm>
            <a:off x="7098431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31831-B86A-EF90-876F-553D5CCD3871}"/>
              </a:ext>
            </a:extLst>
          </p:cNvPr>
          <p:cNvSpPr txBox="1"/>
          <p:nvPr/>
        </p:nvSpPr>
        <p:spPr>
          <a:xfrm>
            <a:off x="8919878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DE7824-61DA-BBB3-5ABB-243A27D99911}"/>
              </a:ext>
            </a:extLst>
          </p:cNvPr>
          <p:cNvSpPr txBox="1"/>
          <p:nvPr/>
        </p:nvSpPr>
        <p:spPr>
          <a:xfrm>
            <a:off x="8102203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61B09-79C6-243D-CB66-E7C42FB912AE}"/>
              </a:ext>
            </a:extLst>
          </p:cNvPr>
          <p:cNvSpPr txBox="1"/>
          <p:nvPr/>
        </p:nvSpPr>
        <p:spPr>
          <a:xfrm>
            <a:off x="9859120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88FAF-3D66-C40A-9EE8-D216ED724C58}"/>
              </a:ext>
            </a:extLst>
          </p:cNvPr>
          <p:cNvSpPr txBox="1"/>
          <p:nvPr/>
        </p:nvSpPr>
        <p:spPr>
          <a:xfrm>
            <a:off x="8070613" y="515662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6175E-FCF0-1065-7DBA-E4927189ACCC}"/>
              </a:ext>
            </a:extLst>
          </p:cNvPr>
          <p:cNvSpPr txBox="1"/>
          <p:nvPr/>
        </p:nvSpPr>
        <p:spPr>
          <a:xfrm>
            <a:off x="5006944" y="1934927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Money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8F686B-9A56-EEF8-A45B-59CCBB8CB5F3}"/>
              </a:ext>
            </a:extLst>
          </p:cNvPr>
          <p:cNvSpPr txBox="1"/>
          <p:nvPr/>
        </p:nvSpPr>
        <p:spPr>
          <a:xfrm>
            <a:off x="6152608" y="187891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CFC358-FB03-8A7C-F4D4-A08375099E5C}"/>
              </a:ext>
            </a:extLst>
          </p:cNvPr>
          <p:cNvSpPr txBox="1"/>
          <p:nvPr/>
        </p:nvSpPr>
        <p:spPr>
          <a:xfrm>
            <a:off x="6224550" y="106749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Power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BDC4A-70ED-06C4-D764-3D80BE3B4980}"/>
              </a:ext>
            </a:extLst>
          </p:cNvPr>
          <p:cNvSpPr txBox="1"/>
          <p:nvPr/>
        </p:nvSpPr>
        <p:spPr>
          <a:xfrm>
            <a:off x="5011330" y="1079104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C8D8B-6EF6-9029-0F14-6BDE49A19304}"/>
              </a:ext>
            </a:extLst>
          </p:cNvPr>
          <p:cNvSpPr txBox="1"/>
          <p:nvPr/>
        </p:nvSpPr>
        <p:spPr>
          <a:xfrm>
            <a:off x="5606965" y="175191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Assets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221979-E08D-75A4-E09B-46F87E3C65D5}"/>
              </a:ext>
            </a:extLst>
          </p:cNvPr>
          <p:cNvSpPr txBox="1"/>
          <p:nvPr/>
        </p:nvSpPr>
        <p:spPr>
          <a:xfrm>
            <a:off x="5662749" y="2059549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Pleasure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010A2-E469-B7FD-A48F-A4A1E8E9DCCD}"/>
              </a:ext>
            </a:extLst>
          </p:cNvPr>
          <p:cNvSpPr txBox="1"/>
          <p:nvPr/>
        </p:nvSpPr>
        <p:spPr>
          <a:xfrm>
            <a:off x="9717485" y="198594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Influence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CB36A5-5419-EF75-F256-1BD55C2360F0}"/>
              </a:ext>
            </a:extLst>
          </p:cNvPr>
          <p:cNvSpPr txBox="1"/>
          <p:nvPr/>
        </p:nvSpPr>
        <p:spPr>
          <a:xfrm>
            <a:off x="1573626" y="1970638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Obedience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4D246B-91C6-2D79-6E47-0CB3A0825E3E}"/>
              </a:ext>
            </a:extLst>
          </p:cNvPr>
          <p:cNvSpPr txBox="1"/>
          <p:nvPr/>
        </p:nvSpPr>
        <p:spPr>
          <a:xfrm>
            <a:off x="10906889" y="1923732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Emotional Illness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0B9627-23B5-44B7-FA88-353B50EBF3B3}"/>
              </a:ext>
            </a:extLst>
          </p:cNvPr>
          <p:cNvSpPr txBox="1"/>
          <p:nvPr/>
        </p:nvSpPr>
        <p:spPr>
          <a:xfrm>
            <a:off x="473400" y="1862729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Mental Illness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5EE3D7-48E4-105F-39B1-FE6DB77D2BBB}"/>
              </a:ext>
            </a:extLst>
          </p:cNvPr>
          <p:cNvSpPr txBox="1"/>
          <p:nvPr/>
        </p:nvSpPr>
        <p:spPr>
          <a:xfrm>
            <a:off x="5617940" y="1250011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2728D5-EC09-E76D-F2CF-4C8F6061461A}"/>
              </a:ext>
            </a:extLst>
          </p:cNvPr>
          <p:cNvCxnSpPr>
            <a:stCxn id="91" idx="2"/>
            <a:endCxn id="114" idx="3"/>
          </p:cNvCxnSpPr>
          <p:nvPr/>
        </p:nvCxnSpPr>
        <p:spPr>
          <a:xfrm flipH="1">
            <a:off x="2171791" y="1683771"/>
            <a:ext cx="2560144" cy="784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9C5FC6A-A176-0827-18EB-CEE2A49A816F}"/>
              </a:ext>
            </a:extLst>
          </p:cNvPr>
          <p:cNvCxnSpPr>
            <a:stCxn id="91" idx="0"/>
            <a:endCxn id="112" idx="1"/>
          </p:cNvCxnSpPr>
          <p:nvPr/>
        </p:nvCxnSpPr>
        <p:spPr>
          <a:xfrm>
            <a:off x="7473163" y="1683771"/>
            <a:ext cx="2328369" cy="7531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D967D5-12E4-57A8-CA4F-A5ADCACAB44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30875" y="4437173"/>
            <a:ext cx="7625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36662" y="1332539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04371" y="2463048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26724" y="3947518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371436" y="492968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099461" y="5039990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28698" y="205168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Opinions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3B76-1BCA-7962-6E45-2ADC2F434F4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Disruption Jerusalem Salve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8805-B11B-4B09-AE31-1359F83750E7}"/>
              </a:ext>
            </a:extLst>
          </p:cNvPr>
          <p:cNvSpPr txBox="1"/>
          <p:nvPr/>
        </p:nvSpPr>
        <p:spPr>
          <a:xfrm>
            <a:off x="993648" y="3005315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Viewpoints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E1021-B464-778A-7298-50CF83B9FE66}"/>
              </a:ext>
            </a:extLst>
          </p:cNvPr>
          <p:cNvSpPr txBox="1"/>
          <p:nvPr/>
        </p:nvSpPr>
        <p:spPr>
          <a:xfrm>
            <a:off x="6275312" y="3520356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Understandings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949D4-5B14-4CB1-232B-E607F3DAACD9}"/>
              </a:ext>
            </a:extLst>
          </p:cNvPr>
          <p:cNvSpPr txBox="1"/>
          <p:nvPr/>
        </p:nvSpPr>
        <p:spPr>
          <a:xfrm>
            <a:off x="5902362" y="1585366"/>
            <a:ext cx="98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30108-73A6-DA08-0196-F5BE011FC0E0}"/>
              </a:ext>
            </a:extLst>
          </p:cNvPr>
          <p:cNvSpPr txBox="1"/>
          <p:nvPr/>
        </p:nvSpPr>
        <p:spPr>
          <a:xfrm>
            <a:off x="7377249" y="3113315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Implications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720F6-F304-6458-40F3-71A92274D1B9}"/>
              </a:ext>
            </a:extLst>
          </p:cNvPr>
          <p:cNvSpPr txBox="1"/>
          <p:nvPr/>
        </p:nvSpPr>
        <p:spPr>
          <a:xfrm>
            <a:off x="2363753" y="4005276"/>
            <a:ext cx="910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Situations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6208-969E-5392-88F8-17CAC8C8A6B5}"/>
              </a:ext>
            </a:extLst>
          </p:cNvPr>
          <p:cNvSpPr txBox="1"/>
          <p:nvPr/>
        </p:nvSpPr>
        <p:spPr>
          <a:xfrm>
            <a:off x="1299918" y="5642276"/>
            <a:ext cx="116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E29D5-6A71-8BAA-25BA-0E6DC81F8135}"/>
              </a:ext>
            </a:extLst>
          </p:cNvPr>
          <p:cNvSpPr txBox="1"/>
          <p:nvPr/>
        </p:nvSpPr>
        <p:spPr>
          <a:xfrm>
            <a:off x="2322136" y="202671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2BB55-E020-2841-1B4B-3ED2C3010CE3}"/>
              </a:ext>
            </a:extLst>
          </p:cNvPr>
          <p:cNvSpPr txBox="1"/>
          <p:nvPr/>
        </p:nvSpPr>
        <p:spPr>
          <a:xfrm>
            <a:off x="7813019" y="439006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EAAD6-6D8C-B9FD-D2EF-C9C4315025C6}"/>
              </a:ext>
            </a:extLst>
          </p:cNvPr>
          <p:cNvSpPr txBox="1"/>
          <p:nvPr/>
        </p:nvSpPr>
        <p:spPr>
          <a:xfrm>
            <a:off x="3937676" y="337085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Learnings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575B5-2730-515A-8ACB-B55C8414F6A8}"/>
              </a:ext>
            </a:extLst>
          </p:cNvPr>
          <p:cNvSpPr txBox="1"/>
          <p:nvPr/>
        </p:nvSpPr>
        <p:spPr>
          <a:xfrm>
            <a:off x="9213599" y="3036371"/>
            <a:ext cx="16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Prohibitions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CA7FC7-177D-D05A-2AFE-947DAEEEE9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87642" y="1917314"/>
            <a:ext cx="228435" cy="545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E8282F-CD1E-B8B4-1CB7-047C2BEA9BD0}"/>
              </a:ext>
            </a:extLst>
          </p:cNvPr>
          <p:cNvCxnSpPr>
            <a:stCxn id="4" idx="1"/>
            <a:endCxn id="15" idx="0"/>
          </p:cNvCxnSpPr>
          <p:nvPr/>
        </p:nvCxnSpPr>
        <p:spPr>
          <a:xfrm flipH="1">
            <a:off x="2611639" y="1624927"/>
            <a:ext cx="1025023" cy="401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3D9E09-783A-6AA3-4C32-A28B7A403F44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938621" y="1624927"/>
            <a:ext cx="963741" cy="98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3F18A-59B4-1416-C153-6828B7E24F92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flipV="1">
            <a:off x="1494266" y="2303715"/>
            <a:ext cx="1117373" cy="701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699665-FCF2-1D94-6937-69EF51C4CE82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994884" y="2632325"/>
            <a:ext cx="1909487" cy="5268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6B2E9E-6DEA-04A3-11F0-F9D4AE1A3456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4516077" y="2801602"/>
            <a:ext cx="13268" cy="5692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37BBD9-CC5A-90A2-953E-0FCECF2B59B9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flipV="1">
            <a:off x="4516077" y="1723866"/>
            <a:ext cx="1386285" cy="7391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06892C-3E44-EFAF-BE7A-AD3519D33A99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127783" y="2190181"/>
            <a:ext cx="2900915" cy="4421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F4DB8-D459-5078-613B-471CBDBF9C81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flipH="1" flipV="1">
            <a:off x="6891031" y="1723866"/>
            <a:ext cx="1508121" cy="3278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E41B0C-E280-0391-20C5-E9CC67381634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7912845" y="2328680"/>
            <a:ext cx="486307" cy="7846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5A22A-6BA0-1958-B0FA-D14C0BFCAB8E}"/>
              </a:ext>
            </a:extLst>
          </p:cNvPr>
          <p:cNvCxnSpPr>
            <a:stCxn id="18" idx="0"/>
            <a:endCxn id="9" idx="3"/>
          </p:cNvCxnSpPr>
          <p:nvPr/>
        </p:nvCxnSpPr>
        <p:spPr>
          <a:xfrm flipH="1" flipV="1">
            <a:off x="8769606" y="2190181"/>
            <a:ext cx="1288872" cy="8461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BA25EE-4294-9168-0360-07AC86B53F83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8448440" y="3267204"/>
            <a:ext cx="7651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181458-0408-1946-6B49-62DD3C3A7C87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flipH="1" flipV="1">
            <a:off x="5121013" y="3570909"/>
            <a:ext cx="781350" cy="3766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839F04-E473-641E-681D-13D2503488AD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flipV="1">
            <a:off x="5902363" y="3705022"/>
            <a:ext cx="372949" cy="2424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D062A-0ED5-8117-29B9-842C19E26167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7103552" y="3889688"/>
            <a:ext cx="709467" cy="638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603BA-B3F5-BBD4-94DE-379D50725675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flipV="1">
            <a:off x="7103552" y="3267204"/>
            <a:ext cx="273697" cy="253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20798-9472-405B-1CE3-320A995A233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912845" y="3421092"/>
            <a:ext cx="281048" cy="9689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D36B61-ADBF-38C9-928C-A77A9D3EE05E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8193893" y="3498036"/>
            <a:ext cx="1864585" cy="892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6D2BC9-410C-4D88-608B-66681BE5BABC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flipH="1" flipV="1">
            <a:off x="1494266" y="3313092"/>
            <a:ext cx="1324868" cy="692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18FF55-ADD7-E584-D613-CBD7934B68A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3274515" y="3570909"/>
            <a:ext cx="663161" cy="588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F10719-0FF7-A851-0015-C3F8191EA85C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3274515" y="4159165"/>
            <a:ext cx="2052209" cy="49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A11545-CF7E-53D2-CA5C-29C4A82DFFE4}"/>
              </a:ext>
            </a:extLst>
          </p:cNvPr>
          <p:cNvCxnSpPr>
            <a:stCxn id="8" idx="0"/>
            <a:endCxn id="8" idx="0"/>
          </p:cNvCxnSpPr>
          <p:nvPr/>
        </p:nvCxnSpPr>
        <p:spPr>
          <a:xfrm>
            <a:off x="3676703" y="50399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16452E-0B04-37CD-73FD-1BCE035A7307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4253944" y="4470738"/>
            <a:ext cx="1648419" cy="7385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E8F4CB-3228-2248-F60E-58ADF61B8D48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2819134" y="4313053"/>
            <a:ext cx="857569" cy="726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8670F1-0227-7264-5244-330419D5778D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2466328" y="5209267"/>
            <a:ext cx="633133" cy="633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22226E-7865-9861-B223-965BB45F3704}"/>
              </a:ext>
            </a:extLst>
          </p:cNvPr>
          <p:cNvCxnSpPr>
            <a:stCxn id="14" idx="0"/>
            <a:endCxn id="13" idx="1"/>
          </p:cNvCxnSpPr>
          <p:nvPr/>
        </p:nvCxnSpPr>
        <p:spPr>
          <a:xfrm flipV="1">
            <a:off x="1883123" y="4159165"/>
            <a:ext cx="480630" cy="14831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2CDDE-025E-F09D-6C1A-45F4B71475E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253944" y="5114350"/>
            <a:ext cx="2117492" cy="94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49734F-347B-040C-CE69-34CA06317E6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H="1" flipV="1">
            <a:off x="6478001" y="4209128"/>
            <a:ext cx="379690" cy="720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07132B-670F-0639-0BCA-04F957284B17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857691" y="3889688"/>
            <a:ext cx="245861" cy="1039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030275-FCD4-0F16-0DAE-28BEDC96FC47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7343946" y="4667067"/>
            <a:ext cx="849947" cy="4472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DD1970-BDB4-FE04-9946-764421078F97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 flipV="1">
            <a:off x="2901141" y="2165216"/>
            <a:ext cx="1003230" cy="4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AF42776-08CF-D162-94B0-AD9E7E04EF9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1494266" y="3313092"/>
            <a:ext cx="388857" cy="2329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4C804D-FBB4-8212-BCB5-648206E5A1C3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1994884" y="3159204"/>
            <a:ext cx="1942792" cy="411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841B53-E763-63CE-BDAC-57A3655F4667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H="1" flipV="1">
            <a:off x="5127783" y="2632325"/>
            <a:ext cx="774580" cy="1315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BEDCE-2E1C-54C4-F000-F5CBD1B63C94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5127783" y="2632325"/>
            <a:ext cx="1975769" cy="888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76172DC-36BE-BA57-1406-B198084752FE}"/>
              </a:ext>
            </a:extLst>
          </p:cNvPr>
          <p:cNvSpPr txBox="1"/>
          <p:nvPr/>
        </p:nvSpPr>
        <p:spPr>
          <a:xfrm>
            <a:off x="0" y="769441"/>
            <a:ext cx="215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Gruffalo!</a:t>
            </a:r>
            <a:br>
              <a:rPr lang="en-GB" dirty="0"/>
            </a:br>
            <a:r>
              <a:rPr lang="en-GB" dirty="0"/>
              <a:t>(Unfounded Fears)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45218A-2473-0640-F3FC-C0B8948046E3}"/>
              </a:ext>
            </a:extLst>
          </p:cNvPr>
          <p:cNvSpPr txBox="1"/>
          <p:nvPr/>
        </p:nvSpPr>
        <p:spPr>
          <a:xfrm>
            <a:off x="9591223" y="769441"/>
            <a:ext cx="260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Jabberwocky!</a:t>
            </a:r>
            <a:br>
              <a:rPr lang="en-GB" dirty="0"/>
            </a:br>
            <a:r>
              <a:rPr lang="en-GB" dirty="0"/>
              <a:t>(Nonsensical Words)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FF4EA7B-75E3-278D-493B-FE724D2AD818}"/>
              </a:ext>
            </a:extLst>
          </p:cNvPr>
          <p:cNvSpPr txBox="1"/>
          <p:nvPr/>
        </p:nvSpPr>
        <p:spPr>
          <a:xfrm>
            <a:off x="9646495" y="6211668"/>
            <a:ext cx="254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Flood!</a:t>
            </a:r>
            <a:br>
              <a:rPr lang="en-GB" dirty="0"/>
            </a:br>
            <a:r>
              <a:rPr lang="en-GB" dirty="0"/>
              <a:t>(Inexplicable Departures)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8C36A5-F8E7-CE33-AF8D-C9872E90ADF4}"/>
              </a:ext>
            </a:extLst>
          </p:cNvPr>
          <p:cNvSpPr txBox="1"/>
          <p:nvPr/>
        </p:nvSpPr>
        <p:spPr>
          <a:xfrm>
            <a:off x="0" y="6211669"/>
            <a:ext cx="234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</a:t>
            </a:r>
            <a:r>
              <a:rPr lang="en-GB" dirty="0" err="1"/>
              <a:t>Nazgûl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(Confusing Opposition)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0E84-C554-090F-5C13-DDFA00E0EB8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Optimal Process</a:t>
            </a: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4750EE46-4D4C-96C8-DA8C-8A0E63675CB2}"/>
              </a:ext>
            </a:extLst>
          </p:cNvPr>
          <p:cNvSpPr/>
          <p:nvPr/>
        </p:nvSpPr>
        <p:spPr>
          <a:xfrm>
            <a:off x="1457132" y="5458408"/>
            <a:ext cx="1343608" cy="1399592"/>
          </a:xfrm>
          <a:prstGeom prst="star3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Dangerous  Ignored Burnout</a:t>
            </a: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50228EB2-2845-383B-0701-7320F7AEC2EF}"/>
              </a:ext>
            </a:extLst>
          </p:cNvPr>
          <p:cNvSpPr/>
          <p:nvPr/>
        </p:nvSpPr>
        <p:spPr>
          <a:xfrm>
            <a:off x="2800740" y="4058816"/>
            <a:ext cx="1343608" cy="1399592"/>
          </a:xfrm>
          <a:prstGeom prst="star3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Interventionism</a:t>
            </a: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832F2C9D-801D-B5A7-CE3F-2F1B39DFA593}"/>
              </a:ext>
            </a:extLst>
          </p:cNvPr>
          <p:cNvSpPr/>
          <p:nvPr/>
        </p:nvSpPr>
        <p:spPr>
          <a:xfrm>
            <a:off x="4144348" y="2659224"/>
            <a:ext cx="1343608" cy="1399592"/>
          </a:xfrm>
          <a:prstGeom prst="star3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Mentoring</a:t>
            </a:r>
          </a:p>
        </p:txBody>
      </p:sp>
      <p:sp>
        <p:nvSpPr>
          <p:cNvPr id="26" name="Star: 32 Points 25">
            <a:extLst>
              <a:ext uri="{FF2B5EF4-FFF2-40B4-BE49-F238E27FC236}">
                <a16:creationId xmlns:a16="http://schemas.microsoft.com/office/drawing/2014/main" id="{5A448841-C943-4E6D-A610-7DF1484DB83E}"/>
              </a:ext>
            </a:extLst>
          </p:cNvPr>
          <p:cNvSpPr/>
          <p:nvPr/>
        </p:nvSpPr>
        <p:spPr>
          <a:xfrm>
            <a:off x="5487956" y="1296583"/>
            <a:ext cx="1343608" cy="1399592"/>
          </a:xfrm>
          <a:prstGeom prst="star3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Optimally Engaged Pivot</a:t>
            </a:r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2FEB67B0-1329-8529-3A4D-C142166C997C}"/>
              </a:ext>
            </a:extLst>
          </p:cNvPr>
          <p:cNvSpPr/>
          <p:nvPr/>
        </p:nvSpPr>
        <p:spPr>
          <a:xfrm>
            <a:off x="6831564" y="2659224"/>
            <a:ext cx="1343608" cy="1399592"/>
          </a:xfrm>
          <a:prstGeom prst="star32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Advisory</a:t>
            </a:r>
          </a:p>
        </p:txBody>
      </p:sp>
      <p:sp>
        <p:nvSpPr>
          <p:cNvPr id="28" name="Star: 32 Points 27">
            <a:extLst>
              <a:ext uri="{FF2B5EF4-FFF2-40B4-BE49-F238E27FC236}">
                <a16:creationId xmlns:a16="http://schemas.microsoft.com/office/drawing/2014/main" id="{48769147-EDE6-B7CE-E3C5-1F25764A8A98}"/>
              </a:ext>
            </a:extLst>
          </p:cNvPr>
          <p:cNvSpPr/>
          <p:nvPr/>
        </p:nvSpPr>
        <p:spPr>
          <a:xfrm>
            <a:off x="8175172" y="4058816"/>
            <a:ext cx="1343608" cy="1399592"/>
          </a:xfrm>
          <a:prstGeom prst="star3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Autonomy</a:t>
            </a:r>
          </a:p>
        </p:txBody>
      </p:sp>
      <p:sp>
        <p:nvSpPr>
          <p:cNvPr id="29" name="Star: 32 Points 28">
            <a:extLst>
              <a:ext uri="{FF2B5EF4-FFF2-40B4-BE49-F238E27FC236}">
                <a16:creationId xmlns:a16="http://schemas.microsoft.com/office/drawing/2014/main" id="{5101DFF2-90ED-C469-69C8-68B1A869EC6A}"/>
              </a:ext>
            </a:extLst>
          </p:cNvPr>
          <p:cNvSpPr/>
          <p:nvPr/>
        </p:nvSpPr>
        <p:spPr>
          <a:xfrm>
            <a:off x="9518780" y="5458408"/>
            <a:ext cx="1343608" cy="1399592"/>
          </a:xfrm>
          <a:prstGeom prst="star32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Dangerous Shifting</a:t>
            </a:r>
            <a:br>
              <a:rPr lang="en-GB" sz="1100" dirty="0"/>
            </a:br>
            <a:r>
              <a:rPr lang="en-GB" sz="1100" dirty="0"/>
              <a:t>Requirements</a:t>
            </a:r>
          </a:p>
        </p:txBody>
      </p:sp>
      <p:sp>
        <p:nvSpPr>
          <p:cNvPr id="30" name="Star: 32 Points 29">
            <a:extLst>
              <a:ext uri="{FF2B5EF4-FFF2-40B4-BE49-F238E27FC236}">
                <a16:creationId xmlns:a16="http://schemas.microsoft.com/office/drawing/2014/main" id="{204AF478-71EB-CA23-FF0A-4D72A1A63690}"/>
              </a:ext>
            </a:extLst>
          </p:cNvPr>
          <p:cNvSpPr/>
          <p:nvPr/>
        </p:nvSpPr>
        <p:spPr>
          <a:xfrm>
            <a:off x="0" y="4058816"/>
            <a:ext cx="1343608" cy="1399592"/>
          </a:xfrm>
          <a:prstGeom prst="star3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Mandate</a:t>
            </a:r>
          </a:p>
        </p:txBody>
      </p:sp>
      <p:sp>
        <p:nvSpPr>
          <p:cNvPr id="31" name="Star: 32 Points 30">
            <a:extLst>
              <a:ext uri="{FF2B5EF4-FFF2-40B4-BE49-F238E27FC236}">
                <a16:creationId xmlns:a16="http://schemas.microsoft.com/office/drawing/2014/main" id="{C0B76C92-94F2-0AC4-5572-1405D98B3A8F}"/>
              </a:ext>
            </a:extLst>
          </p:cNvPr>
          <p:cNvSpPr/>
          <p:nvPr/>
        </p:nvSpPr>
        <p:spPr>
          <a:xfrm>
            <a:off x="10840617" y="4058816"/>
            <a:ext cx="1343608" cy="1399592"/>
          </a:xfrm>
          <a:prstGeom prst="star32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Kickback</a:t>
            </a: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7E6589B3-1540-6B60-13F5-49E1D53E8090}"/>
              </a:ext>
            </a:extLst>
          </p:cNvPr>
          <p:cNvSpPr/>
          <p:nvPr/>
        </p:nvSpPr>
        <p:spPr>
          <a:xfrm rot="2610818">
            <a:off x="1318618" y="3134512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4DF7A735-A4CB-A640-0981-45F76D911E96}"/>
              </a:ext>
            </a:extLst>
          </p:cNvPr>
          <p:cNvSpPr/>
          <p:nvPr/>
        </p:nvSpPr>
        <p:spPr>
          <a:xfrm rot="18989182" flipH="1">
            <a:off x="9332764" y="3173733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8ECFF034-3A30-48E9-443A-183C62337BE2}"/>
              </a:ext>
            </a:extLst>
          </p:cNvPr>
          <p:cNvSpPr/>
          <p:nvPr/>
        </p:nvSpPr>
        <p:spPr>
          <a:xfrm rot="2610818">
            <a:off x="5485298" y="843722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81099392-04DC-D2CA-7E42-38666813549F}"/>
              </a:ext>
            </a:extLst>
          </p:cNvPr>
          <p:cNvSpPr/>
          <p:nvPr/>
        </p:nvSpPr>
        <p:spPr>
          <a:xfrm rot="18989182" flipH="1">
            <a:off x="5285682" y="383508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CB152-D57D-8953-1DB9-8DB5C895CF9F}"/>
              </a:ext>
            </a:extLst>
          </p:cNvPr>
          <p:cNvSpPr txBox="1"/>
          <p:nvPr/>
        </p:nvSpPr>
        <p:spPr>
          <a:xfrm>
            <a:off x="2206618" y="3988217"/>
            <a:ext cx="7778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+Individual – Theory Ideations – PowerPoint Slides – 1 Day</a:t>
            </a:r>
            <a:br>
              <a:rPr lang="en-GB" dirty="0"/>
            </a:br>
            <a:r>
              <a:rPr lang="en-GB" dirty="0"/>
              <a:t>+Pair – Research Prototype – 1 Fortnight</a:t>
            </a:r>
            <a:br>
              <a:rPr lang="en-GB" dirty="0"/>
            </a:br>
            <a:r>
              <a:rPr lang="en-GB" dirty="0"/>
              <a:t>+Team – Development Demonstrator – 1 Month</a:t>
            </a:r>
            <a:br>
              <a:rPr lang="en-GB" dirty="0"/>
            </a:br>
            <a:r>
              <a:rPr lang="en-GB" dirty="0"/>
              <a:t>+Office – Marketing Sandbox – 1 Quarter</a:t>
            </a:r>
            <a:br>
              <a:rPr lang="en-GB" dirty="0"/>
            </a:br>
            <a:r>
              <a:rPr lang="en-GB" dirty="0"/>
              <a:t>+Business Unit – Engineering IOC-Solution – 1 Season (6 Months)</a:t>
            </a:r>
          </a:p>
          <a:p>
            <a:pPr algn="ctr"/>
            <a:r>
              <a:rPr lang="en-GB" dirty="0"/>
              <a:t>+Organisation – </a:t>
            </a:r>
            <a:r>
              <a:rPr lang="en-GB" b="0" i="0" dirty="0">
                <a:effectLst/>
                <a:latin typeface="-apple-system"/>
              </a:rPr>
              <a:t>World-Event Exposés </a:t>
            </a:r>
            <a:r>
              <a:rPr lang="en-GB" dirty="0"/>
              <a:t>– 1 Year</a:t>
            </a:r>
          </a:p>
          <a:p>
            <a:pPr algn="ctr"/>
            <a:r>
              <a:rPr lang="en-GB" dirty="0"/>
              <a:t>+Partnership – Phased Roll-Outs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dirty="0"/>
              <a:t>– 1 Horizon (3 Years)</a:t>
            </a:r>
            <a:br>
              <a:rPr lang="en-GB" dirty="0"/>
            </a:br>
            <a:r>
              <a:rPr lang="en-GB" dirty="0"/>
              <a:t>+Federation – Automated Self-Service – 1 Cycle (8 Years)</a:t>
            </a:r>
            <a:br>
              <a:rPr lang="en-GB" b="0" i="0" dirty="0">
                <a:effectLst/>
                <a:latin typeface="-apple-system"/>
              </a:rPr>
            </a:br>
            <a:r>
              <a:rPr lang="en-GB" dirty="0"/>
              <a:t>+Standard – Commoditised Smart-Contracts – Multiple Super-Cycles (15+ Years)</a:t>
            </a:r>
          </a:p>
        </p:txBody>
      </p:sp>
    </p:spTree>
    <p:extLst>
      <p:ext uri="{BB962C8B-B14F-4D97-AF65-F5344CB8AC3E}">
        <p14:creationId xmlns:p14="http://schemas.microsoft.com/office/powerpoint/2010/main" val="6349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7B458B-2FC6-CE96-0A7F-D920046D0003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Creative Empire State Of Being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F3817-1CF7-5C96-0654-BC3F1D66DDD5}"/>
              </a:ext>
            </a:extLst>
          </p:cNvPr>
          <p:cNvSpPr txBox="1"/>
          <p:nvPr/>
        </p:nvSpPr>
        <p:spPr>
          <a:xfrm>
            <a:off x="4299857" y="1720838"/>
            <a:ext cx="3592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The major trick here,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in order to increase your state of innovativeness, </a:t>
            </a:r>
            <a:r>
              <a:rPr lang="en-GB" dirty="0">
                <a:solidFill>
                  <a:srgbClr val="FFC000"/>
                </a:solidFill>
              </a:rPr>
              <a:t>is to think,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say,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do,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and be,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that which you have never before manifested,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or at least not in the last long while…</a:t>
            </a: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In novel spaces,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at novel times,</a:t>
            </a:r>
            <a:r>
              <a:rPr lang="en-GB" dirty="0"/>
              <a:t> </a:t>
            </a:r>
            <a:r>
              <a:rPr lang="en-GB" dirty="0">
                <a:solidFill>
                  <a:srgbClr val="92D050"/>
                </a:solidFill>
              </a:rPr>
              <a:t>with novel beings,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using novel things,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and through novel ways…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Please remember to weave in your work-related </a:t>
            </a:r>
            <a:r>
              <a:rPr lang="en-GB" dirty="0">
                <a:solidFill>
                  <a:srgbClr val="00B0F0"/>
                </a:solidFill>
              </a:rPr>
              <a:t>‘blue-sky-decisioning’ </a:t>
            </a:r>
            <a:r>
              <a:rPr lang="en-GB" dirty="0">
                <a:solidFill>
                  <a:srgbClr val="00B050"/>
                </a:solidFill>
              </a:rPr>
              <a:t>and ‘green-field-collaborating’!</a:t>
            </a:r>
          </a:p>
        </p:txBody>
      </p:sp>
      <p:pic>
        <p:nvPicPr>
          <p:cNvPr id="1026" name="Picture 2" descr="Hands holding clipboard with To do list | 🇩🇪Professional P… | Flickr">
            <a:extLst>
              <a:ext uri="{FF2B5EF4-FFF2-40B4-BE49-F238E27FC236}">
                <a16:creationId xmlns:a16="http://schemas.microsoft.com/office/drawing/2014/main" id="{AA273996-BCCC-0E20-399A-313A7EDC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1" y="2227478"/>
            <a:ext cx="3592286" cy="240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cket List | We're Here! looking at buckets, pails, and bar… | Flickr">
            <a:extLst>
              <a:ext uri="{FF2B5EF4-FFF2-40B4-BE49-F238E27FC236}">
                <a16:creationId xmlns:a16="http://schemas.microsoft.com/office/drawing/2014/main" id="{AD9978E9-9BA5-3FC4-5674-5D46595A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93" y="2081892"/>
            <a:ext cx="3592286" cy="269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AC77F0-0468-742D-73A3-41F5B745AE8A}"/>
              </a:ext>
            </a:extLst>
          </p:cNvPr>
          <p:cNvSpPr txBox="1"/>
          <p:nvPr/>
        </p:nvSpPr>
        <p:spPr>
          <a:xfrm>
            <a:off x="8217093" y="2081892"/>
            <a:ext cx="1741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Bucket List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B6BA6C8-6111-4E67-E128-8DA6DDA73C25}"/>
              </a:ext>
            </a:extLst>
          </p:cNvPr>
          <p:cNvSpPr/>
          <p:nvPr/>
        </p:nvSpPr>
        <p:spPr>
          <a:xfrm>
            <a:off x="517718" y="1786627"/>
            <a:ext cx="3322092" cy="3284743"/>
          </a:xfrm>
          <a:prstGeom prst="mathMultiply">
            <a:avLst>
              <a:gd name="adj1" fmla="val 718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6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10070-D9DF-2F98-846C-F694791E6D64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Next-Gen Discontinuity Dilemma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B62246-6E88-03B7-EE52-3BBB001718D4}"/>
              </a:ext>
            </a:extLst>
          </p:cNvPr>
          <p:cNvSpPr/>
          <p:nvPr/>
        </p:nvSpPr>
        <p:spPr>
          <a:xfrm>
            <a:off x="6332948" y="746845"/>
            <a:ext cx="5449077" cy="4013176"/>
          </a:xfrm>
          <a:custGeom>
            <a:avLst/>
            <a:gdLst>
              <a:gd name="connsiteX0" fmla="*/ 0 w 5449077"/>
              <a:gd name="connsiteY0" fmla="*/ 3993502 h 4013176"/>
              <a:gd name="connsiteX1" fmla="*/ 2472612 w 5449077"/>
              <a:gd name="connsiteY1" fmla="*/ 3536302 h 4013176"/>
              <a:gd name="connsiteX2" fmla="*/ 3480318 w 5449077"/>
              <a:gd name="connsiteY2" fmla="*/ 793102 h 4013176"/>
              <a:gd name="connsiteX3" fmla="*/ 5449077 w 5449077"/>
              <a:gd name="connsiteY3" fmla="*/ 0 h 401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077" h="4013176">
                <a:moveTo>
                  <a:pt x="0" y="3993502"/>
                </a:moveTo>
                <a:cubicBezTo>
                  <a:pt x="946279" y="4031602"/>
                  <a:pt x="1892559" y="4069702"/>
                  <a:pt x="2472612" y="3536302"/>
                </a:cubicBezTo>
                <a:cubicBezTo>
                  <a:pt x="3052665" y="3002902"/>
                  <a:pt x="2984241" y="1382486"/>
                  <a:pt x="3480318" y="793102"/>
                </a:cubicBezTo>
                <a:cubicBezTo>
                  <a:pt x="3976395" y="203718"/>
                  <a:pt x="5097624" y="129073"/>
                  <a:pt x="5449077" y="0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34E0E9-F655-9D8C-7D25-7459B4D68142}"/>
              </a:ext>
            </a:extLst>
          </p:cNvPr>
          <p:cNvSpPr/>
          <p:nvPr/>
        </p:nvSpPr>
        <p:spPr>
          <a:xfrm>
            <a:off x="837525" y="2757072"/>
            <a:ext cx="5449077" cy="4013176"/>
          </a:xfrm>
          <a:custGeom>
            <a:avLst/>
            <a:gdLst>
              <a:gd name="connsiteX0" fmla="*/ 0 w 5449077"/>
              <a:gd name="connsiteY0" fmla="*/ 3993502 h 4013176"/>
              <a:gd name="connsiteX1" fmla="*/ 2472612 w 5449077"/>
              <a:gd name="connsiteY1" fmla="*/ 3536302 h 4013176"/>
              <a:gd name="connsiteX2" fmla="*/ 3480318 w 5449077"/>
              <a:gd name="connsiteY2" fmla="*/ 793102 h 4013176"/>
              <a:gd name="connsiteX3" fmla="*/ 5449077 w 5449077"/>
              <a:gd name="connsiteY3" fmla="*/ 0 h 401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077" h="4013176">
                <a:moveTo>
                  <a:pt x="0" y="3993502"/>
                </a:moveTo>
                <a:cubicBezTo>
                  <a:pt x="946279" y="4031602"/>
                  <a:pt x="1892559" y="4069702"/>
                  <a:pt x="2472612" y="3536302"/>
                </a:cubicBezTo>
                <a:cubicBezTo>
                  <a:pt x="3052665" y="3002902"/>
                  <a:pt x="2984241" y="1382486"/>
                  <a:pt x="3480318" y="793102"/>
                </a:cubicBezTo>
                <a:cubicBezTo>
                  <a:pt x="3976395" y="203718"/>
                  <a:pt x="5097624" y="129073"/>
                  <a:pt x="5449077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5E96E9-98FE-022A-3B31-90092197068C}"/>
              </a:ext>
            </a:extLst>
          </p:cNvPr>
          <p:cNvCxnSpPr>
            <a:cxnSpLocks/>
          </p:cNvCxnSpPr>
          <p:nvPr/>
        </p:nvCxnSpPr>
        <p:spPr>
          <a:xfrm flipV="1">
            <a:off x="5525496" y="4760021"/>
            <a:ext cx="807452" cy="1651547"/>
          </a:xfrm>
          <a:prstGeom prst="straightConnector1">
            <a:avLst/>
          </a:prstGeom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F9BF3-2522-C92C-A95F-A9E41D227F1C}"/>
              </a:ext>
            </a:extLst>
          </p:cNvPr>
          <p:cNvCxnSpPr>
            <a:cxnSpLocks/>
          </p:cNvCxnSpPr>
          <p:nvPr/>
        </p:nvCxnSpPr>
        <p:spPr>
          <a:xfrm>
            <a:off x="6289453" y="2753433"/>
            <a:ext cx="5526810" cy="3773831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AE43D-7348-6219-0F8A-A076BABAF50F}"/>
              </a:ext>
            </a:extLst>
          </p:cNvPr>
          <p:cNvSpPr txBox="1"/>
          <p:nvPr/>
        </p:nvSpPr>
        <p:spPr>
          <a:xfrm>
            <a:off x="0" y="769441"/>
            <a:ext cx="9523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ASK YOURSELF: Must I cannibalise my own existing revenue stream, by focusing on the launch of a next generation product/service/experience, while not knowing whether the ‘overlapping’ target market is premature for any of a number of reasons; or, can I afford to wait for the disruption to die down, and then guarantee success in the next generation market as well, because I have premeditatively erected any barriers to entry, and/or I am aligning any critical competitive advantages?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5E1122-BAE4-AB95-81CF-2A259F7AB367}"/>
              </a:ext>
            </a:extLst>
          </p:cNvPr>
          <p:cNvSpPr txBox="1"/>
          <p:nvPr/>
        </p:nvSpPr>
        <p:spPr>
          <a:xfrm>
            <a:off x="5861035" y="5850988"/>
            <a:ext cx="177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Rapid Rise and Uncertain Timing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1C79B5-B249-0A1A-7A30-FB626F4CF1A5}"/>
              </a:ext>
            </a:extLst>
          </p:cNvPr>
          <p:cNvSpPr txBox="1"/>
          <p:nvPr/>
        </p:nvSpPr>
        <p:spPr>
          <a:xfrm>
            <a:off x="9715086" y="6072459"/>
            <a:ext cx="159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Inexorable Fall</a:t>
            </a:r>
          </a:p>
        </p:txBody>
      </p:sp>
      <p:sp>
        <p:nvSpPr>
          <p:cNvPr id="46" name="Arrow: Up-Down 45">
            <a:extLst>
              <a:ext uri="{FF2B5EF4-FFF2-40B4-BE49-F238E27FC236}">
                <a16:creationId xmlns:a16="http://schemas.microsoft.com/office/drawing/2014/main" id="{4DE1D811-519F-FC70-6ED6-4FFFF1FA8D95}"/>
              </a:ext>
            </a:extLst>
          </p:cNvPr>
          <p:cNvSpPr/>
          <p:nvPr/>
        </p:nvSpPr>
        <p:spPr>
          <a:xfrm>
            <a:off x="5525496" y="2937753"/>
            <a:ext cx="1546428" cy="1721796"/>
          </a:xfrm>
          <a:prstGeom prst="upDownArrow">
            <a:avLst>
              <a:gd name="adj1" fmla="val 41194"/>
              <a:gd name="adj2" fmla="val 273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A28B71-A528-A0F7-32E7-FFCA3B55BB25}"/>
              </a:ext>
            </a:extLst>
          </p:cNvPr>
          <p:cNvSpPr txBox="1"/>
          <p:nvPr/>
        </p:nvSpPr>
        <p:spPr>
          <a:xfrm>
            <a:off x="5769036" y="3613985"/>
            <a:ext cx="10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Dilemma</a:t>
            </a:r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50DE32D2-D8B3-FA66-3237-C7CD071803B2}"/>
              </a:ext>
            </a:extLst>
          </p:cNvPr>
          <p:cNvSpPr/>
          <p:nvPr/>
        </p:nvSpPr>
        <p:spPr>
          <a:xfrm>
            <a:off x="9902606" y="3580805"/>
            <a:ext cx="1001949" cy="1001949"/>
          </a:xfrm>
          <a:prstGeom prst="plus">
            <a:avLst>
              <a:gd name="adj" fmla="val 3762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bbon: Curved and Tilted Down 48">
            <a:extLst>
              <a:ext uri="{FF2B5EF4-FFF2-40B4-BE49-F238E27FC236}">
                <a16:creationId xmlns:a16="http://schemas.microsoft.com/office/drawing/2014/main" id="{006101B7-0745-FBBB-3850-50AD0AF341EC}"/>
              </a:ext>
            </a:extLst>
          </p:cNvPr>
          <p:cNvSpPr/>
          <p:nvPr/>
        </p:nvSpPr>
        <p:spPr>
          <a:xfrm>
            <a:off x="1555475" y="3983317"/>
            <a:ext cx="1703220" cy="651753"/>
          </a:xfrm>
          <a:prstGeom prst="ellipseRibb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EFB6-DE4C-4AA1-11B7-293A199BB22E}"/>
              </a:ext>
            </a:extLst>
          </p:cNvPr>
          <p:cNvSpPr txBox="1"/>
          <p:nvPr/>
        </p:nvSpPr>
        <p:spPr>
          <a:xfrm>
            <a:off x="9594744" y="2585388"/>
            <a:ext cx="161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Align Advantages Post-Dilemma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9A488-9E10-7288-9526-243510E86355}"/>
              </a:ext>
            </a:extLst>
          </p:cNvPr>
          <p:cNvSpPr txBox="1"/>
          <p:nvPr/>
        </p:nvSpPr>
        <p:spPr>
          <a:xfrm>
            <a:off x="1555475" y="4732587"/>
            <a:ext cx="17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Erect Barriers Pre-Dilemma</a:t>
            </a:r>
          </a:p>
        </p:txBody>
      </p:sp>
    </p:spTree>
    <p:extLst>
      <p:ext uri="{BB962C8B-B14F-4D97-AF65-F5344CB8AC3E}">
        <p14:creationId xmlns:p14="http://schemas.microsoft.com/office/powerpoint/2010/main" val="32798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613</Words>
  <Application>Microsoft Office PowerPoint</Application>
  <PresentationFormat>Widescreen</PresentationFormat>
  <Paragraphs>114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88</cp:revision>
  <dcterms:created xsi:type="dcterms:W3CDTF">2022-08-16T21:12:43Z</dcterms:created>
  <dcterms:modified xsi:type="dcterms:W3CDTF">2023-02-17T21:01:00Z</dcterms:modified>
</cp:coreProperties>
</file>