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6" r:id="rId7"/>
    <p:sldId id="260" r:id="rId8"/>
    <p:sldId id="267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2CA62-D9A2-7CD2-E986-415ABB7DB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929ED-BA47-F1CB-3379-C679752B9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0E882-4105-1C07-BF7B-EEE2A4C7C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B3C8-6126-4737-B3FD-38B8544AA7CA}" type="datetimeFigureOut">
              <a:rPr lang="en-CA" smtClean="0"/>
              <a:t>2022-12-04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27E8D-0972-B7AA-50BE-32D1337CE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2F60E-347D-4992-3E1A-6CE5D13C8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CD06-4C49-424E-BF71-D1DEAD2AB7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3923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E6854-3D16-1D46-4A4D-7A70FCC7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C8C5B6-6C26-D1EC-C9D1-BF17C559F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F251C-AD0F-63FA-0CB0-F7B0E6291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B3C8-6126-4737-B3FD-38B8544AA7CA}" type="datetimeFigureOut">
              <a:rPr lang="en-CA" smtClean="0"/>
              <a:t>2022-12-04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DA928-F972-8AD9-8C71-642E9B670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32407-CEB1-B204-2600-FB3015077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CD06-4C49-424E-BF71-D1DEAD2AB7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859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C79916-C088-7D3B-F8F8-1774142023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9B6A2-6594-BCF6-153C-A034BACAC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CE61-C257-65E1-DE8B-7A0D8BCD8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B3C8-6126-4737-B3FD-38B8544AA7CA}" type="datetimeFigureOut">
              <a:rPr lang="en-CA" smtClean="0"/>
              <a:t>2022-12-04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00BE0-FBC8-E5DC-9D72-1A69A691F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FA445-A2C9-2C6D-574C-D749D439A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CD06-4C49-424E-BF71-D1DEAD2AB7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113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49CD1-6502-E0B7-F203-A67F1278F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9FE38-0683-8A1B-65DC-26356B6EC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4B8E4-1033-4AC3-08B2-1DB9266F1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B3C8-6126-4737-B3FD-38B8544AA7CA}" type="datetimeFigureOut">
              <a:rPr lang="en-CA" smtClean="0"/>
              <a:t>2022-12-04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2402A-202D-4C9B-21E9-A8DF25CD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F6EB2-8064-9F55-D2F1-E8A2C812C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CD06-4C49-424E-BF71-D1DEAD2AB7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6035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0D447-0028-0E13-7AD4-E8C3C2FD3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78870-178E-928C-73B1-B0C0B65EA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8C2BD-9871-AE65-1E32-D81A9C582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B3C8-6126-4737-B3FD-38B8544AA7CA}" type="datetimeFigureOut">
              <a:rPr lang="en-CA" smtClean="0"/>
              <a:t>2022-12-04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EFCEE-BC3A-122F-588C-2F4CF7B17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AAAFA-D758-B7CB-CD97-8B9975F7B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CD06-4C49-424E-BF71-D1DEAD2AB7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4954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16E3A-B025-F941-0C74-3189C6AF2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E9B1-082A-E1D4-9F8C-3105BF4EEF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94E4C-84E7-C82F-9A8F-A513A9FF3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76BEE-9E22-0B43-F337-E39EF83E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B3C8-6126-4737-B3FD-38B8544AA7CA}" type="datetimeFigureOut">
              <a:rPr lang="en-CA" smtClean="0"/>
              <a:t>2022-12-04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3426F-B041-FCFC-3BEA-1E4C85B0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77E32-0A15-7E4C-3464-13D36D9D9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CD06-4C49-424E-BF71-D1DEAD2AB7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9916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BCD93-6F94-2BD1-8745-A6F568330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97EB6-AA7C-EDDC-0708-CB2A9BA20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96573-FA1C-CF1E-1402-7452CD0C4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52F33C-F90B-9F1F-8F79-313416FB4B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EEB5D7-4E40-8D89-5040-1BB1916907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4F21F6-A7AB-DD32-30BE-457856F43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B3C8-6126-4737-B3FD-38B8544AA7CA}" type="datetimeFigureOut">
              <a:rPr lang="en-CA" smtClean="0"/>
              <a:t>2022-12-04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0C847-5675-DE87-2601-77ED7F730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0653-97EF-B121-012B-438E245A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CD06-4C49-424E-BF71-D1DEAD2AB7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572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0818A-09B3-34B6-0C9A-28FDF797F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DC5816-A2CB-1317-D2AD-65889BF3C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B3C8-6126-4737-B3FD-38B8544AA7CA}" type="datetimeFigureOut">
              <a:rPr lang="en-CA" smtClean="0"/>
              <a:t>2022-12-04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4C1660-9BFE-7420-6108-AF95C46BB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C7AA79-1973-E068-2903-93FC5A724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CD06-4C49-424E-BF71-D1DEAD2AB7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6938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52D9D4-9A13-BE01-0828-BD5639E21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B3C8-6126-4737-B3FD-38B8544AA7CA}" type="datetimeFigureOut">
              <a:rPr lang="en-CA" smtClean="0"/>
              <a:t>2022-12-04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8C15AC-5F7A-0412-67C3-44207DB77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0493E-880C-B8FD-05A0-7DFE24022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CD06-4C49-424E-BF71-D1DEAD2AB7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3516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4FFE9-0B25-A8F4-BCA7-24345B501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D815D-6A53-FB5F-B909-6B914841B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60B89-8D80-F20A-1CCA-6E360B407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31B3E-4621-5E5F-936B-E1B3AB332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B3C8-6126-4737-B3FD-38B8544AA7CA}" type="datetimeFigureOut">
              <a:rPr lang="en-CA" smtClean="0"/>
              <a:t>2022-12-04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1A735-202F-5F45-407F-EC040EA20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75186-1BA5-0341-EDA8-A53CFB538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CD06-4C49-424E-BF71-D1DEAD2AB7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510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7978F-6107-C10D-CE68-E4D20A919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336E99-3510-F9EC-2AEF-F0E192831E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E291D-EE7F-82EE-3002-56D6781B3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816C5-0B17-ECD8-75C5-03FFF1A5C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B3C8-6126-4737-B3FD-38B8544AA7CA}" type="datetimeFigureOut">
              <a:rPr lang="en-CA" smtClean="0"/>
              <a:t>2022-12-04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583AF-1119-4356-A880-C097FF098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22458-48FE-CC4D-E7F4-FDDD71A4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CD06-4C49-424E-BF71-D1DEAD2AB7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1582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E573C-5C6A-D2B7-B74C-4FD65FAC3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5D2B5-B831-45E5-AF99-AEBE17D69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22683-B4B9-2EEC-F259-53B815C64B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0B3C8-6126-4737-B3FD-38B8544AA7CA}" type="datetimeFigureOut">
              <a:rPr lang="en-CA" smtClean="0"/>
              <a:t>2022-12-04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24EAE-1A54-A654-24AC-9F9DA4895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F3459-3578-2AFF-7EE2-EF18598B07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ECD06-4C49-424E-BF71-D1DEAD2AB7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1843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897B-6AF9-1C34-3CC4-4C3CF3E7C0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7744F7-F745-8EB4-D5A5-CE8BA66392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3083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A9E769-C9C6-7D9D-3F50-44ED4872A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26" y="124714"/>
            <a:ext cx="11742748" cy="673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409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8340B4-9721-CFDB-E836-730FF07F0385}"/>
              </a:ext>
            </a:extLst>
          </p:cNvPr>
          <p:cNvSpPr txBox="1"/>
          <p:nvPr/>
        </p:nvSpPr>
        <p:spPr>
          <a:xfrm>
            <a:off x="211829" y="36728"/>
            <a:ext cx="117683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0" dirty="0">
                <a:solidFill>
                  <a:srgbClr val="729760"/>
                </a:solidFill>
                <a:effectLst/>
                <a:latin typeface="Consolas" panose="020B0609020204030204" pitchFamily="49" charset="0"/>
              </a:rPr>
              <a:t>##....For analyzing this data, it is required to calculate the Lipinski descriptors, which make reference to the drug's </a:t>
            </a:r>
            <a:r>
              <a:rPr lang="en-CA" b="0" dirty="0" err="1">
                <a:solidFill>
                  <a:srgbClr val="729760"/>
                </a:solidFill>
                <a:effectLst/>
                <a:latin typeface="Consolas" panose="020B0609020204030204" pitchFamily="49" charset="0"/>
              </a:rPr>
              <a:t>kenetic</a:t>
            </a:r>
            <a:r>
              <a:rPr lang="en-CA" b="0" dirty="0">
                <a:solidFill>
                  <a:srgbClr val="729760"/>
                </a:solidFill>
                <a:effectLst/>
                <a:latin typeface="Consolas" panose="020B0609020204030204" pitchFamily="49" charset="0"/>
              </a:rPr>
              <a:t> properties.</a:t>
            </a:r>
            <a:endParaRPr lang="en-CA" b="0" dirty="0">
              <a:solidFill>
                <a:srgbClr val="FFF8F8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729760"/>
                </a:solidFill>
                <a:effectLst/>
                <a:latin typeface="Consolas" panose="020B0609020204030204" pitchFamily="49" charset="0"/>
              </a:rPr>
              <a:t>##....pharmaceutical kinetic profiles </a:t>
            </a:r>
            <a:r>
              <a:rPr lang="en-CA" b="0" dirty="0" err="1">
                <a:solidFill>
                  <a:srgbClr val="729760"/>
                </a:solidFill>
                <a:effectLst/>
                <a:latin typeface="Consolas" panose="020B0609020204030204" pitchFamily="49" charset="0"/>
              </a:rPr>
              <a:t>Absortion</a:t>
            </a:r>
            <a:r>
              <a:rPr lang="en-CA" b="0" dirty="0">
                <a:solidFill>
                  <a:srgbClr val="729760"/>
                </a:solidFill>
                <a:effectLst/>
                <a:latin typeface="Consolas" panose="020B0609020204030204" pitchFamily="49" charset="0"/>
              </a:rPr>
              <a:t>, Distribution, Metabolism, Excretion(ADMI)</a:t>
            </a:r>
            <a:endParaRPr lang="en-CA" b="0" dirty="0">
              <a:solidFill>
                <a:srgbClr val="FFF8F8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729760"/>
                </a:solidFill>
                <a:effectLst/>
                <a:latin typeface="Consolas" panose="020B0609020204030204" pitchFamily="49" charset="0"/>
              </a:rPr>
              <a:t>##... The Lipinski calculation code (</a:t>
            </a:r>
            <a:r>
              <a:rPr lang="en-CA" b="0" dirty="0" err="1">
                <a:solidFill>
                  <a:srgbClr val="729760"/>
                </a:solidFill>
                <a:effectLst/>
                <a:latin typeface="Consolas" panose="020B0609020204030204" pitchFamily="49" charset="0"/>
              </a:rPr>
              <a:t>lipinski</a:t>
            </a:r>
            <a:r>
              <a:rPr lang="en-CA" b="0" dirty="0">
                <a:solidFill>
                  <a:srgbClr val="729760"/>
                </a:solidFill>
                <a:effectLst/>
                <a:latin typeface="Consolas" panose="020B0609020204030204" pitchFamily="49" charset="0"/>
              </a:rPr>
              <a:t> function) was based from https://codeocean.com/, open source library resource   </a:t>
            </a:r>
            <a:endParaRPr lang="en-CA" b="0" dirty="0">
              <a:solidFill>
                <a:srgbClr val="FFF8F8"/>
              </a:solidFill>
              <a:effectLst/>
              <a:latin typeface="Consolas" panose="020B0609020204030204" pitchFamily="49" charset="0"/>
            </a:endParaRPr>
          </a:p>
          <a:p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B4650E-D260-F0D7-7774-DBEB1A8C2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444588"/>
            <a:ext cx="9982200" cy="542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97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382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4F3C7-2297-7CD3-82D4-4C081CE10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Dataset</a:t>
            </a:r>
            <a:r>
              <a:rPr lang="es-MX" dirty="0"/>
              <a:t> </a:t>
            </a:r>
            <a:r>
              <a:rPr lang="es-MX" dirty="0" err="1"/>
              <a:t>context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51068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9779EE-D20B-E9F9-D873-9C1881F2CEE4}"/>
              </a:ext>
            </a:extLst>
          </p:cNvPr>
          <p:cNvSpPr txBox="1"/>
          <p:nvPr/>
        </p:nvSpPr>
        <p:spPr>
          <a:xfrm>
            <a:off x="552450" y="981075"/>
            <a:ext cx="105060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0" dirty="0">
                <a:solidFill>
                  <a:srgbClr val="729760"/>
                </a:solidFill>
                <a:effectLst/>
                <a:latin typeface="Consolas" panose="020B0609020204030204" pitchFamily="49" charset="0"/>
              </a:rPr>
              <a:t>#The data used in this project is biological data, the analysis of this kind of data using computational tools is also know as bioinformatics.</a:t>
            </a:r>
            <a:endParaRPr lang="en-CA" b="0" dirty="0">
              <a:solidFill>
                <a:srgbClr val="FFF8F8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729760"/>
                </a:solidFill>
                <a:effectLst/>
                <a:latin typeface="Consolas" panose="020B0609020204030204" pitchFamily="49" charset="0"/>
              </a:rPr>
              <a:t>#Machine </a:t>
            </a:r>
            <a:r>
              <a:rPr lang="en-CA" b="0" dirty="0" err="1">
                <a:solidFill>
                  <a:srgbClr val="729760"/>
                </a:solidFill>
                <a:effectLst/>
                <a:latin typeface="Consolas" panose="020B0609020204030204" pitchFamily="49" charset="0"/>
              </a:rPr>
              <a:t>learnijng</a:t>
            </a:r>
            <a:r>
              <a:rPr lang="en-CA" b="0" dirty="0">
                <a:solidFill>
                  <a:srgbClr val="729760"/>
                </a:solidFill>
                <a:effectLst/>
                <a:latin typeface="Consolas" panose="020B0609020204030204" pitchFamily="49" charset="0"/>
              </a:rPr>
              <a:t> models applied in bioinformatics are also known as "</a:t>
            </a:r>
            <a:r>
              <a:rPr lang="en-CA" b="0" dirty="0" err="1">
                <a:solidFill>
                  <a:srgbClr val="729760"/>
                </a:solidFill>
                <a:effectLst/>
                <a:latin typeface="Consolas" panose="020B0609020204030204" pitchFamily="49" charset="0"/>
              </a:rPr>
              <a:t>quantitive</a:t>
            </a:r>
            <a:r>
              <a:rPr lang="en-CA" b="0" dirty="0">
                <a:solidFill>
                  <a:srgbClr val="729760"/>
                </a:solidFill>
                <a:effectLst/>
                <a:latin typeface="Consolas" panose="020B0609020204030204" pitchFamily="49" charset="0"/>
              </a:rPr>
              <a:t> structure activity relationship" and is applied for drug discover efforts.</a:t>
            </a:r>
            <a:endParaRPr lang="en-CA" b="0" dirty="0">
              <a:solidFill>
                <a:srgbClr val="FFF8F8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729760"/>
                </a:solidFill>
                <a:effectLst/>
                <a:latin typeface="Consolas" panose="020B0609020204030204" pitchFamily="49" charset="0"/>
              </a:rPr>
              <a:t>#Machine learning models  in this bioinformatics area allows to understand the origins of the bioactivity (how chemical components interact with microorganisms and proteins).</a:t>
            </a:r>
            <a:endParaRPr lang="en-CA" b="0" dirty="0">
              <a:solidFill>
                <a:srgbClr val="FFF8F8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729760"/>
                </a:solidFill>
                <a:effectLst/>
                <a:latin typeface="Consolas" panose="020B0609020204030204" pitchFamily="49" charset="0"/>
              </a:rPr>
              <a:t>#In less words, this </a:t>
            </a:r>
            <a:r>
              <a:rPr lang="en-CA" b="0" dirty="0" err="1">
                <a:solidFill>
                  <a:srgbClr val="729760"/>
                </a:solidFill>
                <a:effectLst/>
                <a:latin typeface="Consolas" panose="020B0609020204030204" pitchFamily="49" charset="0"/>
              </a:rPr>
              <a:t>analizis</a:t>
            </a:r>
            <a:r>
              <a:rPr lang="en-CA" b="0" dirty="0">
                <a:solidFill>
                  <a:srgbClr val="729760"/>
                </a:solidFill>
                <a:effectLst/>
                <a:latin typeface="Consolas" panose="020B0609020204030204" pitchFamily="49" charset="0"/>
              </a:rPr>
              <a:t> help on the drug design improvement.</a:t>
            </a:r>
            <a:endParaRPr lang="en-CA" b="0" dirty="0">
              <a:solidFill>
                <a:srgbClr val="FFF8F8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621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5556AA-1170-4B84-8AD6-BB1A80C4191A}"/>
              </a:ext>
            </a:extLst>
          </p:cNvPr>
          <p:cNvSpPr txBox="1"/>
          <p:nvPr/>
        </p:nvSpPr>
        <p:spPr>
          <a:xfrm>
            <a:off x="304800" y="123825"/>
            <a:ext cx="1158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0">
                <a:solidFill>
                  <a:srgbClr val="729760"/>
                </a:solidFill>
                <a:effectLst/>
                <a:latin typeface="Consolas" panose="020B0609020204030204" pitchFamily="49" charset="0"/>
              </a:rPr>
              <a:t>#The dataset used in this project is calles 'Coronavirus', downloaded form CHEMBL Database.</a:t>
            </a:r>
            <a:endParaRPr lang="en-CA" b="0">
              <a:solidFill>
                <a:srgbClr val="FFF8F8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>
                <a:solidFill>
                  <a:srgbClr val="729760"/>
                </a:solidFill>
                <a:effectLst/>
                <a:latin typeface="Consolas" panose="020B0609020204030204" pitchFamily="49" charset="0"/>
              </a:rPr>
              <a:t># ChEMBL Database contains curated bioactivity data.</a:t>
            </a:r>
            <a:endParaRPr lang="en-CA" b="0">
              <a:solidFill>
                <a:srgbClr val="FFF8F8"/>
              </a:solidFill>
              <a:effectLst/>
              <a:latin typeface="Consolas" panose="020B0609020204030204" pitchFamily="49" charset="0"/>
            </a:endParaRPr>
          </a:p>
          <a:p>
            <a:br>
              <a:rPr lang="en-CA" b="0">
                <a:solidFill>
                  <a:srgbClr val="FFF8F8"/>
                </a:solidFill>
                <a:effectLst/>
                <a:latin typeface="Consolas" panose="020B0609020204030204" pitchFamily="49" charset="0"/>
              </a:rPr>
            </a:br>
            <a:r>
              <a:rPr lang="en-CA" b="0">
                <a:solidFill>
                  <a:srgbClr val="729760"/>
                </a:solidFill>
                <a:effectLst/>
                <a:latin typeface="Consolas" panose="020B0609020204030204" pitchFamily="49" charset="0"/>
              </a:rPr>
              <a:t>#The data base has 7 targets. Targets make reference to te Target organism or Target protein that the drug would act on (it can activate or inhibit the biological activity).</a:t>
            </a:r>
            <a:endParaRPr lang="en-CA" b="0">
              <a:solidFill>
                <a:srgbClr val="FFF8F8"/>
              </a:solidFill>
              <a:effectLst/>
              <a:latin typeface="Consolas" panose="020B0609020204030204" pitchFamily="49" charset="0"/>
            </a:endParaRPr>
          </a:p>
          <a:p>
            <a:br>
              <a:rPr lang="en-CA" b="0">
                <a:solidFill>
                  <a:srgbClr val="FFF8F8"/>
                </a:solidFill>
                <a:effectLst/>
                <a:latin typeface="Consolas" panose="020B0609020204030204" pitchFamily="49" charset="0"/>
              </a:rPr>
            </a:br>
            <a:endParaRPr lang="en-CA" b="0">
              <a:solidFill>
                <a:srgbClr val="FFF8F8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31105-0F56-9EA9-EBAC-20A473E7C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1909233"/>
            <a:ext cx="9550400" cy="482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46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68D68F-7F96-716E-462D-E30B90CC5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4" y="1261928"/>
            <a:ext cx="10296525" cy="53836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160B1F-B5E3-FE96-488E-397AAD3BB706}"/>
              </a:ext>
            </a:extLst>
          </p:cNvPr>
          <p:cNvSpPr txBox="1"/>
          <p:nvPr/>
        </p:nvSpPr>
        <p:spPr>
          <a:xfrm flipH="1">
            <a:off x="162560" y="161152"/>
            <a:ext cx="11572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0" dirty="0">
                <a:solidFill>
                  <a:srgbClr val="729760"/>
                </a:solidFill>
                <a:effectLst/>
                <a:latin typeface="Consolas" panose="020B0609020204030204" pitchFamily="49" charset="0"/>
              </a:rPr>
              <a:t>#Serch for the target protein</a:t>
            </a:r>
          </a:p>
          <a:p>
            <a:r>
              <a:rPr lang="en-CA" dirty="0">
                <a:solidFill>
                  <a:srgbClr val="729760"/>
                </a:solidFill>
                <a:latin typeface="Consolas" panose="020B0609020204030204" pitchFamily="49" charset="0"/>
              </a:rPr>
              <a:t>#There are 7 </a:t>
            </a:r>
            <a:r>
              <a:rPr lang="en-CA" dirty="0" err="1">
                <a:solidFill>
                  <a:srgbClr val="729760"/>
                </a:solidFill>
                <a:latin typeface="Consolas" panose="020B0609020204030204" pitchFamily="49" charset="0"/>
              </a:rPr>
              <a:t>targents</a:t>
            </a:r>
            <a:r>
              <a:rPr lang="en-CA" dirty="0">
                <a:solidFill>
                  <a:srgbClr val="729760"/>
                </a:solidFill>
                <a:latin typeface="Consolas" panose="020B0609020204030204" pitchFamily="49" charset="0"/>
              </a:rPr>
              <a:t>, two are “Single protein” and the rest are “Organism</a:t>
            </a:r>
          </a:p>
          <a:p>
            <a:r>
              <a:rPr lang="en-CA" b="0" dirty="0">
                <a:solidFill>
                  <a:srgbClr val="729760"/>
                </a:solidFill>
                <a:effectLst/>
                <a:latin typeface="Consolas" panose="020B0609020204030204" pitchFamily="49" charset="0"/>
              </a:rPr>
              <a:t># The Single protein target is chosen to analyse in this project </a:t>
            </a:r>
            <a:endParaRPr lang="en-CA" b="0" dirty="0">
              <a:solidFill>
                <a:srgbClr val="FFF8F8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683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4F3C7-2297-7CD3-82D4-4C081CE10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Targets variables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587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BBC6FC-19AA-7495-DF92-1D1D9B3FD7A6}"/>
              </a:ext>
            </a:extLst>
          </p:cNvPr>
          <p:cNvSpPr txBox="1"/>
          <p:nvPr/>
        </p:nvSpPr>
        <p:spPr>
          <a:xfrm>
            <a:off x="895351" y="485776"/>
            <a:ext cx="105537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0" dirty="0">
                <a:solidFill>
                  <a:srgbClr val="729760"/>
                </a:solidFill>
                <a:effectLst/>
                <a:latin typeface="Consolas" panose="020B0609020204030204" pitchFamily="49" charset="0"/>
              </a:rPr>
              <a:t># The </a:t>
            </a:r>
            <a:r>
              <a:rPr lang="en-CA" b="0" dirty="0" err="1">
                <a:solidFill>
                  <a:srgbClr val="729760"/>
                </a:solidFill>
                <a:effectLst/>
                <a:latin typeface="Consolas" panose="020B0609020204030204" pitchFamily="49" charset="0"/>
              </a:rPr>
              <a:t>target_protein</a:t>
            </a:r>
            <a:r>
              <a:rPr lang="en-CA" b="0" dirty="0">
                <a:solidFill>
                  <a:srgbClr val="72976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 err="1">
                <a:solidFill>
                  <a:srgbClr val="729760"/>
                </a:solidFill>
                <a:effectLst/>
                <a:latin typeface="Consolas" panose="020B0609020204030204" pitchFamily="49" charset="0"/>
              </a:rPr>
              <a:t>bioactivity_class</a:t>
            </a:r>
            <a:r>
              <a:rPr lang="en-CA" b="0" dirty="0">
                <a:solidFill>
                  <a:srgbClr val="729760"/>
                </a:solidFill>
                <a:effectLst/>
                <a:latin typeface="Consolas" panose="020B0609020204030204" pitchFamily="49" charset="0"/>
              </a:rPr>
              <a:t>) is chosen to analyse in this project; it is a categorical value. It has to be transformed to Boolean.</a:t>
            </a:r>
          </a:p>
          <a:p>
            <a:endParaRPr lang="en-CA" dirty="0">
              <a:solidFill>
                <a:srgbClr val="729760"/>
              </a:solidFill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729760"/>
                </a:solidFill>
                <a:effectLst/>
                <a:latin typeface="Consolas" panose="020B0609020204030204" pitchFamily="49" charset="0"/>
              </a:rPr>
              <a:t>#The Independent variables are:</a:t>
            </a:r>
          </a:p>
          <a:p>
            <a:r>
              <a:rPr lang="en-CA" dirty="0">
                <a:solidFill>
                  <a:srgbClr val="729760"/>
                </a:solidFill>
                <a:latin typeface="Consolas" panose="020B0609020204030204" pitchFamily="49" charset="0"/>
              </a:rPr>
              <a:t>#-standard_value:It refers to the potency of the drug; the lower is the value, the better potency it has. The aim is get the lowest value. It is numerical continuous data.</a:t>
            </a:r>
          </a:p>
          <a:p>
            <a:br>
              <a:rPr lang="en-CA" b="0" dirty="0">
                <a:solidFill>
                  <a:srgbClr val="729760"/>
                </a:solidFill>
                <a:effectLst/>
                <a:latin typeface="Consolas" panose="020B0609020204030204" pitchFamily="49" charset="0"/>
              </a:rPr>
            </a:br>
            <a:endParaRPr lang="en-CA" b="0" dirty="0">
              <a:solidFill>
                <a:srgbClr val="729760"/>
              </a:solidFill>
              <a:effectLst/>
              <a:latin typeface="Consolas" panose="020B0609020204030204" pitchFamily="49" charset="0"/>
            </a:endParaRPr>
          </a:p>
          <a:p>
            <a:endParaRPr lang="en-CA" b="0" dirty="0">
              <a:solidFill>
                <a:srgbClr val="FFF8F8"/>
              </a:solidFill>
              <a:effectLst/>
              <a:latin typeface="Consolas" panose="020B0609020204030204" pitchFamily="49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12799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4F3C7-2297-7CD3-82D4-4C081CE10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Preprocessing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74024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740BD8-C5FC-F352-5717-506259590157}"/>
              </a:ext>
            </a:extLst>
          </p:cNvPr>
          <p:cNvSpPr txBox="1"/>
          <p:nvPr/>
        </p:nvSpPr>
        <p:spPr>
          <a:xfrm>
            <a:off x="485773" y="187616"/>
            <a:ext cx="115061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0" dirty="0">
                <a:solidFill>
                  <a:srgbClr val="729760"/>
                </a:solidFill>
                <a:effectLst/>
                <a:latin typeface="Consolas" panose="020B0609020204030204" pitchFamily="49" charset="0"/>
              </a:rPr>
              <a:t>#Data preprocessing of the bioactivity data...</a:t>
            </a:r>
          </a:p>
          <a:p>
            <a:endParaRPr lang="en-CA" b="0" dirty="0">
              <a:solidFill>
                <a:srgbClr val="72976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729760"/>
                </a:solidFill>
                <a:latin typeface="Consolas" panose="020B0609020204030204" pitchFamily="49" charset="0"/>
              </a:rPr>
              <a:t>#There is a preprocess applied in the bioactivity data, related to the </a:t>
            </a:r>
            <a:r>
              <a:rPr lang="en-CA" dirty="0" err="1">
                <a:solidFill>
                  <a:srgbClr val="729760"/>
                </a:solidFill>
                <a:latin typeface="Consolas" panose="020B0609020204030204" pitchFamily="49" charset="0"/>
              </a:rPr>
              <a:t>standard_type</a:t>
            </a:r>
            <a:r>
              <a:rPr lang="en-CA" dirty="0">
                <a:solidFill>
                  <a:srgbClr val="729760"/>
                </a:solidFill>
                <a:latin typeface="Consolas" panose="020B0609020204030204" pitchFamily="49" charset="0"/>
              </a:rPr>
              <a:t>. For the analysing of the data, the compound is classified as…</a:t>
            </a:r>
            <a:br>
              <a:rPr lang="en-CA" dirty="0">
                <a:solidFill>
                  <a:srgbClr val="729760"/>
                </a:solidFill>
                <a:latin typeface="Consolas" panose="020B0609020204030204" pitchFamily="49" charset="0"/>
              </a:rPr>
            </a:br>
            <a:r>
              <a:rPr lang="en-CA" dirty="0">
                <a:solidFill>
                  <a:srgbClr val="729760"/>
                </a:solidFill>
                <a:latin typeface="Consolas" panose="020B0609020204030204" pitchFamily="49" charset="0"/>
              </a:rPr>
              <a:t>  “active”, “inactive” and “intermediate”</a:t>
            </a:r>
          </a:p>
          <a:p>
            <a:endParaRPr lang="en-CA" b="0" dirty="0">
              <a:solidFill>
                <a:srgbClr val="72976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729760"/>
                </a:solidFill>
                <a:latin typeface="Consolas" panose="020B0609020204030204" pitchFamily="49" charset="0"/>
              </a:rPr>
              <a:t>#There are no missing values in this data set, usually in this kind of data there are.</a:t>
            </a:r>
          </a:p>
          <a:p>
            <a:r>
              <a:rPr lang="en-CA" b="0" dirty="0">
                <a:solidFill>
                  <a:srgbClr val="729760"/>
                </a:solidFill>
                <a:effectLst/>
                <a:latin typeface="Consolas" panose="020B0609020204030204" pitchFamily="49" charset="0"/>
              </a:rPr>
              <a:t>#For the independent values, was necessar</a:t>
            </a:r>
            <a:r>
              <a:rPr lang="en-CA" dirty="0">
                <a:solidFill>
                  <a:srgbClr val="729760"/>
                </a:solidFill>
                <a:latin typeface="Consolas" panose="020B0609020204030204" pitchFamily="49" charset="0"/>
              </a:rPr>
              <a:t>y to convert in lists by iterations.</a:t>
            </a:r>
          </a:p>
          <a:p>
            <a:endParaRPr lang="en-CA" b="0" dirty="0">
              <a:solidFill>
                <a:srgbClr val="FFF8F8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25B31D-B72D-1844-2A9F-4D6D0C7E1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6" y="2772939"/>
            <a:ext cx="10125075" cy="408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054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418</Words>
  <Application>Microsoft Office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PowerPoint Presentation</vt:lpstr>
      <vt:lpstr>Dataset context</vt:lpstr>
      <vt:lpstr>PowerPoint Presentation</vt:lpstr>
      <vt:lpstr>PowerPoint Presentation</vt:lpstr>
      <vt:lpstr>PowerPoint Presentation</vt:lpstr>
      <vt:lpstr>Targets variables </vt:lpstr>
      <vt:lpstr>PowerPoint Presentation</vt:lpstr>
      <vt:lpstr>Preprocessing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scarbelbar@gmail.com</dc:creator>
  <cp:lastModifiedBy>scarbelbar@gmail.com</cp:lastModifiedBy>
  <cp:revision>5</cp:revision>
  <dcterms:created xsi:type="dcterms:W3CDTF">2022-12-05T01:08:42Z</dcterms:created>
  <dcterms:modified xsi:type="dcterms:W3CDTF">2022-12-05T06:00:54Z</dcterms:modified>
</cp:coreProperties>
</file>