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Pacifico" panose="020B0604020202020204" charset="0"/>
      <p:regular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CAC53C-490D-4B0A-9879-229730E14FD4}">
  <a:tblStyle styleId="{6BCAC53C-490D-4B0A-9879-229730E14F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0591f625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0591f625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36acbd29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36acbd29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36acb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36acb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36acbd2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36acbd2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0591f625d_1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0591f625d_1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22b56b18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22b56b18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5043a57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5043a57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35043a5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35043a5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35043a57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35043a57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35043a57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35043a57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3600cc8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3600cc8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3600cc8d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3600cc8d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36acbd2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36acbd2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latin typeface="Roboto"/>
                <a:ea typeface="Roboto"/>
                <a:cs typeface="Roboto"/>
                <a:sym typeface="Roboto"/>
              </a:rPr>
              <a:t>Shop Manager Project Presentation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3837975"/>
            <a:ext cx="24267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Student:</a:t>
            </a: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Marco Scarpetta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663" y="388999"/>
            <a:ext cx="2192677" cy="8938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0" y="5043050"/>
            <a:ext cx="9150900" cy="100500"/>
          </a:xfrm>
          <a:prstGeom prst="rect">
            <a:avLst/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3450" y="2979125"/>
            <a:ext cx="9150900" cy="28800"/>
          </a:xfrm>
          <a:prstGeom prst="rect">
            <a:avLst/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6201000" y="3837975"/>
            <a:ext cx="26313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Professor: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Michele Loreti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686050" y="3077675"/>
            <a:ext cx="37719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University of Camerino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School of Science and Technology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Performance Analysis and Simulation Course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362100" y="4704225"/>
            <a:ext cx="242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Roboto"/>
                <a:ea typeface="Roboto"/>
                <a:cs typeface="Roboto"/>
                <a:sym typeface="Roboto"/>
              </a:rPr>
              <a:t>A.Y. 2020/2021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lip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Results - Served Customers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0" y="5043050"/>
            <a:ext cx="9150900" cy="100500"/>
          </a:xfrm>
          <a:prstGeom prst="rect">
            <a:avLst/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311700" y="1265525"/>
            <a:ext cx="78768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More N      → Same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More K      → More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More Ms   → More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More Ma   → Less 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6050" y="1106025"/>
            <a:ext cx="2308101" cy="173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3100" y="2925411"/>
            <a:ext cx="2308101" cy="173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3100" y="1106037"/>
            <a:ext cx="2308101" cy="173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6050" y="2925412"/>
            <a:ext cx="2308101" cy="1731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lip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Results - Clerks Utilization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0" y="5043050"/>
            <a:ext cx="9150900" cy="100500"/>
          </a:xfrm>
          <a:prstGeom prst="rect">
            <a:avLst/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349200" y="1265525"/>
            <a:ext cx="3304500" cy="18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5999" lvl="0" indent="-319299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❖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U = (#S / K) * 100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More N      → Same U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More K      → Same U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More Ms   → More U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More Ma   → Less 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6050" y="1106025"/>
            <a:ext cx="2308101" cy="173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3100" y="2925388"/>
            <a:ext cx="2308101" cy="173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3100" y="1106037"/>
            <a:ext cx="2308101" cy="173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6050" y="2925388"/>
            <a:ext cx="2308101" cy="1731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lip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0" y="5043050"/>
            <a:ext cx="9150900" cy="100500"/>
          </a:xfrm>
          <a:prstGeom prst="rect">
            <a:avLst/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4437350" y="4162975"/>
            <a:ext cx="31584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Roboto"/>
                <a:ea typeface="Roboto"/>
                <a:cs typeface="Roboto"/>
                <a:sym typeface="Roboto"/>
              </a:rPr>
              <a:t>(*) Percentage of values that are within one standard deviation away from the mean</a:t>
            </a:r>
            <a:endParaRPr sz="1200"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1137750" y="1497325"/>
          <a:ext cx="6347400" cy="2285820"/>
        </p:xfrm>
        <a:graphic>
          <a:graphicData uri="http://schemas.openxmlformats.org/drawingml/2006/table">
            <a:tbl>
              <a:tblPr>
                <a:noFill/>
                <a:tableStyleId>{6BCAC53C-490D-4B0A-9879-229730E14FD4}</a:tableStyleId>
              </a:tblPr>
              <a:tblGrid>
                <a:gridCol w="47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5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0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 b="1"/>
                        <a:t>N</a:t>
                      </a:r>
                      <a:endParaRPr sz="13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 b="1"/>
                        <a:t>K</a:t>
                      </a:r>
                      <a:endParaRPr sz="13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 b="1"/>
                        <a:t>Ms</a:t>
                      </a:r>
                      <a:endParaRPr sz="13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 b="1"/>
                        <a:t>Ma</a:t>
                      </a:r>
                      <a:endParaRPr sz="13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 b="1"/>
                        <a:t># W</a:t>
                      </a:r>
                      <a:endParaRPr sz="13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 b="1"/>
                        <a:t># E</a:t>
                      </a:r>
                      <a:endParaRPr sz="13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 b="1"/>
                        <a:t># S</a:t>
                      </a:r>
                      <a:endParaRPr sz="13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 b="1"/>
                        <a:t>U</a:t>
                      </a:r>
                      <a:endParaRPr sz="13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5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2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2.76 (71%)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13.43 (65%)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0.96 (63%)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48 %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10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2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7.36 (61%)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8.26 (66%)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0.99 (67%)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50 %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10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5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4.57 (69%)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6.57 (75%)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2.33 (66%)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46 %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10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5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2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4.98 (67%)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9.04 (70%)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4.07 (69%)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81 %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10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5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2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2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3.42 (51%)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2.68 (46%)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3.53 (62%)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70 %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lip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00"/>
            </a:gs>
            <a:gs pos="100000">
              <a:srgbClr val="54030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 idx="4294967295"/>
          </p:nvPr>
        </p:nvSpPr>
        <p:spPr>
          <a:xfrm>
            <a:off x="2011825" y="2077650"/>
            <a:ext cx="5120700" cy="9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45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Thanks for the attention!</a:t>
            </a:r>
            <a:endParaRPr sz="45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Shop manager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5043050"/>
            <a:ext cx="9150900" cy="100500"/>
          </a:xfrm>
          <a:prstGeom prst="rect">
            <a:avLst/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11700" y="1265525"/>
            <a:ext cx="7176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Model a system using </a:t>
            </a:r>
            <a:r>
              <a:rPr lang="it" i="1">
                <a:latin typeface="Roboto"/>
                <a:ea typeface="Roboto"/>
                <a:cs typeface="Roboto"/>
                <a:sym typeface="Roboto"/>
              </a:rPr>
              <a:t>Sibilla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to simulate the flow of customers in a shop.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Run simulations considering different scenario, then estimate: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Clerks utilization;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Average of waiting customers;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Average of served customers;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Average of customers that cannot enter.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300" y="2882038"/>
            <a:ext cx="1863851" cy="12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Species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0" y="5043050"/>
            <a:ext cx="9150900" cy="100500"/>
          </a:xfrm>
          <a:prstGeom prst="rect">
            <a:avLst/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11700" y="1265525"/>
            <a:ext cx="7176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The customer is the focus of the system: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F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→ potential customer that is still far from the shop;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→ customer arrival;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W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→ customer that enters the shop and starts waiting;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→ the clerk is serving the customer.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274600" y="3530338"/>
            <a:ext cx="7176600" cy="11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Moreover other 2 species are necessary: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P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→ to keep track of the available space (thus the customers that can enter);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C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→ to keep track of the available clerks.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Parameters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0" y="5043050"/>
            <a:ext cx="9150900" cy="100500"/>
          </a:xfrm>
          <a:prstGeom prst="rect">
            <a:avLst/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11700" y="1265525"/>
            <a:ext cx="7176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→ max number of customers that can wait in the shop;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K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→ number of working clerks;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Ma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→ time needed for a new customer arrival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Ms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→ time needed for a clerk to serve a customer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R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→ rate used in the transition (set to 1.0 by default)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T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→ max number of customers that can be involved in the system (20 by default)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Rules and Measures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0" y="5043050"/>
            <a:ext cx="9150900" cy="100500"/>
          </a:xfrm>
          <a:prstGeom prst="rect">
            <a:avLst/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13200" y="1265525"/>
            <a:ext cx="78939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The behaviour of the system is given by four main rules: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f_to_a       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F -[ R/Ma ] → 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a_to_w     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A | P -[ R ] → 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w_to_s     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W | C -[ R ] →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s_to_f       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S -[ R/Ms ] → F | P | 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 custom measure was necessary to keep track the  customer that cannot enter in the shop: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6576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= (#A - (N - #W - #S)) &gt; 0 ? (#A - (N - #W - #S)) : 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PCTMC Model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0" y="5043050"/>
            <a:ext cx="9150900" cy="100500"/>
          </a:xfrm>
          <a:prstGeom prst="rect">
            <a:avLst/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11700" y="1265525"/>
            <a:ext cx="7876800" cy="30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The system is then represented by the following PCTMC model: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Vector of species:   </a:t>
            </a:r>
            <a:r>
              <a:rPr lang="it" i="1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=〈 F, A, W, S, P, C 〉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Domain: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                   </a:t>
            </a:r>
            <a:r>
              <a:rPr lang="it" i="1">
                <a:latin typeface="Roboto"/>
                <a:ea typeface="Roboto"/>
                <a:cs typeface="Roboto"/>
                <a:sym typeface="Roboto"/>
              </a:rPr>
              <a:t>D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= [ 0, T ] × [ 0, T ] × [ 0, N ] × [ 0, K ] × [ 0, N ] × [ 0, K 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Initial state:           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i="1">
                <a:latin typeface="Roboto"/>
                <a:ea typeface="Roboto"/>
                <a:cs typeface="Roboto"/>
                <a:sym typeface="Roboto"/>
              </a:rPr>
              <a:t>d0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=〈 T, 0, 0, 0, N, K 〉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Set of transitions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it" i="1">
                <a:latin typeface="Roboto"/>
                <a:ea typeface="Roboto"/>
                <a:cs typeface="Roboto"/>
                <a:sym typeface="Roboto"/>
              </a:rPr>
              <a:t>  T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= {〈f_to_a, 1F, 1A, R/Ma 〉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                                                    〈a_to_w, 1A + 1P, 1W, R 〉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                                                    〈w_to_s, 1W + 1C, 1S, R 〉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                                                    〈s_to_f, 1S, 1F + 1P + 1C, R/Ms 〉}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Simulation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0" y="5043050"/>
            <a:ext cx="9150900" cy="100500"/>
          </a:xfrm>
          <a:prstGeom prst="rect">
            <a:avLst/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11700" y="1265525"/>
            <a:ext cx="7876800" cy="26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Python scripts to quickly run several simulations and to automatically obtain the desired plots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5 Scenario were taken into account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Other parameters: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3716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deadline  480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3716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dt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3716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replica 100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3825950" y="1841750"/>
          <a:ext cx="2603100" cy="2285820"/>
        </p:xfrm>
        <a:graphic>
          <a:graphicData uri="http://schemas.openxmlformats.org/drawingml/2006/table">
            <a:tbl>
              <a:tblPr>
                <a:noFill/>
                <a:tableStyleId>{6BCAC53C-490D-4B0A-9879-229730E14FD4}</a:tableStyleId>
              </a:tblPr>
              <a:tblGrid>
                <a:gridCol w="65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 b="1"/>
                        <a:t>N</a:t>
                      </a:r>
                      <a:endParaRPr sz="13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 b="1"/>
                        <a:t>K</a:t>
                      </a:r>
                      <a:endParaRPr sz="13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 b="1"/>
                        <a:t>Ms</a:t>
                      </a:r>
                      <a:endParaRPr sz="13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 b="1"/>
                        <a:t>Ma</a:t>
                      </a:r>
                      <a:endParaRPr sz="13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5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2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10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2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10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5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10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5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2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10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5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2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2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2A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Results - Waiting Customers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0" y="5043050"/>
            <a:ext cx="9150900" cy="100500"/>
          </a:xfrm>
          <a:prstGeom prst="rect">
            <a:avLst/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311700" y="1265525"/>
            <a:ext cx="24723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More N      → More 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More K      → Less 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More Ms   → More 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More Ma   → Less 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5000" y="1106025"/>
            <a:ext cx="2308101" cy="173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3100" y="2925400"/>
            <a:ext cx="2308101" cy="173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3100" y="1106018"/>
            <a:ext cx="2308101" cy="1731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5000" y="2890125"/>
            <a:ext cx="2308101" cy="173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Roboto"/>
                <a:ea typeface="Roboto"/>
                <a:cs typeface="Roboto"/>
                <a:sym typeface="Roboto"/>
              </a:rPr>
              <a:t>Results - Customers that cannot enter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0" y="5043050"/>
            <a:ext cx="9150900" cy="100500"/>
          </a:xfrm>
          <a:prstGeom prst="rect">
            <a:avLst/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311700" y="1265525"/>
            <a:ext cx="78768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More N      → Less 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More K      → Less 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More Ms   → More 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More Ma   → Less 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5000" y="2925407"/>
            <a:ext cx="2308099" cy="173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3100" y="1106025"/>
            <a:ext cx="2308099" cy="173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5000" y="1106025"/>
            <a:ext cx="2308101" cy="173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3100" y="2925400"/>
            <a:ext cx="2308101" cy="173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Presentazione su schermo (16:9)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Roboto</vt:lpstr>
      <vt:lpstr>Pacifico</vt:lpstr>
      <vt:lpstr>Proxima Nova</vt:lpstr>
      <vt:lpstr>Arial</vt:lpstr>
      <vt:lpstr>Spearmint</vt:lpstr>
      <vt:lpstr>Shop Manager Project Presentation</vt:lpstr>
      <vt:lpstr>Shop manager</vt:lpstr>
      <vt:lpstr>Species</vt:lpstr>
      <vt:lpstr>Parameters</vt:lpstr>
      <vt:lpstr>Rules and Measures</vt:lpstr>
      <vt:lpstr>PCTMC Model</vt:lpstr>
      <vt:lpstr>Simulation</vt:lpstr>
      <vt:lpstr>Results - Waiting Customers</vt:lpstr>
      <vt:lpstr>Results - Customers that cannot enter</vt:lpstr>
      <vt:lpstr>Results - Served Customers</vt:lpstr>
      <vt:lpstr>Results - Clerks Utilization</vt:lpstr>
      <vt:lpstr>Results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Manager Project Presentation</dc:title>
  <cp:lastModifiedBy>Marco</cp:lastModifiedBy>
  <cp:revision>2</cp:revision>
  <dcterms:modified xsi:type="dcterms:W3CDTF">2021-12-21T08:35:52Z</dcterms:modified>
</cp:coreProperties>
</file>