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1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64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33CC33"/>
    <a:srgbClr val="F03F2B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" dirty="0"/>
            <a:t>creazione di documenti in un linguaggio più vicino a json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it-IT" dirty="0"/>
            <a:t>G</a:t>
          </a:r>
          <a:r>
            <a:rPr lang="it" dirty="0"/>
            <a:t>estione di volantini, avvisi, biglietti  da visita e annunci in maniera veloce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/>
    </dgm:pt>
    <dgm:pt modelId="{7C175B98-93F4-4D7C-BB95-1514AB879CD5}" type="pres">
      <dgm:prSet presAssocID="{40FC4FFE-8987-4A26-B7F4-8A516F18ADAE}" presName="iconRect" presStyleLbl="node1" presStyleIdx="0" presStyleCnt="2" custScaleX="145628" custScaleY="1361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/>
    </dgm:pt>
    <dgm:pt modelId="{DB4CA7C4-FCA1-4127-B20A-2A5C031A3CF4}" type="pres">
      <dgm:prSet presAssocID="{49225C73-1633-42F1-AB3B-7CB183E5F8B8}" presName="iconRect" presStyleLbl="node1" presStyleIdx="1" presStyleCnt="2" custScaleX="120496" custScaleY="13406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996743" y="303142"/>
          <a:ext cx="1834912" cy="171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" sz="1500" kern="1200" dirty="0"/>
            <a:t>creazione di documenti in un linguaggio più vicino a json</a:t>
          </a:r>
        </a:p>
      </dsp:txBody>
      <dsp:txXfrm>
        <a:off x="1114199" y="2942806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385075" y="316183"/>
          <a:ext cx="1518249" cy="168924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 dirty="0"/>
            <a:t>G</a:t>
          </a:r>
          <a:r>
            <a:rPr lang="it" sz="1500" kern="1200" dirty="0"/>
            <a:t>estione di volantini, avvisi, biglietti  da visita e annunci in maniera veloce</a:t>
          </a:r>
        </a:p>
      </dsp:txBody>
      <dsp:txXfrm>
        <a:off x="5344199" y="2942806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28/05/2021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28/05/2021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28/05/2021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28/05/2021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28/05/2021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28/05/2021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28/05/2021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28/05/2021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28/05/2021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28/05/2021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28/05/2021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28/05/2021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28/05/2021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28/05/2021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arpelliniStefano/VolTex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8000" dirty="0">
                <a:solidFill>
                  <a:schemeClr val="tx1"/>
                </a:solidFill>
                <a:latin typeface="Courgette" panose="02000603070400060004" pitchFamily="2" charset="0"/>
              </a:rPr>
              <a:t>V</a:t>
            </a:r>
            <a:r>
              <a:rPr lang="it" sz="8000" cap="none" dirty="0">
                <a:solidFill>
                  <a:schemeClr val="tx1"/>
                </a:solidFill>
                <a:latin typeface="Courgette" panose="02000603070400060004" pitchFamily="2" charset="0"/>
              </a:rPr>
              <a:t>ol</a:t>
            </a:r>
            <a:r>
              <a:rPr lang="it" sz="8000" dirty="0">
                <a:solidFill>
                  <a:schemeClr val="tx1"/>
                </a:solidFill>
                <a:latin typeface="Courgette" panose="02000603070400060004" pitchFamily="2" charset="0"/>
              </a:rPr>
              <a:t>text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sz="2400" dirty="0">
                <a:solidFill>
                  <a:schemeClr val="tx1"/>
                </a:solidFill>
                <a:latin typeface="Cabin Sketch" panose="020B0503050202020004" pitchFamily="34" charset="0"/>
              </a:rPr>
              <a:t>Per documentare la tua vita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D87F0-B72E-4B7E-9714-B34FCEA2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Credits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65F3F74-F6C5-4F2C-93A1-5F63E3CD9F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94" y="2103438"/>
            <a:ext cx="3748087" cy="37480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7ADFA4-3705-4561-B1A4-3651F256BD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/>
              <a:t>Repository: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Creatori:</a:t>
            </a:r>
          </a:p>
          <a:p>
            <a:pPr lvl="1"/>
            <a:r>
              <a:rPr lang="it-IT" sz="1800" dirty="0"/>
              <a:t>Colombi Simone</a:t>
            </a:r>
          </a:p>
          <a:p>
            <a:pPr lvl="2"/>
            <a:r>
              <a:rPr lang="it-IT" sz="1600" dirty="0"/>
              <a:t>Grammatica di div e immagini</a:t>
            </a:r>
          </a:p>
          <a:p>
            <a:pPr lvl="1"/>
            <a:r>
              <a:rPr lang="it-IT" sz="1800" dirty="0" err="1"/>
              <a:t>Gambarara</a:t>
            </a:r>
            <a:r>
              <a:rPr lang="it-IT" sz="1800" dirty="0"/>
              <a:t> Alberto</a:t>
            </a:r>
          </a:p>
          <a:p>
            <a:pPr lvl="2"/>
            <a:r>
              <a:rPr lang="it-IT" sz="1600" dirty="0"/>
              <a:t>Interfaccia grafica</a:t>
            </a:r>
          </a:p>
          <a:p>
            <a:pPr lvl="1"/>
            <a:r>
              <a:rPr lang="it-IT" sz="1800" dirty="0"/>
              <a:t>Scarpellini Stefano</a:t>
            </a:r>
          </a:p>
          <a:p>
            <a:pPr lvl="2"/>
            <a:r>
              <a:rPr lang="it-IT" sz="1600" dirty="0"/>
              <a:t>Grammatica di testi e liste</a:t>
            </a:r>
          </a:p>
          <a:p>
            <a:pPr marL="274320" lvl="1" indent="0">
              <a:buNone/>
            </a:pPr>
            <a:endParaRPr lang="it-IT" sz="1800" dirty="0"/>
          </a:p>
        </p:txBody>
      </p:sp>
      <p:pic>
        <p:nvPicPr>
          <p:cNvPr id="9" name="Immagine 8">
            <a:hlinkClick r:id="rId3"/>
            <a:extLst>
              <a:ext uri="{FF2B5EF4-FFF2-40B4-BE49-F238E27FC236}">
                <a16:creationId xmlns:a16="http://schemas.microsoft.com/office/drawing/2014/main" id="{E732C5EB-B55B-4E67-8D78-05267D8CC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44" y="2628900"/>
            <a:ext cx="1114890" cy="11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it" dirty="0">
                <a:latin typeface="Cabin Sketch" panose="020B0503050202020004" pitchFamily="34" charset="0"/>
              </a:rPr>
              <a:t>Obiettivi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5832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BFFA78-E69E-45AA-BD17-E4439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Presentiamoci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42FCFA3-46D6-4570-AB86-B0980D4CA2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20" y="2014194"/>
            <a:ext cx="3654835" cy="3837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932D0A-EA24-436F-BEA8-2920DA1DB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Interfaccia accattivante, mostra immediatamente le possibili scelte che possiamo compiere</a:t>
            </a:r>
          </a:p>
          <a:p>
            <a:r>
              <a:rPr lang="it-IT" dirty="0"/>
              <a:t>Apertura e salvataggio di documenti di specifica con segnalazione di eventuali errori</a:t>
            </a:r>
          </a:p>
          <a:p>
            <a:r>
              <a:rPr lang="it-IT" dirty="0"/>
              <a:t>Possibilità di modificare la grammatica direttamente nell’interfaccia o di scriverla direttamente per poi salvarla</a:t>
            </a:r>
          </a:p>
          <a:p>
            <a:r>
              <a:rPr lang="it-IT" dirty="0"/>
              <a:t>Generazione del pdf con segnalazione di imprecisioni</a:t>
            </a:r>
          </a:p>
        </p:txBody>
      </p:sp>
    </p:spTree>
    <p:extLst>
      <p:ext uri="{BB962C8B-B14F-4D97-AF65-F5344CB8AC3E}">
        <p14:creationId xmlns:p14="http://schemas.microsoft.com/office/powerpoint/2010/main" val="6550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BFFA78-E69E-45AA-BD17-E4439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La grammatica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932D0A-EA24-436F-BEA8-2920DA1D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9531" y="2103120"/>
            <a:ext cx="9975669" cy="3749040"/>
          </a:xfrm>
        </p:spPr>
        <p:txBody>
          <a:bodyPr/>
          <a:lstStyle/>
          <a:p>
            <a:r>
              <a:rPr lang="it-IT" dirty="0"/>
              <a:t>Costrutti relativi al pdf: page</a:t>
            </a:r>
          </a:p>
          <a:p>
            <a:r>
              <a:rPr lang="it-IT" dirty="0"/>
              <a:t>Costrutti relativi a ogni pagina: div, </a:t>
            </a:r>
            <a:r>
              <a:rPr lang="it-IT" dirty="0" err="1"/>
              <a:t>img</a:t>
            </a:r>
            <a:r>
              <a:rPr lang="it-IT" dirty="0"/>
              <a:t>, text e list</a:t>
            </a:r>
          </a:p>
          <a:p>
            <a:pPr lvl="1"/>
            <a:r>
              <a:rPr lang="it-IT" dirty="0"/>
              <a:t>div: riquadro, contenitore di immagini, testi e liste;</a:t>
            </a:r>
          </a:p>
          <a:p>
            <a:pPr lvl="1"/>
            <a:r>
              <a:rPr lang="it-IT" dirty="0" err="1"/>
              <a:t>img</a:t>
            </a:r>
            <a:r>
              <a:rPr lang="it-IT" dirty="0"/>
              <a:t>: immagini in formato .jpg e .png;</a:t>
            </a:r>
          </a:p>
          <a:p>
            <a:pPr lvl="1"/>
            <a:r>
              <a:rPr lang="it-IT" dirty="0"/>
              <a:t>text: testi suddivisibili in paragrafi;</a:t>
            </a:r>
          </a:p>
          <a:p>
            <a:pPr lvl="1"/>
            <a:r>
              <a:rPr lang="it-IT" dirty="0"/>
              <a:t>list: elenchi puntati e numerati;</a:t>
            </a:r>
          </a:p>
          <a:p>
            <a:r>
              <a:rPr lang="it-IT" dirty="0"/>
              <a:t>Presenza di uno </a:t>
            </a:r>
            <a:r>
              <a:rPr lang="it-IT" dirty="0" err="1"/>
              <a:t>stylesheet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	obbligo di posizionarlo tra gli attributi del pdf e tutte le pagine.</a:t>
            </a:r>
          </a:p>
        </p:txBody>
      </p:sp>
    </p:spTree>
    <p:extLst>
      <p:ext uri="{BB962C8B-B14F-4D97-AF65-F5344CB8AC3E}">
        <p14:creationId xmlns:p14="http://schemas.microsoft.com/office/powerpoint/2010/main" val="344876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BFFA78-E69E-45AA-BD17-E4439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La grammatica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932D0A-EA24-436F-BEA8-2920DA1D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9531" y="2103120"/>
            <a:ext cx="9975669" cy="374904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Presenza di attributi di diverso tipo: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Identificativo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Attributi di posizionamento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Dimensionamento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Colore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Tipo di elenco (per le liste)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Allineamento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Forme (per i div), non gestite da altri componenti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Font (per testi e liste)</a:t>
            </a:r>
          </a:p>
          <a:p>
            <a:r>
              <a:rPr lang="it-IT" dirty="0"/>
              <a:t>Attributi obbligatori per determinati costrutti: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URL (per le immagini)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 err="1"/>
              <a:t>string</a:t>
            </a:r>
            <a:r>
              <a:rPr lang="it-IT" dirty="0"/>
              <a:t> (per i testi)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item (per le liste)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093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BFFA78-E69E-45AA-BD17-E4439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La grammatica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932D0A-EA24-436F-BEA8-2920DA1D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9531" y="2103120"/>
            <a:ext cx="9975669" cy="3749040"/>
          </a:xfrm>
        </p:spPr>
        <p:txBody>
          <a:bodyPr>
            <a:normAutofit/>
          </a:bodyPr>
          <a:lstStyle/>
          <a:p>
            <a:r>
              <a:rPr lang="it-IT" dirty="0"/>
              <a:t>Regole grammaticali: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Ogni costrutto (elemento) ha la seguente struttura: </a:t>
            </a:r>
          </a:p>
          <a:p>
            <a:pPr marL="548640" lvl="2" indent="0">
              <a:buNone/>
            </a:pPr>
            <a:r>
              <a:rPr lang="it-IT" dirty="0"/>
              <a:t>	</a:t>
            </a:r>
            <a:r>
              <a:rPr lang="it-IT" dirty="0" err="1"/>
              <a:t>NomeCostrutto</a:t>
            </a:r>
            <a:r>
              <a:rPr lang="it-IT" dirty="0"/>
              <a:t> : { &lt;attributi e/o elementi&gt;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Ogni attributo di tipo numerico ha la seguente struttura:	</a:t>
            </a:r>
          </a:p>
          <a:p>
            <a:pPr marL="822960" lvl="3" indent="0">
              <a:buNone/>
            </a:pPr>
            <a:r>
              <a:rPr lang="it-IT" dirty="0"/>
              <a:t>  </a:t>
            </a:r>
            <a:r>
              <a:rPr lang="it-IT" dirty="0" err="1"/>
              <a:t>NomeAttributo</a:t>
            </a:r>
            <a:r>
              <a:rPr lang="it-IT" dirty="0"/>
              <a:t>: (-)valore </a:t>
            </a:r>
            <a:r>
              <a:rPr lang="it-IT" dirty="0" err="1"/>
              <a:t>unitàMisura</a:t>
            </a:r>
            <a:r>
              <a:rPr lang="it-IT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Ogni attributo di tipo enumerativo ha la seguente struttura:</a:t>
            </a:r>
          </a:p>
          <a:p>
            <a:pPr marL="822960" lvl="3" indent="0">
              <a:buNone/>
            </a:pPr>
            <a:r>
              <a:rPr lang="it-IT" dirty="0"/>
              <a:t>  </a:t>
            </a:r>
            <a:r>
              <a:rPr lang="it-IT" dirty="0" err="1"/>
              <a:t>NomeAttributo</a:t>
            </a:r>
            <a:r>
              <a:rPr lang="it-IT" dirty="0"/>
              <a:t>: </a:t>
            </a:r>
            <a:r>
              <a:rPr lang="it-IT" dirty="0" err="1"/>
              <a:t>enumVal</a:t>
            </a:r>
            <a:r>
              <a:rPr lang="it-IT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Ogni attributo di tipo testuale ha la seguente struttura:</a:t>
            </a:r>
          </a:p>
          <a:p>
            <a:pPr marL="274320" lvl="1" indent="0">
              <a:buNone/>
            </a:pPr>
            <a:r>
              <a:rPr lang="it-IT" dirty="0"/>
              <a:t>	</a:t>
            </a:r>
            <a:r>
              <a:rPr lang="it-IT" dirty="0" err="1"/>
              <a:t>NomeAttributo</a:t>
            </a:r>
            <a:r>
              <a:rPr lang="it-IT" dirty="0"/>
              <a:t>: ‘’</a:t>
            </a:r>
            <a:r>
              <a:rPr lang="it-IT" dirty="0" err="1"/>
              <a:t>stringVal</a:t>
            </a:r>
            <a:r>
              <a:rPr lang="it-IT" dirty="0"/>
              <a:t>’’;</a:t>
            </a:r>
          </a:p>
        </p:txBody>
      </p:sp>
    </p:spTree>
    <p:extLst>
      <p:ext uri="{BB962C8B-B14F-4D97-AF65-F5344CB8AC3E}">
        <p14:creationId xmlns:p14="http://schemas.microsoft.com/office/powerpoint/2010/main" val="369447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BFFA78-E69E-45AA-BD17-E4439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La grammatica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932D0A-EA24-436F-BEA8-2920DA1D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9531" y="2103120"/>
            <a:ext cx="9975669" cy="3749040"/>
          </a:xfrm>
        </p:spPr>
        <p:txBody>
          <a:bodyPr>
            <a:normAutofit/>
          </a:bodyPr>
          <a:lstStyle/>
          <a:p>
            <a:r>
              <a:rPr lang="it-IT" dirty="0"/>
              <a:t>Discordanze e problematiche:</a:t>
            </a:r>
          </a:p>
          <a:p>
            <a:pPr lvl="1"/>
            <a:r>
              <a:rPr lang="it-IT" dirty="0"/>
              <a:t>La grammatica è intransigente in determinati casi, ad esempio non accetta i due punti spaziati dai vari costrutti, causa varie modifiche in corso d’opera e/o per questioni di rapidità;</a:t>
            </a:r>
          </a:p>
          <a:p>
            <a:pPr lvl="1"/>
            <a:r>
              <a:rPr lang="it-IT" dirty="0"/>
              <a:t>La gestione di ANTLR non è stata efficace in particolari casi, specialmente nelle stringhe, per il non riconoscimento del non terminale associato a quel terminale (id in particolare);</a:t>
            </a:r>
          </a:p>
          <a:p>
            <a:pPr lvl="1"/>
            <a:r>
              <a:rPr lang="it-IT" dirty="0"/>
              <a:t>La gestione dei numeri negativi non è presente nel terminale numerico per una idea iniziale legata alla positività dei valori da inserire.</a:t>
            </a:r>
          </a:p>
        </p:txBody>
      </p:sp>
    </p:spTree>
    <p:extLst>
      <p:ext uri="{BB962C8B-B14F-4D97-AF65-F5344CB8AC3E}">
        <p14:creationId xmlns:p14="http://schemas.microsoft.com/office/powerpoint/2010/main" val="100785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BFFA78-E69E-45AA-BD17-E4439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Gestione degli errori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932D0A-EA24-436F-BEA8-2920DA1D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9531" y="2103120"/>
            <a:ext cx="9975669" cy="374904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Errori lessicali: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Mancanze di punti e virgola, parentesi graffe, etc...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Errori sintattici: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Attributi non appartenenti a determinati elementi (divina commedia, «non ti curar di loro ma guarda e passa»)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Errori semantici: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Path</a:t>
            </a:r>
            <a:r>
              <a:rPr lang="it-IT" dirty="0"/>
              <a:t> relativi a elementi inesistenti.</a:t>
            </a:r>
          </a:p>
          <a:p>
            <a:pPr marL="274320" lvl="1" indent="0">
              <a:buNone/>
            </a:pPr>
            <a:endParaRPr lang="it-IT" dirty="0"/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Warning: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Posizionamento errato… (non sempre corretti)</a:t>
            </a:r>
          </a:p>
        </p:txBody>
      </p:sp>
    </p:spTree>
    <p:extLst>
      <p:ext uri="{BB962C8B-B14F-4D97-AF65-F5344CB8AC3E}">
        <p14:creationId xmlns:p14="http://schemas.microsoft.com/office/powerpoint/2010/main" val="275776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DBFFA78-E69E-45AA-BD17-E4439798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Cabin Sketch" panose="020B0503050202020004" pitchFamily="34" charset="0"/>
              </a:rPr>
              <a:t>Tools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E986470-4158-47DA-900E-61BD50BA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534" y="1921587"/>
            <a:ext cx="2922219" cy="2922219"/>
          </a:xfrm>
          <a:prstGeom prst="ellipse">
            <a:avLst/>
          </a:prstGeom>
          <a:ln w="63500" cap="rnd">
            <a:solidFill>
              <a:srgbClr val="F03F2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8793D21-121E-450C-AD70-92B6D5E20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99" y="3631524"/>
            <a:ext cx="2244175" cy="2244175"/>
          </a:xfrm>
          <a:prstGeom prst="ellipse">
            <a:avLst/>
          </a:prstGeom>
          <a:ln w="63500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A2EF1A7-12DE-4609-B838-072D05B14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4" y="2293813"/>
            <a:ext cx="1982096" cy="1982096"/>
          </a:xfrm>
          <a:prstGeom prst="ellipse">
            <a:avLst/>
          </a:prstGeom>
          <a:ln w="63500" cap="rnd">
            <a:solidFill>
              <a:schemeClr val="accent3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DCA45D-1BF8-42C2-B820-74F9435F2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638" y="2442439"/>
            <a:ext cx="1243066" cy="1243066"/>
          </a:xfrm>
          <a:prstGeom prst="ellipse">
            <a:avLst/>
          </a:prstGeom>
          <a:ln w="63500" cap="rnd">
            <a:solidFill>
              <a:srgbClr val="00CC6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E38BD56-70E7-432B-87A6-06DBBD4AB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521" y="1596996"/>
            <a:ext cx="1010703" cy="1010703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696C8049-0E31-4194-BD60-BFB1F1460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13" y="3837247"/>
            <a:ext cx="1809123" cy="1809123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2A5084D-5F45-47AA-B1A5-174967F41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98" y="4819135"/>
            <a:ext cx="1215875" cy="10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0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{A2F45CB9-3210-447B-AAAC-CD88A8B49E59}tf78438558_win32</Template>
  <TotalTime>213</TotalTime>
  <Words>475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Cabin Sketch</vt:lpstr>
      <vt:lpstr>Calibri</vt:lpstr>
      <vt:lpstr>Century Gothic</vt:lpstr>
      <vt:lpstr>Courgette</vt:lpstr>
      <vt:lpstr>Courier New</vt:lpstr>
      <vt:lpstr>Garamond</vt:lpstr>
      <vt:lpstr>Wingdings</vt:lpstr>
      <vt:lpstr>SavonVTI</vt:lpstr>
      <vt:lpstr>Voltext</vt:lpstr>
      <vt:lpstr>Obiettivi</vt:lpstr>
      <vt:lpstr>Presentiamoci</vt:lpstr>
      <vt:lpstr>La grammatica</vt:lpstr>
      <vt:lpstr>La grammatica</vt:lpstr>
      <vt:lpstr>La grammatica</vt:lpstr>
      <vt:lpstr>La grammatica</vt:lpstr>
      <vt:lpstr>Gestione degli errori</vt:lpstr>
      <vt:lpstr>Tools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Voltext</dc:title>
  <dc:creator>STEFANO SCARPELLINI</dc:creator>
  <cp:lastModifiedBy>STEFANO SCARPELLINI</cp:lastModifiedBy>
  <cp:revision>7</cp:revision>
  <dcterms:created xsi:type="dcterms:W3CDTF">2021-05-27T08:05:21Z</dcterms:created>
  <dcterms:modified xsi:type="dcterms:W3CDTF">2021-05-28T14:32:02Z</dcterms:modified>
</cp:coreProperties>
</file>