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7" r:id="rId3"/>
    <p:sldId id="315" r:id="rId4"/>
    <p:sldId id="316" r:id="rId5"/>
    <p:sldId id="308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1" r:id="rId20"/>
    <p:sldId id="332" r:id="rId21"/>
    <p:sldId id="333" r:id="rId22"/>
    <p:sldId id="334" r:id="rId23"/>
    <p:sldId id="330" r:id="rId24"/>
    <p:sldId id="335" r:id="rId25"/>
    <p:sldId id="336" r:id="rId26"/>
    <p:sldId id="337" r:id="rId27"/>
    <p:sldId id="338" r:id="rId28"/>
    <p:sldId id="339" r:id="rId29"/>
    <p:sldId id="341" r:id="rId30"/>
    <p:sldId id="306" r:id="rId3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79540" autoAdjust="0"/>
  </p:normalViewPr>
  <p:slideViewPr>
    <p:cSldViewPr snapToGrid="0">
      <p:cViewPr varScale="1">
        <p:scale>
          <a:sx n="126" d="100"/>
          <a:sy n="126" d="100"/>
        </p:scale>
        <p:origin x="4314" y="13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890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7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095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717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246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29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684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58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751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53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198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668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705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76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618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729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917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7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94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14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50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5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53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86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en-US" sz="3600" dirty="0"/>
              <a:t>DEEP COMPRESSION: COMPRESSING DEEP NEURAL NETWORKS WITH PRUNING, TRAINED QUANTIZATION AND HUFFMAN CODING</a:t>
            </a:r>
            <a:endParaRPr lang="pt-BR" sz="3600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Gabriel Dias Scarpioni</a:t>
            </a:r>
          </a:p>
          <a:p>
            <a:r>
              <a:rPr lang="pt-BR" dirty="0"/>
              <a:t>gabriel.scarpioni@inatel.br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pt-BR" sz="4000" dirty="0"/>
              <a:t>INITIALIZATION OF SHARED WEIGHTS</a:t>
            </a:r>
          </a:p>
          <a:p>
            <a:endParaRPr lang="pt-BR" dirty="0"/>
          </a:p>
          <a:p>
            <a:r>
              <a:rPr lang="pt-BR" dirty="0" err="1"/>
              <a:t>Forgy</a:t>
            </a:r>
            <a:r>
              <a:rPr lang="pt-BR" dirty="0"/>
              <a:t> (aleatório): Escolhe alguns pesos originais ao acaso como </a:t>
            </a:r>
            <a:r>
              <a:rPr lang="pt-BR" dirty="0" err="1"/>
              <a:t>centróides</a:t>
            </a:r>
            <a:r>
              <a:rPr lang="pt-BR" dirty="0"/>
              <a:t> iniciais;</a:t>
            </a:r>
          </a:p>
          <a:p>
            <a:endParaRPr lang="pt-BR" sz="4000" dirty="0"/>
          </a:p>
          <a:p>
            <a:r>
              <a:rPr lang="pt-BR" dirty="0" err="1"/>
              <a:t>Density</a:t>
            </a:r>
            <a:r>
              <a:rPr lang="pt-BR" dirty="0"/>
              <a:t> </a:t>
            </a:r>
            <a:r>
              <a:rPr lang="pt-BR" dirty="0" err="1"/>
              <a:t>initialization</a:t>
            </a:r>
            <a:r>
              <a:rPr lang="pt-BR" dirty="0"/>
              <a:t>: Leva em conta a densidade da distribuição dos pesos</a:t>
            </a:r>
          </a:p>
          <a:p>
            <a:endParaRPr lang="pt-BR" dirty="0"/>
          </a:p>
          <a:p>
            <a:r>
              <a:rPr lang="pt-BR" dirty="0"/>
              <a:t>Linear </a:t>
            </a:r>
            <a:r>
              <a:rPr lang="pt-BR" dirty="0" err="1"/>
              <a:t>initialization</a:t>
            </a:r>
            <a:r>
              <a:rPr lang="pt-BR" dirty="0"/>
              <a:t>: Distribui os </a:t>
            </a:r>
            <a:r>
              <a:rPr lang="pt-BR" dirty="0" err="1"/>
              <a:t>centróides</a:t>
            </a:r>
            <a:r>
              <a:rPr lang="pt-BR" dirty="0"/>
              <a:t> uniformemente entre o menor e o maior valor dos pesos, independente da densidade.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25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CD3EAC-8111-A416-B598-70855A7B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737" y="1690688"/>
            <a:ext cx="7540525" cy="47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1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2"/>
            <a:ext cx="10515600" cy="4553195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pt-BR" sz="4400" dirty="0"/>
              <a:t>INITIALIZATION OF SHARED WEIGHTS</a:t>
            </a:r>
          </a:p>
          <a:p>
            <a:pPr marL="45720" indent="0">
              <a:buNone/>
            </a:pPr>
            <a:endParaRPr lang="pt-BR" sz="4400" dirty="0"/>
          </a:p>
          <a:p>
            <a:r>
              <a:rPr lang="pt-BR" sz="2800" dirty="0"/>
              <a:t>Pesos com valores absolutos maiores geralmente influenciam mais a saída da rede</a:t>
            </a:r>
          </a:p>
          <a:p>
            <a:endParaRPr lang="pt-BR" sz="2800" dirty="0"/>
          </a:p>
          <a:p>
            <a:r>
              <a:rPr lang="pt-BR" sz="2800" dirty="0" err="1"/>
              <a:t>Forgy</a:t>
            </a:r>
            <a:r>
              <a:rPr lang="pt-BR" sz="2800" dirty="0"/>
              <a:t> é aleatório, então poucos </a:t>
            </a:r>
            <a:r>
              <a:rPr lang="pt-BR" sz="2800" dirty="0" err="1"/>
              <a:t>centróides</a:t>
            </a:r>
            <a:r>
              <a:rPr lang="pt-BR" sz="2800" dirty="0"/>
              <a:t> acabam escolhendo valores grandes.</a:t>
            </a:r>
          </a:p>
          <a:p>
            <a:endParaRPr lang="pt-BR" sz="2800" dirty="0"/>
          </a:p>
          <a:p>
            <a:r>
              <a:rPr lang="pt-BR" sz="2800" dirty="0" err="1"/>
              <a:t>Density-based</a:t>
            </a:r>
            <a:r>
              <a:rPr lang="pt-BR" sz="2800" dirty="0"/>
              <a:t> foca nas regiões densas da distribuição (onde a maioria dos pesos está concentrada, geralmente perto de zero)</a:t>
            </a:r>
          </a:p>
          <a:p>
            <a:endParaRPr lang="pt-BR" sz="2800" dirty="0"/>
          </a:p>
          <a:p>
            <a:r>
              <a:rPr lang="pt-BR" sz="2800" dirty="0"/>
              <a:t>Linear: Garante que mesmo os pesos grandes tenham </a:t>
            </a:r>
            <a:r>
              <a:rPr lang="pt-BR" sz="2800" dirty="0" err="1"/>
              <a:t>centróides</a:t>
            </a:r>
            <a:r>
              <a:rPr lang="pt-BR" sz="2800" dirty="0"/>
              <a:t> próximos, melhorando a representação de toda a faixa de valores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82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7DA7E6-1BC8-CE74-891F-32C98CD1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046" y="1690688"/>
            <a:ext cx="6927908" cy="45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9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 err="1"/>
              <a:t>Huffman</a:t>
            </a:r>
            <a:r>
              <a:rPr lang="pt-BR" dirty="0"/>
              <a:t> </a:t>
            </a:r>
            <a:r>
              <a:rPr lang="pt-BR" dirty="0" err="1"/>
              <a:t>coding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85"/>
            <a:ext cx="10515600" cy="4553195"/>
          </a:xfrm>
        </p:spPr>
        <p:txBody>
          <a:bodyPr>
            <a:normAutofit/>
          </a:bodyPr>
          <a:lstStyle/>
          <a:p>
            <a:r>
              <a:rPr lang="pt-BR" dirty="0"/>
              <a:t>Palavras-código de comprimento variável para codificar os símbolos de origem</a:t>
            </a:r>
          </a:p>
          <a:p>
            <a:r>
              <a:rPr lang="pt-BR" dirty="0"/>
              <a:t>Símbolos mais comuns são representados com menos bits</a:t>
            </a:r>
          </a:p>
          <a:p>
            <a:r>
              <a:rPr lang="pt-BR" dirty="0"/>
              <a:t>Economia de 20% a 30% de armazenamento para distribuições não uniformes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176344-BE7F-E6D1-D066-4194DA78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0" y="3644011"/>
            <a:ext cx="11509660" cy="32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0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F0E774-3E48-BB5C-CAA6-4529142C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8" y="1607231"/>
            <a:ext cx="11342063" cy="40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6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85B449-271C-9478-9EBB-91A852E8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6" y="2027219"/>
            <a:ext cx="11639028" cy="28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5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18CA32-5B0E-047A-900B-2774C54C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6" y="1892430"/>
            <a:ext cx="11639028" cy="30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0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33D88B-75DD-4153-1599-D7ADEC51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0" y="1277700"/>
            <a:ext cx="11927060" cy="43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8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8F97E7-E9D9-B2AC-20D6-1607EDA0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14" y="1216002"/>
            <a:ext cx="11134972" cy="54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8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F5BE24B3-AF67-4A7E-C737-54987F320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REDES NEURAIS PROFUNDAS: Alta performance porém alto custo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AlexNet</a:t>
            </a:r>
            <a:r>
              <a:rPr lang="pt-BR" dirty="0"/>
              <a:t> </a:t>
            </a:r>
            <a:r>
              <a:rPr lang="pt-BR" dirty="0" err="1"/>
              <a:t>Caffemodel</a:t>
            </a:r>
            <a:r>
              <a:rPr lang="pt-BR" dirty="0"/>
              <a:t> &gt; 200MB</a:t>
            </a:r>
          </a:p>
          <a:p>
            <a:pPr marL="274320" lvl="1" indent="0">
              <a:buNone/>
            </a:pPr>
            <a:endParaRPr lang="pt-BR" dirty="0"/>
          </a:p>
          <a:p>
            <a:pPr lvl="1"/>
            <a:r>
              <a:rPr lang="pt-BR" dirty="0"/>
              <a:t>VGG-16 </a:t>
            </a:r>
            <a:r>
              <a:rPr lang="pt-BR" dirty="0" err="1"/>
              <a:t>Caffemodel</a:t>
            </a:r>
            <a:r>
              <a:rPr lang="pt-BR" dirty="0"/>
              <a:t> &gt; 500MB</a:t>
            </a:r>
          </a:p>
          <a:p>
            <a:pPr marL="274320" lvl="1" indent="0">
              <a:buNone/>
            </a:pPr>
            <a:r>
              <a:rPr lang="pt-BR" dirty="0"/>
              <a:t> </a:t>
            </a:r>
          </a:p>
          <a:p>
            <a:r>
              <a:rPr lang="pt-BR" dirty="0"/>
              <a:t>Dificuldade de implementar em sistemas mobile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Tamanho dos arquivos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Consumo de energia</a:t>
            </a:r>
          </a:p>
          <a:p>
            <a:pPr marL="274320" lvl="1" indent="0">
              <a:buNone/>
            </a:pPr>
            <a:endParaRPr lang="pt-BR" dirty="0"/>
          </a:p>
          <a:p>
            <a:r>
              <a:rPr lang="pt-BR" dirty="0"/>
              <a:t>Vantagens de redes neurais embarcadas: Maior privacidade, menor largura de banda e processamento em tempo real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Pruning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Quantization</a:t>
            </a:r>
            <a:r>
              <a:rPr lang="pt-BR" dirty="0"/>
              <a:t>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Together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198456-46A7-0F89-0CD3-0AD72B85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30" y="1784592"/>
            <a:ext cx="10570393" cy="4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57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Pruning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Quantization</a:t>
            </a:r>
            <a:r>
              <a:rPr lang="pt-BR" dirty="0"/>
              <a:t>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Together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A13C59-53D0-EB79-7EA8-2B2C441B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0" y="2650908"/>
            <a:ext cx="4752975" cy="3267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1806DA3-A714-9E38-F6FF-E16E6731A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8" y="2636912"/>
            <a:ext cx="4724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3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Pruning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Quantization</a:t>
            </a:r>
            <a:r>
              <a:rPr lang="pt-BR" dirty="0"/>
              <a:t>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Together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B7A0B0-CE98-5C85-3077-2B5FB8B6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804987"/>
            <a:ext cx="47244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2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966EA3-FFD5-0F13-1817-1C7F14E9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" y="2357288"/>
            <a:ext cx="1077427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5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Centroid</a:t>
            </a:r>
            <a:r>
              <a:rPr lang="pt-BR" dirty="0"/>
              <a:t> </a:t>
            </a:r>
            <a:r>
              <a:rPr lang="pt-BR" dirty="0" err="1"/>
              <a:t>Initialization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7674F9-0747-ED0F-EBDE-B7002843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5" y="2276872"/>
            <a:ext cx="11607414" cy="34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4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Speedup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Energy </a:t>
            </a:r>
            <a:r>
              <a:rPr lang="pt-BR" dirty="0" err="1"/>
              <a:t>Efficiency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B03F03-6F9B-053D-5DB7-E9744193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81" y="1984427"/>
            <a:ext cx="11520237" cy="28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2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Speedup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Energy </a:t>
            </a:r>
            <a:r>
              <a:rPr lang="pt-BR" dirty="0" err="1"/>
              <a:t>Efficiency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677A64-4948-E511-0238-1DDD2FA9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3" y="2621015"/>
            <a:ext cx="11695654" cy="27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8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Ratio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Weights</a:t>
            </a:r>
            <a:r>
              <a:rPr lang="pt-BR" dirty="0"/>
              <a:t>, Index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Codebook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BE962A-96F1-1BC1-E8FC-5CF42605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2402631"/>
            <a:ext cx="10601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8E0D2A-D2A4-BE5D-DC50-4C2AD4A9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27" y="1743584"/>
            <a:ext cx="11575799" cy="337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4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Trabalhos futuros e conclusões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2"/>
            <a:ext cx="10515600" cy="4553195"/>
          </a:xfrm>
        </p:spPr>
        <p:txBody>
          <a:bodyPr>
            <a:noAutofit/>
          </a:bodyPr>
          <a:lstStyle/>
          <a:p>
            <a:r>
              <a:rPr lang="pt-BR" sz="2000" dirty="0"/>
              <a:t>Trabalhos futuros:</a:t>
            </a:r>
          </a:p>
          <a:p>
            <a:pPr lvl="1"/>
            <a:r>
              <a:rPr lang="pt-BR" sz="2000" dirty="0" err="1"/>
              <a:t>Pruning</a:t>
            </a:r>
            <a:r>
              <a:rPr lang="pt-BR" sz="2000" dirty="0"/>
              <a:t> avaliado; quantização com </a:t>
            </a:r>
            <a:r>
              <a:rPr lang="pt-BR" sz="2000" dirty="0" err="1"/>
              <a:t>weight</a:t>
            </a:r>
            <a:r>
              <a:rPr lang="pt-BR" sz="2000" dirty="0"/>
              <a:t> </a:t>
            </a:r>
            <a:r>
              <a:rPr lang="pt-BR" sz="2000" dirty="0" err="1"/>
              <a:t>sharing</a:t>
            </a:r>
            <a:r>
              <a:rPr lang="pt-BR" sz="2000" dirty="0"/>
              <a:t> ainda limitada por bibliotecas padrão.</a:t>
            </a:r>
          </a:p>
          <a:p>
            <a:pPr lvl="1"/>
            <a:r>
              <a:rPr lang="pt-BR" sz="2000" dirty="0"/>
              <a:t>Software: kernels GPU personalizados.</a:t>
            </a:r>
          </a:p>
          <a:p>
            <a:pPr lvl="1"/>
            <a:r>
              <a:rPr lang="pt-BR" sz="2000" dirty="0"/>
              <a:t>Hardware: </a:t>
            </a:r>
            <a:r>
              <a:rPr lang="pt-BR" sz="2000" dirty="0" err="1"/>
              <a:t>ASICs</a:t>
            </a:r>
            <a:r>
              <a:rPr lang="pt-BR" sz="2000" dirty="0"/>
              <a:t> especializados com suporte a quantização customizada.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Resultados:</a:t>
            </a:r>
          </a:p>
          <a:p>
            <a:pPr lvl="1"/>
            <a:r>
              <a:rPr lang="pt-BR" sz="2000" dirty="0" err="1"/>
              <a:t>AlexNet</a:t>
            </a:r>
            <a:r>
              <a:rPr lang="pt-BR" sz="2000" dirty="0"/>
              <a:t>: 35× menor.</a:t>
            </a:r>
          </a:p>
          <a:p>
            <a:pPr lvl="1"/>
            <a:r>
              <a:rPr lang="pt-BR" sz="2000" dirty="0"/>
              <a:t>VGG-16: 49× menor.</a:t>
            </a:r>
          </a:p>
          <a:p>
            <a:pPr lvl="1"/>
            <a:r>
              <a:rPr lang="pt-BR" sz="2000" dirty="0" err="1"/>
              <a:t>LeNet</a:t>
            </a:r>
            <a:r>
              <a:rPr lang="pt-BR" sz="2000" dirty="0"/>
              <a:t>: 39× menor.</a:t>
            </a:r>
          </a:p>
          <a:p>
            <a:endParaRPr lang="pt-BR" sz="2000" dirty="0"/>
          </a:p>
          <a:p>
            <a:r>
              <a:rPr lang="pt-BR" sz="2000" dirty="0"/>
              <a:t>Benefícios</a:t>
            </a:r>
          </a:p>
          <a:p>
            <a:pPr lvl="1"/>
            <a:r>
              <a:rPr lang="pt-BR" sz="2000" dirty="0"/>
              <a:t>Modelos cabem em SRAM </a:t>
            </a:r>
            <a:r>
              <a:rPr lang="pt-BR" sz="2000" dirty="0" err="1"/>
              <a:t>on</a:t>
            </a:r>
            <a:r>
              <a:rPr lang="pt-BR" sz="2000" dirty="0"/>
              <a:t>-chip → menor consumo de energia.</a:t>
            </a:r>
          </a:p>
          <a:p>
            <a:pPr lvl="1"/>
            <a:r>
              <a:rPr lang="pt-BR" sz="2000" dirty="0"/>
              <a:t>Facilita redes complexas em aplicações móveis e embarcadas</a:t>
            </a:r>
          </a:p>
        </p:txBody>
      </p:sp>
    </p:spTree>
    <p:extLst>
      <p:ext uri="{BB962C8B-B14F-4D97-AF65-F5344CB8AC3E}">
        <p14:creationId xmlns:p14="http://schemas.microsoft.com/office/powerpoint/2010/main" val="387220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59062612-3D2D-70F2-B1B1-9B9E5A165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Consumo de energia estimado 45 </a:t>
                </a:r>
                <a:r>
                  <a:rPr lang="pt-BR" dirty="0" err="1"/>
                  <a:t>nm</a:t>
                </a:r>
                <a:r>
                  <a:rPr lang="pt-BR" dirty="0"/>
                  <a:t> CMOS:</a:t>
                </a:r>
              </a:p>
              <a:p>
                <a:endParaRPr lang="pt-BR" dirty="0"/>
              </a:p>
              <a:p>
                <a:r>
                  <a:rPr lang="pt-BR" dirty="0"/>
                  <a:t>Consumo de uma operação de adição floating de 32 bits: 0.9 </a:t>
                </a:r>
                <a:r>
                  <a:rPr lang="pt-BR" dirty="0" err="1"/>
                  <a:t>pJ</a:t>
                </a:r>
                <a:endParaRPr lang="pt-BR" dirty="0"/>
              </a:p>
              <a:p>
                <a:r>
                  <a:rPr lang="pt-BR" dirty="0"/>
                  <a:t>Acesso à cache 32 bit SRAM: 5 </a:t>
                </a:r>
                <a:r>
                  <a:rPr lang="pt-BR" dirty="0" err="1"/>
                  <a:t>pJ</a:t>
                </a:r>
                <a:endParaRPr lang="pt-BR" dirty="0"/>
              </a:p>
              <a:p>
                <a:r>
                  <a:rPr lang="pt-BR" dirty="0"/>
                  <a:t>Acesso à memória 32 bit DRAM: 640 </a:t>
                </a:r>
                <a:r>
                  <a:rPr lang="pt-BR" dirty="0" err="1"/>
                  <a:t>pJ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Executando uma rede com 1 bilhão de conexões com 20 </a:t>
                </a:r>
                <a:r>
                  <a:rPr lang="pt-BR" dirty="0" err="1"/>
                  <a:t>fps</a:t>
                </a:r>
                <a:r>
                  <a:rPr lang="pt-BR" dirty="0"/>
                  <a:t>, o consumo será:</a:t>
                </a:r>
              </a:p>
              <a:p>
                <a:endParaRPr lang="pt-BR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640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12,8 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sz="24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59062612-3D2D-70F2-B1B1-9B9E5A165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24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9062612-3D2D-70F2-B1B1-9B9E5A16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Objetivo: Reduzir o armazenamento e a energia necessária para executar inferências em grandes redes neurais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8C2667-DF85-F1A0-55F5-10CDB371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01" y="2536449"/>
            <a:ext cx="10576197" cy="380342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0A64ED6-324C-1A59-8D43-73FE9CD91B49}"/>
              </a:ext>
            </a:extLst>
          </p:cNvPr>
          <p:cNvSpPr txBox="1"/>
          <p:nvPr/>
        </p:nvSpPr>
        <p:spPr>
          <a:xfrm>
            <a:off x="2566020" y="6339876"/>
            <a:ext cx="8460941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600" dirty="0"/>
              <a:t>Pipeline: </a:t>
            </a:r>
            <a:r>
              <a:rPr lang="pt-BR" sz="1600" dirty="0" err="1"/>
              <a:t>pruning</a:t>
            </a:r>
            <a:r>
              <a:rPr lang="pt-BR" sz="1600" dirty="0"/>
              <a:t>, </a:t>
            </a:r>
            <a:r>
              <a:rPr lang="pt-BR" sz="1600" dirty="0" err="1"/>
              <a:t>quantization</a:t>
            </a:r>
            <a:r>
              <a:rPr lang="pt-BR" sz="1600" dirty="0"/>
              <a:t> e </a:t>
            </a:r>
            <a:r>
              <a:rPr lang="pt-BR" sz="1600" dirty="0" err="1"/>
              <a:t>Huffman</a:t>
            </a:r>
            <a:r>
              <a:rPr lang="pt-BR" sz="1600" dirty="0"/>
              <a:t> </a:t>
            </a:r>
            <a:r>
              <a:rPr lang="pt-BR" sz="1600" dirty="0" err="1"/>
              <a:t>coding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0818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PRUNING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Amplamente estudada para comprimir modelos de CNN</a:t>
            </a:r>
          </a:p>
          <a:p>
            <a:endParaRPr lang="pt-BR" dirty="0"/>
          </a:p>
          <a:p>
            <a:r>
              <a:rPr lang="pt-BR" dirty="0"/>
              <a:t>Forma válida de reduzir  complexidade de rede e o </a:t>
            </a:r>
            <a:r>
              <a:rPr lang="pt-BR" dirty="0" err="1"/>
              <a:t>overfitting</a:t>
            </a:r>
            <a:r>
              <a:rPr lang="pt-BR" dirty="0"/>
              <a:t> sem perda de acurácia</a:t>
            </a:r>
          </a:p>
          <a:p>
            <a:endParaRPr lang="pt-BR" dirty="0"/>
          </a:p>
          <a:p>
            <a:r>
              <a:rPr lang="pt-BR" dirty="0"/>
              <a:t>Como funciona:</a:t>
            </a:r>
          </a:p>
          <a:p>
            <a:endParaRPr lang="pt-BR" dirty="0"/>
          </a:p>
          <a:p>
            <a:pPr lvl="1"/>
            <a:r>
              <a:rPr lang="pt-BR" dirty="0"/>
              <a:t>Passo 1: Treinamento normal da rede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Passo 2: Todas as conexões com peso abaixo de um limiar são removidas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Passo 3: Novo ciclo de treinamento para aprender os pesos finais das conexões esparsas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PRUNING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4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matriz esparsa resultante é armazenada utilizando os formatos CSR (</a:t>
            </a:r>
            <a:r>
              <a:rPr lang="pt-BR" dirty="0" err="1"/>
              <a:t>Compressed</a:t>
            </a:r>
            <a:r>
              <a:rPr lang="pt-BR" dirty="0"/>
              <a:t> </a:t>
            </a:r>
            <a:r>
              <a:rPr lang="pt-BR" dirty="0" err="1"/>
              <a:t>Sparse</a:t>
            </a:r>
            <a:r>
              <a:rPr lang="pt-BR" dirty="0"/>
              <a:t> Row) ou CSC (</a:t>
            </a:r>
            <a:r>
              <a:rPr lang="pt-BR" dirty="0" err="1"/>
              <a:t>Compressed</a:t>
            </a:r>
            <a:r>
              <a:rPr lang="pt-BR" dirty="0"/>
              <a:t> </a:t>
            </a:r>
            <a:r>
              <a:rPr lang="pt-BR" dirty="0" err="1"/>
              <a:t>Sparse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) </a:t>
            </a:r>
          </a:p>
          <a:p>
            <a:r>
              <a:rPr lang="pt-BR" dirty="0"/>
              <a:t>É armazenado a diferença entre os índices dos pesos diferentes de zero e não a posição absoluta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8 bits para camadas </a:t>
            </a:r>
            <a:r>
              <a:rPr lang="pt-BR" dirty="0" err="1"/>
              <a:t>convolucionais</a:t>
            </a:r>
            <a:r>
              <a:rPr lang="pt-BR" dirty="0"/>
              <a:t> e 5 bits para camadas totalmente conectadas</a:t>
            </a:r>
          </a:p>
          <a:p>
            <a:r>
              <a:rPr lang="pt-BR" dirty="0"/>
              <a:t>Armazenamento: 2 a + n + 1</a:t>
            </a:r>
          </a:p>
          <a:p>
            <a:pPr marL="45720" indent="0">
              <a:buNone/>
            </a:pPr>
            <a:endParaRPr lang="pt-BR" dirty="0"/>
          </a:p>
          <a:p>
            <a:r>
              <a:rPr lang="pt-BR" dirty="0" err="1"/>
              <a:t>Filler</a:t>
            </a:r>
            <a:r>
              <a:rPr lang="pt-BR" dirty="0"/>
              <a:t> Zero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3E0124-5E53-D6E7-A77C-4BBD70D50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526" y="4473564"/>
            <a:ext cx="751627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6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Reduz o número de bits necessários para representar cada peso</a:t>
            </a:r>
          </a:p>
          <a:p>
            <a:pPr marL="45720" indent="0">
              <a:buNone/>
            </a:pPr>
            <a:endParaRPr lang="pt-BR" dirty="0"/>
          </a:p>
          <a:p>
            <a:r>
              <a:rPr lang="pt-BR" dirty="0"/>
              <a:t>Vários pesos diferentes passam a compartilhar o mesmo valor</a:t>
            </a:r>
          </a:p>
          <a:p>
            <a:endParaRPr lang="pt-BR" dirty="0"/>
          </a:p>
          <a:p>
            <a:r>
              <a:rPr lang="pt-BR" dirty="0"/>
              <a:t>Em vez de usar 32 bits para cada peso, poucos bits são utilizados para indicar um índice, por exemplo 5 ou 8 bits.</a:t>
            </a:r>
          </a:p>
          <a:p>
            <a:endParaRPr lang="pt-BR" dirty="0"/>
          </a:p>
          <a:p>
            <a:r>
              <a:rPr lang="pt-BR" dirty="0"/>
              <a:t>Um novo ciclo de treinamento para refinamento dos pesos compartilhados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80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E2E4C1-AB8E-FD08-933B-53552FB9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8" y="1590149"/>
            <a:ext cx="6480720" cy="43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6296CD4-19CD-0F15-9568-0005B493A6B9}"/>
                  </a:ext>
                </a:extLst>
              </p:cNvPr>
              <p:cNvSpPr txBox="1"/>
              <p:nvPr/>
            </p:nvSpPr>
            <p:spPr>
              <a:xfrm>
                <a:off x="7206552" y="4476537"/>
                <a:ext cx="5333461" cy="547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16 ∗32</m:t>
                          </m:r>
                        </m:num>
                        <m:den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16 ∗2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+(4 ∗32)  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=3,2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6296CD4-19CD-0F15-9568-0005B493A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52" y="4476537"/>
                <a:ext cx="5333461" cy="547971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D01DDB8-715D-BEA7-8258-B2C7EE6CD252}"/>
                  </a:ext>
                </a:extLst>
              </p:cNvPr>
              <p:cNvSpPr txBox="1"/>
              <p:nvPr/>
            </p:nvSpPr>
            <p:spPr>
              <a:xfrm>
                <a:off x="7077598" y="2985826"/>
                <a:ext cx="5333461" cy="552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func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  </m:t>
                          </m:r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D01DDB8-715D-BEA7-8258-B2C7EE6CD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598" y="2985826"/>
                <a:ext cx="5333461" cy="552395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CDEA1E20-B4CA-1A2F-92EF-C55BDEB3E2B9}"/>
              </a:ext>
            </a:extLst>
          </p:cNvPr>
          <p:cNvSpPr txBox="1"/>
          <p:nvPr/>
        </p:nvSpPr>
        <p:spPr>
          <a:xfrm>
            <a:off x="7077598" y="1990542"/>
            <a:ext cx="5333461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600" dirty="0" err="1"/>
              <a:t>Compression</a:t>
            </a:r>
            <a:r>
              <a:rPr lang="pt-BR" sz="1600" dirty="0"/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384924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pt-BR" sz="2800" dirty="0"/>
              <a:t>WEIGHT SHARING</a:t>
            </a:r>
          </a:p>
          <a:p>
            <a:pPr marL="45720" indent="0">
              <a:buFont typeface="Arial" pitchFamily="34" charset="0"/>
              <a:buNone/>
            </a:pPr>
            <a:endParaRPr lang="pt-BR" dirty="0"/>
          </a:p>
          <a:p>
            <a:r>
              <a:rPr lang="pt-BR" dirty="0"/>
              <a:t>WCSS (</a:t>
            </a:r>
            <a:r>
              <a:rPr lang="pt-BR" dirty="0" err="1"/>
              <a:t>Within</a:t>
            </a:r>
            <a:r>
              <a:rPr lang="pt-BR" dirty="0"/>
              <a:t>-Cluster Sum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Squares</a:t>
            </a:r>
            <a:r>
              <a:rPr lang="pt-BR" dirty="0"/>
              <a:t>)</a:t>
            </a:r>
          </a:p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Compartilhamento de pesos depois que a rede já foi treinada, favorecendo que os pesos se aproximem dos pesos originais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4098D1-E7CB-57B3-6807-11D441DD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3107481"/>
            <a:ext cx="5238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0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8341</TotalTime>
  <Words>740</Words>
  <Application>Microsoft Office PowerPoint</Application>
  <PresentationFormat>Widescreen</PresentationFormat>
  <Paragraphs>159</Paragraphs>
  <Slides>30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Tema do Office</vt:lpstr>
      <vt:lpstr>TP558 - Tópicos avançados em Machine Learning: DEEP COMPRESSION: COMPRESSING DEEP NEURAL NETWORKS WITH PRUNING, TRAINED QUANTIZATION AND HUFFMAN CODING</vt:lpstr>
      <vt:lpstr>Introdução</vt:lpstr>
      <vt:lpstr>Introdução</vt:lpstr>
      <vt:lpstr>Introdução</vt:lpstr>
      <vt:lpstr>NETWORK PRUNING</vt:lpstr>
      <vt:lpstr>NETWORK PRUNING</vt:lpstr>
      <vt:lpstr>TRAINED QUANTIZATION AND WEIGHT SHARING</vt:lpstr>
      <vt:lpstr>TRAINED QUANTIZATION AND WEIGHT SHARING</vt:lpstr>
      <vt:lpstr>TRAINED QUANTIZATION AND WEIGHT SHARING</vt:lpstr>
      <vt:lpstr>TRAINED QUANTIZATION AND WEIGHT SHARING</vt:lpstr>
      <vt:lpstr>TRAINED QUANTIZATION AND WEIGHT SHARING</vt:lpstr>
      <vt:lpstr>TRAINED QUANTIZATION AND WEIGHT SHARING</vt:lpstr>
      <vt:lpstr>TRAINED QUANTIZATION AND WEIGHT SHARING</vt:lpstr>
      <vt:lpstr>Huffman coding</vt:lpstr>
      <vt:lpstr>Experimentos</vt:lpstr>
      <vt:lpstr>Experimentos</vt:lpstr>
      <vt:lpstr>Experimentos</vt:lpstr>
      <vt:lpstr>Experimentos</vt:lpstr>
      <vt:lpstr>Experimentos</vt:lpstr>
      <vt:lpstr>Discussões  - Pruning and Quantization Working Together</vt:lpstr>
      <vt:lpstr>Discussões  - Pruning and Quantization Working Together</vt:lpstr>
      <vt:lpstr>Discussões  - Pruning and Quantization Working Together</vt:lpstr>
      <vt:lpstr>Experimentos</vt:lpstr>
      <vt:lpstr>Discussões  - Centroid Initialization</vt:lpstr>
      <vt:lpstr>Discussões  - Speedup and Energy Efficiency</vt:lpstr>
      <vt:lpstr>Discussões  - Speedup and Energy Efficiency</vt:lpstr>
      <vt:lpstr>Discussões  - Ratio of Weights, Index and Codebook</vt:lpstr>
      <vt:lpstr>Trabalhos relacionados</vt:lpstr>
      <vt:lpstr>Trabalhos futuros e conclusões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Gabriel Dias Scarpioni</cp:lastModifiedBy>
  <cp:revision>1730</cp:revision>
  <dcterms:created xsi:type="dcterms:W3CDTF">2020-01-20T13:50:05Z</dcterms:created>
  <dcterms:modified xsi:type="dcterms:W3CDTF">2025-08-29T13:47:51Z</dcterms:modified>
</cp:coreProperties>
</file>