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5" r:id="rId6"/>
    <p:sldId id="267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72" r:id="rId19"/>
    <p:sldId id="266" r:id="rId20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56"/>
    <a:srgbClr val="005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255CD-140D-4A4D-9A94-CE98DA4014BD}" v="1" dt="2023-09-11T11:14:31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62"/>
  </p:normalViewPr>
  <p:slideViewPr>
    <p:cSldViewPr snapToGrid="0" snapToObjects="1">
      <p:cViewPr varScale="1">
        <p:scale>
          <a:sx n="74" d="100"/>
          <a:sy n="7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2A6C1-930E-4C99-9999-1CEF9B4E17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6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1293813"/>
            <a:ext cx="5338763" cy="3336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5080000"/>
            <a:ext cx="5886450" cy="333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22" tIns="48661" rIns="97322" bIns="48661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86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D93EA-DDA5-4E5D-BE90-92EA47253DE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1293813"/>
            <a:ext cx="5338763" cy="3336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5080000"/>
            <a:ext cx="5886450" cy="333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22" tIns="48661" rIns="97322" bIns="48661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299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02167-66B4-4FAC-94DC-037E7A0FE4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52475" y="493713"/>
            <a:ext cx="5813425" cy="36337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13" y="6081713"/>
            <a:ext cx="7018337" cy="803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42" tIns="47748" rIns="97142" bIns="47748"/>
          <a:lstStyle/>
          <a:p>
            <a:r>
              <a:rPr lang="en-US" altLang="en-US"/>
              <a:t>Current Development Approaches NOT Keeping Pace with demands of business change</a:t>
            </a:r>
          </a:p>
          <a:p>
            <a:r>
              <a:rPr lang="en-US" altLang="en-US"/>
              <a:t>While new technology approaches (e.g., packaged applications, object-oriented development tools, applications generators) have improved the situation...</a:t>
            </a:r>
            <a:br>
              <a:rPr lang="en-US" altLang="en-US"/>
            </a:br>
            <a:br>
              <a:rPr lang="en-US" altLang="en-US"/>
            </a:br>
            <a:r>
              <a:rPr lang="en-US" altLang="en-US" i="1"/>
              <a:t>None have dramatically changed the cost of applications development and maintenance nor the time to deliver these applications. </a:t>
            </a:r>
            <a:br>
              <a:rPr lang="en-US" altLang="en-US" i="1"/>
            </a:br>
            <a:endParaRPr lang="en-US" altLang="en-US"/>
          </a:p>
          <a:p>
            <a:r>
              <a:rPr lang="en-US" altLang="en-US"/>
              <a:t>Better absolute productivity but not relative to the business appetite for more and better software systems sooner!</a:t>
            </a:r>
          </a:p>
        </p:txBody>
      </p:sp>
    </p:spTree>
    <p:extLst>
      <p:ext uri="{BB962C8B-B14F-4D97-AF65-F5344CB8AC3E}">
        <p14:creationId xmlns:p14="http://schemas.microsoft.com/office/powerpoint/2010/main" val="400534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0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7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71" indent="0" algn="ctr">
              <a:buNone/>
              <a:defRPr sz="2667"/>
            </a:lvl2pPr>
            <a:lvl3pPr marL="1219342" indent="0" algn="ctr">
              <a:buNone/>
              <a:defRPr sz="2400"/>
            </a:lvl3pPr>
            <a:lvl4pPr marL="1829014" indent="0" algn="ctr">
              <a:buNone/>
              <a:defRPr sz="2134"/>
            </a:lvl4pPr>
            <a:lvl5pPr marL="2438685" indent="0" algn="ctr">
              <a:buNone/>
              <a:defRPr sz="2134"/>
            </a:lvl5pPr>
            <a:lvl6pPr marL="3048356" indent="0" algn="ctr">
              <a:buNone/>
              <a:defRPr sz="2134"/>
            </a:lvl6pPr>
            <a:lvl7pPr marL="3658027" indent="0" algn="ctr">
              <a:buNone/>
              <a:defRPr sz="2134"/>
            </a:lvl7pPr>
            <a:lvl8pPr marL="4267697" indent="0" algn="ctr">
              <a:buNone/>
              <a:defRPr sz="2134"/>
            </a:lvl8pPr>
            <a:lvl9pPr marL="487737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0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19" y="112871"/>
            <a:ext cx="13818950" cy="7900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319" y="1467326"/>
            <a:ext cx="6773995" cy="7562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8264274" y="1467326"/>
            <a:ext cx="6773995" cy="7562374"/>
          </a:xfrm>
        </p:spPr>
        <p:txBody>
          <a:bodyPr/>
          <a:lstStyle/>
          <a:p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319" y="9255443"/>
            <a:ext cx="3386998" cy="67722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4676" y="9255443"/>
            <a:ext cx="5148236" cy="67722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735110" y="9706928"/>
            <a:ext cx="3386998" cy="564356"/>
          </a:xfrm>
        </p:spPr>
        <p:txBody>
          <a:bodyPr/>
          <a:lstStyle>
            <a:lvl1pPr>
              <a:defRPr/>
            </a:lvl1pPr>
          </a:lstStyle>
          <a:p>
            <a:fld id="{2B01735B-E102-492D-B6F4-26B2FAC5F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2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3744000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4416893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1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8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56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2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69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37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r>
              <a:rPr lang="en-IE"/>
              <a:t>06.11.19</a:t>
            </a: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2412000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5" y="2412000"/>
            <a:ext cx="6655766" cy="6445420"/>
          </a:xfrm>
        </p:spPr>
        <p:txBody>
          <a:bodyPr/>
          <a:lstStyle>
            <a:lvl1pPr>
              <a:lnSpc>
                <a:spcPts val="4300"/>
              </a:lnSpc>
              <a:defRPr sz="2500" b="1"/>
            </a:lvl1pPr>
            <a:lvl2pPr>
              <a:lnSpc>
                <a:spcPts val="4300"/>
              </a:lnSpc>
              <a:defRPr sz="2500" b="1"/>
            </a:lvl2pPr>
            <a:lvl3pPr>
              <a:lnSpc>
                <a:spcPts val="4300"/>
              </a:lnSpc>
              <a:defRPr sz="2500" b="1"/>
            </a:lvl3pPr>
            <a:lvl4pPr>
              <a:lnSpc>
                <a:spcPts val="4300"/>
              </a:lnSpc>
              <a:defRPr sz="2500" b="1"/>
            </a:lvl4pPr>
            <a:lvl5pPr>
              <a:lnSpc>
                <a:spcPts val="4300"/>
              </a:lnSpc>
              <a:defRPr sz="25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0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3" y="2412000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3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0000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0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7" y="9360000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3" y="9360000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3" r:id="rId5"/>
    <p:sldLayoutId id="2147483657" r:id="rId6"/>
    <p:sldLayoutId id="2147483659" r:id="rId7"/>
    <p:sldLayoutId id="2147483660" r:id="rId8"/>
    <p:sldLayoutId id="2147483661" r:id="rId9"/>
    <p:sldLayoutId id="2147483654" r:id="rId10"/>
    <p:sldLayoutId id="2147483655" r:id="rId11"/>
    <p:sldLayoutId id="2147483658" r:id="rId12"/>
    <p:sldLayoutId id="2147483664" r:id="rId13"/>
  </p:sldLayoutIdLst>
  <p:hf sldNum="0" hdr="0" ftr="0"/>
  <p:txStyles>
    <p:titleStyle>
      <a:lvl1pPr algn="l" defTabSz="1219342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35" indent="-304835" algn="l" defTabSz="12193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506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78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849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520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191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62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34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05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1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7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693409"/>
            <a:ext cx="10080000" cy="1365504"/>
          </a:xfrm>
        </p:spPr>
        <p:txBody>
          <a:bodyPr>
            <a:normAutofit/>
          </a:bodyPr>
          <a:lstStyle/>
          <a:p>
            <a:r>
              <a:rPr lang="en-IE" dirty="0"/>
              <a:t>CS5709 – </a:t>
            </a:r>
            <a:br>
              <a:rPr lang="en-IE" dirty="0"/>
            </a:br>
            <a:r>
              <a:rPr lang="en-IE" dirty="0"/>
              <a:t>Software Engineering Evolution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361-F4D6-E44D-BA05-8CE0226C3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Professor Mike Hinchey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05C-105D-4477-BDCA-A540F92711C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000" y="443271"/>
            <a:ext cx="14022170" cy="1823679"/>
          </a:xfrm>
        </p:spPr>
        <p:txBody>
          <a:bodyPr/>
          <a:lstStyle/>
          <a:p>
            <a:r>
              <a:rPr lang="en-US" altLang="en-US" dirty="0"/>
              <a:t>Software is Complex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241" y="1828038"/>
            <a:ext cx="7449503" cy="7562374"/>
          </a:xfrm>
        </p:spPr>
        <p:txBody>
          <a:bodyPr/>
          <a:lstStyle/>
          <a:p>
            <a:r>
              <a:rPr lang="en-US" altLang="en-US" sz="2800" dirty="0"/>
              <a:t>Applications Gridlock</a:t>
            </a:r>
          </a:p>
          <a:p>
            <a:r>
              <a:rPr lang="en-US" altLang="en-US" sz="2800" dirty="0"/>
              <a:t>1980s Spaghetti code became the 1990s spaghetti integration</a:t>
            </a:r>
          </a:p>
          <a:p>
            <a:r>
              <a:rPr lang="en-US" altLang="en-US" sz="2800" dirty="0"/>
              <a:t>Total replacement represents enormous business risk</a:t>
            </a:r>
          </a:p>
          <a:p>
            <a:r>
              <a:rPr lang="en-US" altLang="en-US" sz="2800" dirty="0"/>
              <a:t>Increasing costs for maintaining and simply reconfiguring applications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9067038" y="1822402"/>
            <a:ext cx="5486012" cy="6981556"/>
            <a:chOff x="3322" y="932"/>
            <a:chExt cx="2363" cy="3007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4234" y="2488"/>
              <a:ext cx="1110" cy="111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7990" name="Line 6"/>
            <p:cNvSpPr>
              <a:spLocks noChangeShapeType="1"/>
            </p:cNvSpPr>
            <p:nvPr/>
          </p:nvSpPr>
          <p:spPr bwMode="auto">
            <a:xfrm>
              <a:off x="4084" y="2533"/>
              <a:ext cx="438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3792" y="1852"/>
              <a:ext cx="1167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grpSp>
          <p:nvGrpSpPr>
            <p:cNvPr id="297992" name="Group 8"/>
            <p:cNvGrpSpPr>
              <a:grpSpLocks/>
            </p:cNvGrpSpPr>
            <p:nvPr/>
          </p:nvGrpSpPr>
          <p:grpSpPr bwMode="auto">
            <a:xfrm>
              <a:off x="4380" y="1954"/>
              <a:ext cx="235" cy="283"/>
              <a:chOff x="4380" y="1954"/>
              <a:chExt cx="235" cy="283"/>
            </a:xfrm>
          </p:grpSpPr>
          <p:sp>
            <p:nvSpPr>
              <p:cNvPr id="297993" name="Rectangle 9"/>
              <p:cNvSpPr>
                <a:spLocks noChangeArrowheads="1"/>
              </p:cNvSpPr>
              <p:nvPr/>
            </p:nvSpPr>
            <p:spPr bwMode="auto">
              <a:xfrm>
                <a:off x="4380" y="2002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7994" name="Oval 10"/>
              <p:cNvSpPr>
                <a:spLocks noChangeArrowheads="1"/>
              </p:cNvSpPr>
              <p:nvPr/>
            </p:nvSpPr>
            <p:spPr bwMode="auto">
              <a:xfrm>
                <a:off x="4380" y="1954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7995" name="Oval 11"/>
              <p:cNvSpPr>
                <a:spLocks noChangeArrowheads="1"/>
              </p:cNvSpPr>
              <p:nvPr/>
            </p:nvSpPr>
            <p:spPr bwMode="auto">
              <a:xfrm>
                <a:off x="4380" y="2148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7996" name="Group 12"/>
            <p:cNvGrpSpPr>
              <a:grpSpLocks/>
            </p:cNvGrpSpPr>
            <p:nvPr/>
          </p:nvGrpSpPr>
          <p:grpSpPr bwMode="auto">
            <a:xfrm>
              <a:off x="4817" y="1565"/>
              <a:ext cx="236" cy="283"/>
              <a:chOff x="4817" y="1565"/>
              <a:chExt cx="236" cy="283"/>
            </a:xfrm>
          </p:grpSpPr>
          <p:sp>
            <p:nvSpPr>
              <p:cNvPr id="297997" name="Rectangle 13"/>
              <p:cNvSpPr>
                <a:spLocks noChangeArrowheads="1"/>
              </p:cNvSpPr>
              <p:nvPr/>
            </p:nvSpPr>
            <p:spPr bwMode="auto">
              <a:xfrm>
                <a:off x="4817" y="1613"/>
                <a:ext cx="236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7998" name="Oval 14"/>
              <p:cNvSpPr>
                <a:spLocks noChangeArrowheads="1"/>
              </p:cNvSpPr>
              <p:nvPr/>
            </p:nvSpPr>
            <p:spPr bwMode="auto">
              <a:xfrm>
                <a:off x="4817" y="1565"/>
                <a:ext cx="236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7999" name="Oval 15"/>
              <p:cNvSpPr>
                <a:spLocks noChangeArrowheads="1"/>
              </p:cNvSpPr>
              <p:nvPr/>
            </p:nvSpPr>
            <p:spPr bwMode="auto">
              <a:xfrm>
                <a:off x="4817" y="1759"/>
                <a:ext cx="236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00" name="Group 16"/>
            <p:cNvGrpSpPr>
              <a:grpSpLocks/>
            </p:cNvGrpSpPr>
            <p:nvPr/>
          </p:nvGrpSpPr>
          <p:grpSpPr bwMode="auto">
            <a:xfrm>
              <a:off x="4380" y="2488"/>
              <a:ext cx="235" cy="284"/>
              <a:chOff x="4380" y="2488"/>
              <a:chExt cx="235" cy="284"/>
            </a:xfrm>
          </p:grpSpPr>
          <p:sp>
            <p:nvSpPr>
              <p:cNvPr id="298001" name="Rectangle 17"/>
              <p:cNvSpPr>
                <a:spLocks noChangeArrowheads="1"/>
              </p:cNvSpPr>
              <p:nvPr/>
            </p:nvSpPr>
            <p:spPr bwMode="auto">
              <a:xfrm>
                <a:off x="4380" y="2537"/>
                <a:ext cx="235" cy="186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02" name="Oval 18"/>
              <p:cNvSpPr>
                <a:spLocks noChangeArrowheads="1"/>
              </p:cNvSpPr>
              <p:nvPr/>
            </p:nvSpPr>
            <p:spPr bwMode="auto">
              <a:xfrm>
                <a:off x="4380" y="2488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03" name="Oval 19"/>
              <p:cNvSpPr>
                <a:spLocks noChangeArrowheads="1"/>
              </p:cNvSpPr>
              <p:nvPr/>
            </p:nvSpPr>
            <p:spPr bwMode="auto">
              <a:xfrm>
                <a:off x="4380" y="2683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04" name="Group 20"/>
            <p:cNvGrpSpPr>
              <a:grpSpLocks/>
            </p:cNvGrpSpPr>
            <p:nvPr/>
          </p:nvGrpSpPr>
          <p:grpSpPr bwMode="auto">
            <a:xfrm>
              <a:off x="5012" y="2537"/>
              <a:ext cx="235" cy="284"/>
              <a:chOff x="5012" y="2537"/>
              <a:chExt cx="235" cy="284"/>
            </a:xfrm>
          </p:grpSpPr>
          <p:sp>
            <p:nvSpPr>
              <p:cNvPr id="298005" name="Rectangle 21"/>
              <p:cNvSpPr>
                <a:spLocks noChangeArrowheads="1"/>
              </p:cNvSpPr>
              <p:nvPr/>
            </p:nvSpPr>
            <p:spPr bwMode="auto">
              <a:xfrm>
                <a:off x="5012" y="2586"/>
                <a:ext cx="235" cy="186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012" y="2537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07" name="Oval 23"/>
              <p:cNvSpPr>
                <a:spLocks noChangeArrowheads="1"/>
              </p:cNvSpPr>
              <p:nvPr/>
            </p:nvSpPr>
            <p:spPr bwMode="auto">
              <a:xfrm>
                <a:off x="5012" y="2731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08" name="Group 24"/>
            <p:cNvGrpSpPr>
              <a:grpSpLocks/>
            </p:cNvGrpSpPr>
            <p:nvPr/>
          </p:nvGrpSpPr>
          <p:grpSpPr bwMode="auto">
            <a:xfrm>
              <a:off x="4331" y="3120"/>
              <a:ext cx="235" cy="284"/>
              <a:chOff x="4331" y="3120"/>
              <a:chExt cx="235" cy="284"/>
            </a:xfrm>
          </p:grpSpPr>
          <p:sp>
            <p:nvSpPr>
              <p:cNvPr id="298009" name="Rectangle 25"/>
              <p:cNvSpPr>
                <a:spLocks noChangeArrowheads="1"/>
              </p:cNvSpPr>
              <p:nvPr/>
            </p:nvSpPr>
            <p:spPr bwMode="auto">
              <a:xfrm>
                <a:off x="4331" y="3169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10" name="Oval 26"/>
              <p:cNvSpPr>
                <a:spLocks noChangeArrowheads="1"/>
              </p:cNvSpPr>
              <p:nvPr/>
            </p:nvSpPr>
            <p:spPr bwMode="auto">
              <a:xfrm>
                <a:off x="4331" y="3120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11" name="Oval 27"/>
              <p:cNvSpPr>
                <a:spLocks noChangeArrowheads="1"/>
              </p:cNvSpPr>
              <p:nvPr/>
            </p:nvSpPr>
            <p:spPr bwMode="auto">
              <a:xfrm>
                <a:off x="4331" y="3315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sp>
          <p:nvSpPr>
            <p:cNvPr id="298012" name="Rectangle 28"/>
            <p:cNvSpPr>
              <a:spLocks noChangeArrowheads="1"/>
            </p:cNvSpPr>
            <p:nvPr/>
          </p:nvSpPr>
          <p:spPr bwMode="auto">
            <a:xfrm>
              <a:off x="4963" y="2051"/>
              <a:ext cx="284" cy="1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13" name="Rectangle 29"/>
            <p:cNvSpPr>
              <a:spLocks noChangeArrowheads="1"/>
            </p:cNvSpPr>
            <p:nvPr/>
          </p:nvSpPr>
          <p:spPr bwMode="auto">
            <a:xfrm>
              <a:off x="3845" y="3120"/>
              <a:ext cx="284" cy="18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14" name="Rectangle 30"/>
            <p:cNvSpPr>
              <a:spLocks noChangeArrowheads="1"/>
            </p:cNvSpPr>
            <p:nvPr/>
          </p:nvSpPr>
          <p:spPr bwMode="auto">
            <a:xfrm>
              <a:off x="4234" y="3023"/>
              <a:ext cx="770" cy="5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3894" y="2342"/>
              <a:ext cx="283" cy="18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grpSp>
          <p:nvGrpSpPr>
            <p:cNvPr id="298016" name="Group 32"/>
            <p:cNvGrpSpPr>
              <a:grpSpLocks/>
            </p:cNvGrpSpPr>
            <p:nvPr/>
          </p:nvGrpSpPr>
          <p:grpSpPr bwMode="auto">
            <a:xfrm>
              <a:off x="4720" y="3218"/>
              <a:ext cx="235" cy="283"/>
              <a:chOff x="4720" y="3218"/>
              <a:chExt cx="235" cy="283"/>
            </a:xfrm>
          </p:grpSpPr>
          <p:sp>
            <p:nvSpPr>
              <p:cNvPr id="298017" name="Rectangle 33"/>
              <p:cNvSpPr>
                <a:spLocks noChangeArrowheads="1"/>
              </p:cNvSpPr>
              <p:nvPr/>
            </p:nvSpPr>
            <p:spPr bwMode="auto">
              <a:xfrm>
                <a:off x="4720" y="3266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18" name="Oval 34"/>
              <p:cNvSpPr>
                <a:spLocks noChangeArrowheads="1"/>
              </p:cNvSpPr>
              <p:nvPr/>
            </p:nvSpPr>
            <p:spPr bwMode="auto">
              <a:xfrm>
                <a:off x="4720" y="3218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19" name="Oval 35"/>
              <p:cNvSpPr>
                <a:spLocks noChangeArrowheads="1"/>
              </p:cNvSpPr>
              <p:nvPr/>
            </p:nvSpPr>
            <p:spPr bwMode="auto">
              <a:xfrm>
                <a:off x="4720" y="3412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20" name="Group 36"/>
            <p:cNvGrpSpPr>
              <a:grpSpLocks/>
            </p:cNvGrpSpPr>
            <p:nvPr/>
          </p:nvGrpSpPr>
          <p:grpSpPr bwMode="auto">
            <a:xfrm>
              <a:off x="5401" y="3412"/>
              <a:ext cx="235" cy="284"/>
              <a:chOff x="5401" y="3412"/>
              <a:chExt cx="235" cy="284"/>
            </a:xfrm>
          </p:grpSpPr>
          <p:sp>
            <p:nvSpPr>
              <p:cNvPr id="298021" name="Rectangle 37"/>
              <p:cNvSpPr>
                <a:spLocks noChangeArrowheads="1"/>
              </p:cNvSpPr>
              <p:nvPr/>
            </p:nvSpPr>
            <p:spPr bwMode="auto">
              <a:xfrm>
                <a:off x="5401" y="3461"/>
                <a:ext cx="235" cy="186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5401" y="3412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23" name="Oval 39"/>
              <p:cNvSpPr>
                <a:spLocks noChangeArrowheads="1"/>
              </p:cNvSpPr>
              <p:nvPr/>
            </p:nvSpPr>
            <p:spPr bwMode="auto">
              <a:xfrm>
                <a:off x="5401" y="3607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sp>
          <p:nvSpPr>
            <p:cNvPr id="298024" name="Rectangle 40"/>
            <p:cNvSpPr>
              <a:spLocks noChangeArrowheads="1"/>
            </p:cNvSpPr>
            <p:nvPr/>
          </p:nvSpPr>
          <p:spPr bwMode="auto">
            <a:xfrm>
              <a:off x="4380" y="3655"/>
              <a:ext cx="284" cy="18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25" name="Rectangle 41"/>
            <p:cNvSpPr>
              <a:spLocks noChangeArrowheads="1"/>
            </p:cNvSpPr>
            <p:nvPr/>
          </p:nvSpPr>
          <p:spPr bwMode="auto">
            <a:xfrm>
              <a:off x="5109" y="3753"/>
              <a:ext cx="284" cy="1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26" name="Rectangle 42"/>
            <p:cNvSpPr>
              <a:spLocks noChangeArrowheads="1"/>
            </p:cNvSpPr>
            <p:nvPr/>
          </p:nvSpPr>
          <p:spPr bwMode="auto">
            <a:xfrm>
              <a:off x="4331" y="1516"/>
              <a:ext cx="284" cy="1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27" name="Rectangle 43"/>
            <p:cNvSpPr>
              <a:spLocks noChangeArrowheads="1"/>
            </p:cNvSpPr>
            <p:nvPr/>
          </p:nvSpPr>
          <p:spPr bwMode="auto">
            <a:xfrm>
              <a:off x="5352" y="1613"/>
              <a:ext cx="284" cy="18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grpSp>
          <p:nvGrpSpPr>
            <p:cNvPr id="298028" name="Group 44"/>
            <p:cNvGrpSpPr>
              <a:grpSpLocks/>
            </p:cNvGrpSpPr>
            <p:nvPr/>
          </p:nvGrpSpPr>
          <p:grpSpPr bwMode="auto">
            <a:xfrm>
              <a:off x="5450" y="2197"/>
              <a:ext cx="235" cy="283"/>
              <a:chOff x="5450" y="2197"/>
              <a:chExt cx="235" cy="283"/>
            </a:xfrm>
          </p:grpSpPr>
          <p:sp>
            <p:nvSpPr>
              <p:cNvPr id="298029" name="Rectangle 45"/>
              <p:cNvSpPr>
                <a:spLocks noChangeArrowheads="1"/>
              </p:cNvSpPr>
              <p:nvPr/>
            </p:nvSpPr>
            <p:spPr bwMode="auto">
              <a:xfrm>
                <a:off x="5450" y="2245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0" name="Oval 46"/>
              <p:cNvSpPr>
                <a:spLocks noChangeArrowheads="1"/>
              </p:cNvSpPr>
              <p:nvPr/>
            </p:nvSpPr>
            <p:spPr bwMode="auto">
              <a:xfrm>
                <a:off x="5450" y="2197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1" name="Oval 47"/>
              <p:cNvSpPr>
                <a:spLocks noChangeArrowheads="1"/>
              </p:cNvSpPr>
              <p:nvPr/>
            </p:nvSpPr>
            <p:spPr bwMode="auto">
              <a:xfrm>
                <a:off x="5450" y="2391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>
              <a:off x="3505" y="2683"/>
              <a:ext cx="235" cy="284"/>
              <a:chOff x="3505" y="2683"/>
              <a:chExt cx="235" cy="284"/>
            </a:xfrm>
          </p:grpSpPr>
          <p:sp>
            <p:nvSpPr>
              <p:cNvPr id="298033" name="Rectangle 49"/>
              <p:cNvSpPr>
                <a:spLocks noChangeArrowheads="1"/>
              </p:cNvSpPr>
              <p:nvPr/>
            </p:nvSpPr>
            <p:spPr bwMode="auto">
              <a:xfrm>
                <a:off x="3505" y="2731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4" name="Oval 50"/>
              <p:cNvSpPr>
                <a:spLocks noChangeArrowheads="1"/>
              </p:cNvSpPr>
              <p:nvPr/>
            </p:nvSpPr>
            <p:spPr bwMode="auto">
              <a:xfrm>
                <a:off x="3505" y="2683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5" name="Oval 51"/>
              <p:cNvSpPr>
                <a:spLocks noChangeArrowheads="1"/>
              </p:cNvSpPr>
              <p:nvPr/>
            </p:nvSpPr>
            <p:spPr bwMode="auto">
              <a:xfrm>
                <a:off x="3505" y="2877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36" name="Group 52"/>
            <p:cNvGrpSpPr>
              <a:grpSpLocks/>
            </p:cNvGrpSpPr>
            <p:nvPr/>
          </p:nvGrpSpPr>
          <p:grpSpPr bwMode="auto">
            <a:xfrm>
              <a:off x="3553" y="1759"/>
              <a:ext cx="235" cy="284"/>
              <a:chOff x="3553" y="1759"/>
              <a:chExt cx="235" cy="284"/>
            </a:xfrm>
          </p:grpSpPr>
          <p:sp>
            <p:nvSpPr>
              <p:cNvPr id="298037" name="Rectangle 53"/>
              <p:cNvSpPr>
                <a:spLocks noChangeArrowheads="1"/>
              </p:cNvSpPr>
              <p:nvPr/>
            </p:nvSpPr>
            <p:spPr bwMode="auto">
              <a:xfrm>
                <a:off x="3553" y="1808"/>
                <a:ext cx="235" cy="186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8" name="Oval 54"/>
              <p:cNvSpPr>
                <a:spLocks noChangeArrowheads="1"/>
              </p:cNvSpPr>
              <p:nvPr/>
            </p:nvSpPr>
            <p:spPr bwMode="auto">
              <a:xfrm>
                <a:off x="3553" y="1759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39" name="Oval 55"/>
              <p:cNvSpPr>
                <a:spLocks noChangeArrowheads="1"/>
              </p:cNvSpPr>
              <p:nvPr/>
            </p:nvSpPr>
            <p:spPr bwMode="auto">
              <a:xfrm>
                <a:off x="3553" y="1954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40" name="Group 56"/>
            <p:cNvGrpSpPr>
              <a:grpSpLocks/>
            </p:cNvGrpSpPr>
            <p:nvPr/>
          </p:nvGrpSpPr>
          <p:grpSpPr bwMode="auto">
            <a:xfrm>
              <a:off x="5352" y="932"/>
              <a:ext cx="235" cy="284"/>
              <a:chOff x="5352" y="932"/>
              <a:chExt cx="235" cy="284"/>
            </a:xfrm>
          </p:grpSpPr>
          <p:sp>
            <p:nvSpPr>
              <p:cNvPr id="298041" name="Rectangle 57"/>
              <p:cNvSpPr>
                <a:spLocks noChangeArrowheads="1"/>
              </p:cNvSpPr>
              <p:nvPr/>
            </p:nvSpPr>
            <p:spPr bwMode="auto">
              <a:xfrm>
                <a:off x="5352" y="981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42" name="Oval 58"/>
              <p:cNvSpPr>
                <a:spLocks noChangeArrowheads="1"/>
              </p:cNvSpPr>
              <p:nvPr/>
            </p:nvSpPr>
            <p:spPr bwMode="auto">
              <a:xfrm>
                <a:off x="5352" y="932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43" name="Oval 59"/>
              <p:cNvSpPr>
                <a:spLocks noChangeArrowheads="1"/>
              </p:cNvSpPr>
              <p:nvPr/>
            </p:nvSpPr>
            <p:spPr bwMode="auto">
              <a:xfrm>
                <a:off x="5352" y="1127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44" name="Group 60"/>
            <p:cNvGrpSpPr>
              <a:grpSpLocks/>
            </p:cNvGrpSpPr>
            <p:nvPr/>
          </p:nvGrpSpPr>
          <p:grpSpPr bwMode="auto">
            <a:xfrm>
              <a:off x="3748" y="3607"/>
              <a:ext cx="235" cy="283"/>
              <a:chOff x="3748" y="3607"/>
              <a:chExt cx="235" cy="283"/>
            </a:xfrm>
          </p:grpSpPr>
          <p:sp>
            <p:nvSpPr>
              <p:cNvPr id="298045" name="Rectangle 61"/>
              <p:cNvSpPr>
                <a:spLocks noChangeArrowheads="1"/>
              </p:cNvSpPr>
              <p:nvPr/>
            </p:nvSpPr>
            <p:spPr bwMode="auto">
              <a:xfrm>
                <a:off x="3748" y="3655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46" name="Oval 62"/>
              <p:cNvSpPr>
                <a:spLocks noChangeArrowheads="1"/>
              </p:cNvSpPr>
              <p:nvPr/>
            </p:nvSpPr>
            <p:spPr bwMode="auto">
              <a:xfrm>
                <a:off x="3748" y="3607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47" name="Oval 63"/>
              <p:cNvSpPr>
                <a:spLocks noChangeArrowheads="1"/>
              </p:cNvSpPr>
              <p:nvPr/>
            </p:nvSpPr>
            <p:spPr bwMode="auto">
              <a:xfrm>
                <a:off x="3748" y="3801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grpSp>
          <p:nvGrpSpPr>
            <p:cNvPr id="298048" name="Group 64"/>
            <p:cNvGrpSpPr>
              <a:grpSpLocks/>
            </p:cNvGrpSpPr>
            <p:nvPr/>
          </p:nvGrpSpPr>
          <p:grpSpPr bwMode="auto">
            <a:xfrm>
              <a:off x="4380" y="3120"/>
              <a:ext cx="235" cy="284"/>
              <a:chOff x="4380" y="3120"/>
              <a:chExt cx="235" cy="284"/>
            </a:xfrm>
          </p:grpSpPr>
          <p:sp>
            <p:nvSpPr>
              <p:cNvPr id="298049" name="Rectangle 65"/>
              <p:cNvSpPr>
                <a:spLocks noChangeArrowheads="1"/>
              </p:cNvSpPr>
              <p:nvPr/>
            </p:nvSpPr>
            <p:spPr bwMode="auto">
              <a:xfrm>
                <a:off x="4380" y="3169"/>
                <a:ext cx="235" cy="187"/>
              </a:xfrm>
              <a:prstGeom prst="rect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50" name="Oval 66"/>
              <p:cNvSpPr>
                <a:spLocks noChangeArrowheads="1"/>
              </p:cNvSpPr>
              <p:nvPr/>
            </p:nvSpPr>
            <p:spPr bwMode="auto">
              <a:xfrm>
                <a:off x="4380" y="3120"/>
                <a:ext cx="235" cy="90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  <p:sp>
            <p:nvSpPr>
              <p:cNvPr id="298051" name="Oval 67"/>
              <p:cNvSpPr>
                <a:spLocks noChangeArrowheads="1"/>
              </p:cNvSpPr>
              <p:nvPr/>
            </p:nvSpPr>
            <p:spPr bwMode="auto">
              <a:xfrm>
                <a:off x="4380" y="3315"/>
                <a:ext cx="235" cy="89"/>
              </a:xfrm>
              <a:prstGeom prst="ellipse">
                <a:avLst/>
              </a:prstGeom>
              <a:gradFill rotWithShape="0">
                <a:gsLst>
                  <a:gs pos="0">
                    <a:srgbClr val="A2C1FE">
                      <a:gamma/>
                      <a:shade val="89804"/>
                      <a:invGamma/>
                    </a:srgbClr>
                  </a:gs>
                  <a:gs pos="50000">
                    <a:srgbClr val="A2C1FE"/>
                  </a:gs>
                  <a:gs pos="100000">
                    <a:srgbClr val="A2C1FE">
                      <a:gamma/>
                      <a:shade val="8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sp>
          <p:nvSpPr>
            <p:cNvPr id="298052" name="Line 68"/>
            <p:cNvSpPr>
              <a:spLocks noChangeShapeType="1"/>
            </p:cNvSpPr>
            <p:nvPr/>
          </p:nvSpPr>
          <p:spPr bwMode="auto">
            <a:xfrm>
              <a:off x="3792" y="1901"/>
              <a:ext cx="146" cy="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3" name="Line 69"/>
            <p:cNvSpPr>
              <a:spLocks noChangeShapeType="1"/>
            </p:cNvSpPr>
            <p:nvPr/>
          </p:nvSpPr>
          <p:spPr bwMode="auto">
            <a:xfrm flipV="1">
              <a:off x="4084" y="1706"/>
              <a:ext cx="292" cy="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4" name="Line 70"/>
            <p:cNvSpPr>
              <a:spLocks noChangeShapeType="1"/>
            </p:cNvSpPr>
            <p:nvPr/>
          </p:nvSpPr>
          <p:spPr bwMode="auto">
            <a:xfrm flipH="1">
              <a:off x="4181" y="2241"/>
              <a:ext cx="195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5" name="Line 71"/>
            <p:cNvSpPr>
              <a:spLocks noChangeShapeType="1"/>
            </p:cNvSpPr>
            <p:nvPr/>
          </p:nvSpPr>
          <p:spPr bwMode="auto">
            <a:xfrm>
              <a:off x="4181" y="2484"/>
              <a:ext cx="195" cy="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6" name="Line 72"/>
            <p:cNvSpPr>
              <a:spLocks noChangeShapeType="1"/>
            </p:cNvSpPr>
            <p:nvPr/>
          </p:nvSpPr>
          <p:spPr bwMode="auto">
            <a:xfrm>
              <a:off x="5494" y="1220"/>
              <a:ext cx="49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7" name="Line 73"/>
            <p:cNvSpPr>
              <a:spLocks noChangeShapeType="1"/>
            </p:cNvSpPr>
            <p:nvPr/>
          </p:nvSpPr>
          <p:spPr bwMode="auto">
            <a:xfrm>
              <a:off x="5105" y="2241"/>
              <a:ext cx="4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8" name="Line 74"/>
            <p:cNvSpPr>
              <a:spLocks noChangeShapeType="1"/>
            </p:cNvSpPr>
            <p:nvPr/>
          </p:nvSpPr>
          <p:spPr bwMode="auto">
            <a:xfrm>
              <a:off x="5251" y="2193"/>
              <a:ext cx="195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59" name="Line 75"/>
            <p:cNvSpPr>
              <a:spLocks noChangeShapeType="1"/>
            </p:cNvSpPr>
            <p:nvPr/>
          </p:nvSpPr>
          <p:spPr bwMode="auto">
            <a:xfrm flipV="1">
              <a:off x="5202" y="1804"/>
              <a:ext cx="195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0" name="Line 76"/>
            <p:cNvSpPr>
              <a:spLocks noChangeShapeType="1"/>
            </p:cNvSpPr>
            <p:nvPr/>
          </p:nvSpPr>
          <p:spPr bwMode="auto">
            <a:xfrm flipH="1" flipV="1">
              <a:off x="4959" y="1852"/>
              <a:ext cx="49" cy="1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1" name="Line 77"/>
            <p:cNvSpPr>
              <a:spLocks noChangeShapeType="1"/>
            </p:cNvSpPr>
            <p:nvPr/>
          </p:nvSpPr>
          <p:spPr bwMode="auto">
            <a:xfrm>
              <a:off x="5057" y="1706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2" name="Line 78"/>
            <p:cNvSpPr>
              <a:spLocks noChangeShapeType="1"/>
            </p:cNvSpPr>
            <p:nvPr/>
          </p:nvSpPr>
          <p:spPr bwMode="auto">
            <a:xfrm>
              <a:off x="4619" y="1658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3" name="Line 79"/>
            <p:cNvSpPr>
              <a:spLocks noChangeShapeType="1"/>
            </p:cNvSpPr>
            <p:nvPr/>
          </p:nvSpPr>
          <p:spPr bwMode="auto">
            <a:xfrm>
              <a:off x="4619" y="1706"/>
              <a:ext cx="34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4" name="Line 80"/>
            <p:cNvSpPr>
              <a:spLocks noChangeShapeType="1"/>
            </p:cNvSpPr>
            <p:nvPr/>
          </p:nvSpPr>
          <p:spPr bwMode="auto">
            <a:xfrm>
              <a:off x="4619" y="2095"/>
              <a:ext cx="340" cy="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5" name="Line 81"/>
            <p:cNvSpPr>
              <a:spLocks noChangeShapeType="1"/>
            </p:cNvSpPr>
            <p:nvPr/>
          </p:nvSpPr>
          <p:spPr bwMode="auto">
            <a:xfrm>
              <a:off x="4570" y="2241"/>
              <a:ext cx="292" cy="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6" name="Line 82"/>
            <p:cNvSpPr>
              <a:spLocks noChangeShapeType="1"/>
            </p:cNvSpPr>
            <p:nvPr/>
          </p:nvSpPr>
          <p:spPr bwMode="auto">
            <a:xfrm flipH="1">
              <a:off x="4959" y="2825"/>
              <a:ext cx="98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7" name="Line 83"/>
            <p:cNvSpPr>
              <a:spLocks noChangeShapeType="1"/>
            </p:cNvSpPr>
            <p:nvPr/>
          </p:nvSpPr>
          <p:spPr bwMode="auto">
            <a:xfrm flipV="1">
              <a:off x="4181" y="2338"/>
              <a:ext cx="1265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8" name="Line 84"/>
            <p:cNvSpPr>
              <a:spLocks noChangeShapeType="1"/>
            </p:cNvSpPr>
            <p:nvPr/>
          </p:nvSpPr>
          <p:spPr bwMode="auto">
            <a:xfrm flipH="1">
              <a:off x="3744" y="2533"/>
              <a:ext cx="146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69" name="Line 85"/>
            <p:cNvSpPr>
              <a:spLocks noChangeShapeType="1"/>
            </p:cNvSpPr>
            <p:nvPr/>
          </p:nvSpPr>
          <p:spPr bwMode="auto">
            <a:xfrm flipV="1">
              <a:off x="3987" y="2533"/>
              <a:ext cx="48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0" name="Line 86"/>
            <p:cNvSpPr>
              <a:spLocks noChangeShapeType="1"/>
            </p:cNvSpPr>
            <p:nvPr/>
          </p:nvSpPr>
          <p:spPr bwMode="auto">
            <a:xfrm>
              <a:off x="4522" y="2776"/>
              <a:ext cx="146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1" name="Line 87"/>
            <p:cNvSpPr>
              <a:spLocks noChangeShapeType="1"/>
            </p:cNvSpPr>
            <p:nvPr/>
          </p:nvSpPr>
          <p:spPr bwMode="auto">
            <a:xfrm>
              <a:off x="4133" y="3262"/>
              <a:ext cx="291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2" name="Line 88"/>
            <p:cNvSpPr>
              <a:spLocks noChangeShapeType="1"/>
            </p:cNvSpPr>
            <p:nvPr/>
          </p:nvSpPr>
          <p:spPr bwMode="auto">
            <a:xfrm>
              <a:off x="4473" y="1706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3" name="Line 89"/>
            <p:cNvSpPr>
              <a:spLocks noChangeShapeType="1"/>
            </p:cNvSpPr>
            <p:nvPr/>
          </p:nvSpPr>
          <p:spPr bwMode="auto">
            <a:xfrm flipV="1">
              <a:off x="3792" y="1609"/>
              <a:ext cx="535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4" name="Line 90"/>
            <p:cNvSpPr>
              <a:spLocks noChangeShapeType="1"/>
            </p:cNvSpPr>
            <p:nvPr/>
          </p:nvSpPr>
          <p:spPr bwMode="auto">
            <a:xfrm>
              <a:off x="4522" y="3408"/>
              <a:ext cx="48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5" name="Line 91"/>
            <p:cNvSpPr>
              <a:spLocks noChangeShapeType="1"/>
            </p:cNvSpPr>
            <p:nvPr/>
          </p:nvSpPr>
          <p:spPr bwMode="auto">
            <a:xfrm>
              <a:off x="3987" y="3749"/>
              <a:ext cx="3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6" name="Line 92"/>
            <p:cNvSpPr>
              <a:spLocks noChangeShapeType="1"/>
            </p:cNvSpPr>
            <p:nvPr/>
          </p:nvSpPr>
          <p:spPr bwMode="auto">
            <a:xfrm flipH="1" flipV="1">
              <a:off x="3695" y="2971"/>
              <a:ext cx="14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7" name="Line 93"/>
            <p:cNvSpPr>
              <a:spLocks noChangeShapeType="1"/>
            </p:cNvSpPr>
            <p:nvPr/>
          </p:nvSpPr>
          <p:spPr bwMode="auto">
            <a:xfrm flipV="1">
              <a:off x="4035" y="2776"/>
              <a:ext cx="389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8" name="Line 94"/>
            <p:cNvSpPr>
              <a:spLocks noChangeShapeType="1"/>
            </p:cNvSpPr>
            <p:nvPr/>
          </p:nvSpPr>
          <p:spPr bwMode="auto">
            <a:xfrm flipH="1">
              <a:off x="4668" y="3603"/>
              <a:ext cx="243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79" name="Line 95"/>
            <p:cNvSpPr>
              <a:spLocks noChangeShapeType="1"/>
            </p:cNvSpPr>
            <p:nvPr/>
          </p:nvSpPr>
          <p:spPr bwMode="auto">
            <a:xfrm>
              <a:off x="4959" y="3457"/>
              <a:ext cx="195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0" name="Line 96"/>
            <p:cNvSpPr>
              <a:spLocks noChangeShapeType="1"/>
            </p:cNvSpPr>
            <p:nvPr/>
          </p:nvSpPr>
          <p:spPr bwMode="auto">
            <a:xfrm flipH="1">
              <a:off x="5348" y="3651"/>
              <a:ext cx="49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1" name="Line 97"/>
            <p:cNvSpPr>
              <a:spLocks noChangeShapeType="1"/>
            </p:cNvSpPr>
            <p:nvPr/>
          </p:nvSpPr>
          <p:spPr bwMode="auto">
            <a:xfrm flipH="1" flipV="1">
              <a:off x="5154" y="2825"/>
              <a:ext cx="97" cy="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2" name="Line 98"/>
            <p:cNvSpPr>
              <a:spLocks noChangeShapeType="1"/>
            </p:cNvSpPr>
            <p:nvPr/>
          </p:nvSpPr>
          <p:spPr bwMode="auto">
            <a:xfrm flipV="1">
              <a:off x="5300" y="1804"/>
              <a:ext cx="146" cy="19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3" name="Line 99"/>
            <p:cNvSpPr>
              <a:spLocks noChangeShapeType="1"/>
            </p:cNvSpPr>
            <p:nvPr/>
          </p:nvSpPr>
          <p:spPr bwMode="auto">
            <a:xfrm>
              <a:off x="3987" y="3846"/>
              <a:ext cx="111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4" name="Line 100"/>
            <p:cNvSpPr>
              <a:spLocks noChangeShapeType="1"/>
            </p:cNvSpPr>
            <p:nvPr/>
          </p:nvSpPr>
          <p:spPr bwMode="auto">
            <a:xfrm>
              <a:off x="4668" y="3797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5" name="Line 101"/>
            <p:cNvSpPr>
              <a:spLocks noChangeShapeType="1"/>
            </p:cNvSpPr>
            <p:nvPr/>
          </p:nvSpPr>
          <p:spPr bwMode="auto">
            <a:xfrm>
              <a:off x="3744" y="2825"/>
              <a:ext cx="486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6" name="Line 102"/>
            <p:cNvSpPr>
              <a:spLocks noChangeShapeType="1"/>
            </p:cNvSpPr>
            <p:nvPr/>
          </p:nvSpPr>
          <p:spPr bwMode="auto">
            <a:xfrm flipH="1">
              <a:off x="4619" y="1172"/>
              <a:ext cx="729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7" name="Line 103"/>
            <p:cNvSpPr>
              <a:spLocks noChangeShapeType="1"/>
            </p:cNvSpPr>
            <p:nvPr/>
          </p:nvSpPr>
          <p:spPr bwMode="auto">
            <a:xfrm flipH="1">
              <a:off x="5105" y="1220"/>
              <a:ext cx="292" cy="8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8" name="Line 104"/>
            <p:cNvSpPr>
              <a:spLocks noChangeShapeType="1"/>
            </p:cNvSpPr>
            <p:nvPr/>
          </p:nvSpPr>
          <p:spPr bwMode="auto">
            <a:xfrm flipH="1" flipV="1">
              <a:off x="5008" y="3116"/>
              <a:ext cx="38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89" name="Line 105"/>
            <p:cNvSpPr>
              <a:spLocks noChangeShapeType="1"/>
            </p:cNvSpPr>
            <p:nvPr/>
          </p:nvSpPr>
          <p:spPr bwMode="auto">
            <a:xfrm>
              <a:off x="5543" y="1804"/>
              <a:ext cx="0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0" name="Rectangle 106"/>
            <p:cNvSpPr>
              <a:spLocks noChangeArrowheads="1"/>
            </p:cNvSpPr>
            <p:nvPr/>
          </p:nvSpPr>
          <p:spPr bwMode="auto">
            <a:xfrm>
              <a:off x="3906" y="1042"/>
              <a:ext cx="283" cy="1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1" name="Oval 107"/>
            <p:cNvSpPr>
              <a:spLocks noChangeArrowheads="1"/>
            </p:cNvSpPr>
            <p:nvPr/>
          </p:nvSpPr>
          <p:spPr bwMode="auto">
            <a:xfrm>
              <a:off x="4283" y="993"/>
              <a:ext cx="247" cy="235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2" name="Line 108"/>
            <p:cNvSpPr>
              <a:spLocks noChangeShapeType="1"/>
            </p:cNvSpPr>
            <p:nvPr/>
          </p:nvSpPr>
          <p:spPr bwMode="auto">
            <a:xfrm>
              <a:off x="4388" y="1244"/>
              <a:ext cx="1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3" name="Rectangle 109"/>
            <p:cNvSpPr>
              <a:spLocks noChangeArrowheads="1"/>
            </p:cNvSpPr>
            <p:nvPr/>
          </p:nvSpPr>
          <p:spPr bwMode="auto">
            <a:xfrm>
              <a:off x="3322" y="1346"/>
              <a:ext cx="284" cy="1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4" name="Oval 110"/>
            <p:cNvSpPr>
              <a:spLocks noChangeArrowheads="1"/>
            </p:cNvSpPr>
            <p:nvPr/>
          </p:nvSpPr>
          <p:spPr bwMode="auto">
            <a:xfrm>
              <a:off x="3699" y="1297"/>
              <a:ext cx="247" cy="235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5" name="Line 111"/>
            <p:cNvSpPr>
              <a:spLocks noChangeShapeType="1"/>
            </p:cNvSpPr>
            <p:nvPr/>
          </p:nvSpPr>
          <p:spPr bwMode="auto">
            <a:xfrm>
              <a:off x="3804" y="1548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6" name="Line 112"/>
            <p:cNvSpPr>
              <a:spLocks noChangeShapeType="1"/>
            </p:cNvSpPr>
            <p:nvPr/>
          </p:nvSpPr>
          <p:spPr bwMode="auto">
            <a:xfrm>
              <a:off x="4437" y="1281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98097" name="Line 113"/>
            <p:cNvSpPr>
              <a:spLocks noChangeShapeType="1"/>
            </p:cNvSpPr>
            <p:nvPr/>
          </p:nvSpPr>
          <p:spPr bwMode="auto">
            <a:xfrm>
              <a:off x="3999" y="1451"/>
              <a:ext cx="23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</p:grpSp>
    </p:spTree>
    <p:extLst>
      <p:ext uri="{BB962C8B-B14F-4D97-AF65-F5344CB8AC3E}">
        <p14:creationId xmlns:p14="http://schemas.microsoft.com/office/powerpoint/2010/main" val="295359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9EE2-A806-410D-A788-135D3960D8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270" y="391886"/>
            <a:ext cx="11432940" cy="623955"/>
          </a:xfrm>
        </p:spPr>
        <p:txBody>
          <a:bodyPr/>
          <a:lstStyle/>
          <a:p>
            <a:r>
              <a:rPr lang="en-US" altLang="en-US" dirty="0"/>
              <a:t>Software Evolution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8004" y="1241583"/>
            <a:ext cx="12641580" cy="8013859"/>
          </a:xfrm>
        </p:spPr>
        <p:txBody>
          <a:bodyPr/>
          <a:lstStyle/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Continuing Change (1974):  </a:t>
            </a:r>
            <a:r>
              <a:rPr lang="en-US" altLang="en-US" sz="3555" dirty="0"/>
              <a:t>E-type systems must be continually adapted else they become progressively less satisfactory.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Increasing Complexity (1974):  </a:t>
            </a:r>
            <a:r>
              <a:rPr lang="en-US" altLang="en-US" sz="3555" dirty="0"/>
              <a:t>As an E-type system evolves its complexity increases unless work is done to maintain or reduce it.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Self Regulation (1974):  </a:t>
            </a:r>
            <a:r>
              <a:rPr lang="en-US" altLang="en-US" sz="3555" dirty="0"/>
              <a:t>The E-type system evolution process is self-regulating with distribution of product and process measures close to normal.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Conservation of Organizational Stability (1980):  </a:t>
            </a:r>
            <a:r>
              <a:rPr lang="en-US" altLang="en-US" sz="3555" dirty="0"/>
              <a:t>The average effective global activity rate in an evolving E-type system is invariant over product lifetime.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1920875" y="8909775"/>
            <a:ext cx="11164848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778" b="1">
                <a:latin typeface="Arial" charset="0"/>
              </a:rPr>
              <a:t>Source:  Lehman, M., et al, “Metrics and Laws of Software Evolution—The Nineties View,” </a:t>
            </a:r>
            <a:r>
              <a:rPr lang="en-US" altLang="en-US" sz="1778" b="1" i="1">
                <a:latin typeface="Arial" charset="0"/>
              </a:rPr>
              <a:t>Proceedings of the 4th International Software Metrics Symposium (METRICS '97),</a:t>
            </a:r>
            <a:r>
              <a:rPr lang="en-US" altLang="en-US" sz="1778" b="1">
                <a:latin typeface="Arial" charset="0"/>
              </a:rPr>
              <a:t> IEEE, 1997, can be downloaded from</a:t>
            </a:r>
            <a:r>
              <a:rPr lang="en-US" altLang="en-US" sz="1778" b="1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altLang="en-US" sz="2074">
                <a:latin typeface="Arial" charset="0"/>
              </a:rPr>
              <a:t>http://www.ece.utexas.edu/~perry/work/papers/feast1.pdf</a:t>
            </a:r>
          </a:p>
        </p:txBody>
      </p:sp>
    </p:spTree>
    <p:extLst>
      <p:ext uri="{BB962C8B-B14F-4D97-AF65-F5344CB8AC3E}">
        <p14:creationId xmlns:p14="http://schemas.microsoft.com/office/powerpoint/2010/main" val="389654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9C4-75D9-4A53-93B6-15AB41A7A71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8640" y="0"/>
            <a:ext cx="11982133" cy="1015841"/>
          </a:xfrm>
        </p:spPr>
        <p:txBody>
          <a:bodyPr/>
          <a:lstStyle/>
          <a:p>
            <a:r>
              <a:rPr lang="en-US" altLang="en-US" dirty="0"/>
              <a:t>Software Evolution </a:t>
            </a:r>
            <a:r>
              <a:rPr lang="en-US" altLang="en-US" sz="2666" dirty="0"/>
              <a:t>(continued)</a:t>
            </a:r>
            <a:endParaRPr lang="en-US" altLang="en-US" dirty="0"/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9390" y="902970"/>
            <a:ext cx="13205936" cy="8352473"/>
          </a:xfrm>
        </p:spPr>
        <p:txBody>
          <a:bodyPr/>
          <a:lstStyle/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Conservation of Familiarity (1980): </a:t>
            </a:r>
            <a:r>
              <a:rPr lang="en-US" altLang="en-US" sz="3555" dirty="0"/>
              <a:t>As an E-type system evolves all associated with it, developers, sales personnel, users, for example, must maintain mastery of its content and behavior to achieve satisfactory evolution. 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Continuing Growth (1980):  </a:t>
            </a:r>
            <a:r>
              <a:rPr lang="en-US" altLang="en-US" sz="3555" dirty="0"/>
              <a:t>The functional content of E-type systems must be continually increased to maintain user satisfaction over their lifetime.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Law of Declining Quality (1996): </a:t>
            </a:r>
            <a:r>
              <a:rPr lang="en-US" altLang="en-US" sz="3555" dirty="0"/>
              <a:t>The quality of E-type systems will appear to be declining unless they are rigorously maintained and adapted to operational environment changes.</a:t>
            </a:r>
          </a:p>
          <a:p>
            <a:pPr marL="423281" indent="-423281">
              <a:spcBef>
                <a:spcPts val="889"/>
              </a:spcBef>
            </a:pPr>
            <a:r>
              <a:rPr lang="en-US" altLang="en-US" sz="3555" dirty="0">
                <a:solidFill>
                  <a:srgbClr val="00A956"/>
                </a:solidFill>
              </a:rPr>
              <a:t>The Feedback System Law (1996):  </a:t>
            </a:r>
            <a:r>
              <a:rPr lang="en-US" altLang="en-US" sz="3555" dirty="0"/>
              <a:t>E-type evolution processes constitute multi-level, multi-loop, multi-agent feedback systems and must be treated as such to achieve significant improvement over any reasonable base.</a:t>
            </a:r>
          </a:p>
        </p:txBody>
      </p:sp>
      <p:sp>
        <p:nvSpPr>
          <p:cNvPr id="324612" name="Text Box 1028"/>
          <p:cNvSpPr txBox="1">
            <a:spLocks noChangeArrowheads="1"/>
          </p:cNvSpPr>
          <p:nvPr/>
        </p:nvSpPr>
        <p:spPr bwMode="auto">
          <a:xfrm>
            <a:off x="1695133" y="9142571"/>
            <a:ext cx="11164848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778" b="1">
                <a:latin typeface="Arial" charset="0"/>
              </a:rPr>
              <a:t>Source:  Lehman, M., et al, “Metrics and Laws of Software Evolution—The Nineties View,” </a:t>
            </a:r>
            <a:r>
              <a:rPr lang="en-US" altLang="en-US" sz="1778" b="1" i="1">
                <a:latin typeface="Arial" charset="0"/>
              </a:rPr>
              <a:t>Proceedings of the 4th International Software Metrics Symposium (METRICS '97),</a:t>
            </a:r>
            <a:r>
              <a:rPr lang="en-US" altLang="en-US" sz="1778" b="1">
                <a:latin typeface="Arial" charset="0"/>
              </a:rPr>
              <a:t> IEEE, 1997, can be downloaded from</a:t>
            </a:r>
            <a:r>
              <a:rPr lang="en-US" altLang="en-US" sz="1778" b="1">
                <a:solidFill>
                  <a:schemeClr val="bg1"/>
                </a:solidFill>
                <a:latin typeface="Arial" charset="0"/>
              </a:rPr>
              <a:t>:</a:t>
            </a:r>
            <a:r>
              <a:rPr lang="en-US" altLang="en-US" sz="2074">
                <a:latin typeface="Arial" charset="0"/>
              </a:rPr>
              <a:t>http://www.ece.utexas.edu/~perry/work/papers/feast1.pdf</a:t>
            </a:r>
            <a:endParaRPr lang="en-US" altLang="en-US" sz="3697"/>
          </a:p>
        </p:txBody>
      </p:sp>
    </p:spTree>
    <p:extLst>
      <p:ext uri="{BB962C8B-B14F-4D97-AF65-F5344CB8AC3E}">
        <p14:creationId xmlns:p14="http://schemas.microsoft.com/office/powerpoint/2010/main" val="178106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698" name="Object 2"/>
          <p:cNvGraphicFramePr>
            <a:graphicFrameLocks noGrp="1"/>
          </p:cNvGraphicFramePr>
          <p:nvPr>
            <p:ph type="clipArt" sz="half" idx="2"/>
          </p:nvPr>
        </p:nvGraphicFramePr>
        <p:xfrm>
          <a:off x="8719018" y="6123265"/>
          <a:ext cx="5758784" cy="317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2014200" progId="MS_ClipArt_Gallery.2">
                  <p:embed/>
                </p:oleObj>
              </mc:Choice>
              <mc:Fallback>
                <p:oleObj name="Clip" r:id="rId3" imgW="3657600" imgH="2014200" progId="MS_ClipArt_Gallery.2">
                  <p:embed/>
                  <p:pic>
                    <p:nvPicPr>
                      <p:cNvPr id="2856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018" y="6123265"/>
                        <a:ext cx="5758784" cy="317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>
          <a:xfrm>
            <a:off x="718457" y="112871"/>
            <a:ext cx="14319812" cy="790099"/>
          </a:xfrm>
          <a:noFill/>
          <a:ln/>
        </p:spPr>
        <p:txBody>
          <a:bodyPr vert="horz" lIns="134626" tIns="67314" rIns="134626" bIns="67314" rtlCol="0" anchor="b">
            <a:noAutofit/>
          </a:bodyPr>
          <a:lstStyle/>
          <a:p>
            <a:r>
              <a:rPr lang="en-US" altLang="en-US" dirty="0"/>
              <a:t>Software Still Stuck in Construction</a:t>
            </a:r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9671368" y="1241584"/>
            <a:ext cx="3999876" cy="5189281"/>
            <a:chOff x="3582" y="587"/>
            <a:chExt cx="1723" cy="2235"/>
          </a:xfrm>
        </p:grpSpPr>
        <p:graphicFrame>
          <p:nvGraphicFramePr>
            <p:cNvPr id="285701" name="Object 5"/>
            <p:cNvGraphicFramePr>
              <a:graphicFrameLocks/>
            </p:cNvGraphicFramePr>
            <p:nvPr/>
          </p:nvGraphicFramePr>
          <p:xfrm>
            <a:off x="3582" y="587"/>
            <a:ext cx="1613" cy="1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100320" progId="MS_ClipArt_Gallery.2">
                    <p:embed/>
                  </p:oleObj>
                </mc:Choice>
                <mc:Fallback>
                  <p:oleObj name="Clip" r:id="rId5" imgW="3657600" imgH="3100320" progId="MS_ClipArt_Gallery.2">
                    <p:embed/>
                    <p:pic>
                      <p:nvPicPr>
                        <p:cNvPr id="285701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587"/>
                          <a:ext cx="1613" cy="1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02" name="AutoShape 6"/>
            <p:cNvSpPr>
              <a:spLocks noChangeArrowheads="1"/>
            </p:cNvSpPr>
            <p:nvPr/>
          </p:nvSpPr>
          <p:spPr bwMode="auto">
            <a:xfrm>
              <a:off x="3635" y="1961"/>
              <a:ext cx="1670" cy="861"/>
            </a:xfrm>
            <a:prstGeom prst="downArrow">
              <a:avLst>
                <a:gd name="adj1" fmla="val 50000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4626" tIns="67314" rIns="134626" bIns="67314">
              <a:spAutoFit/>
            </a:bodyPr>
            <a:lstStyle>
              <a:lvl1pPr defTabSz="903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0850" defTabSz="903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03288" defTabSz="903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54138" defTabSz="903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04988" defTabSz="903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62188" defTabSz="9032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19388" defTabSz="9032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176588" defTabSz="9032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33788" defTabSz="9032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963" b="1">
                  <a:solidFill>
                    <a:schemeClr val="tx2"/>
                  </a:solidFill>
                  <a:latin typeface="Arial" charset="0"/>
                </a:rPr>
                <a:t>Plus a few changes!</a:t>
              </a:r>
            </a:p>
          </p:txBody>
        </p:sp>
      </p:grpSp>
      <p:sp>
        <p:nvSpPr>
          <p:cNvPr id="2857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21865" y="1629579"/>
            <a:ext cx="6809899" cy="5295543"/>
          </a:xfrm>
          <a:noFill/>
          <a:ln/>
        </p:spPr>
        <p:txBody>
          <a:bodyPr vert="horz" lIns="67314" tIns="34817" rIns="67314" bIns="34817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3555"/>
              <a:t>Software Development evolved largely out of constructive engineering principles</a:t>
            </a:r>
          </a:p>
          <a:p>
            <a:pPr>
              <a:lnSpc>
                <a:spcPct val="120000"/>
              </a:lnSpc>
            </a:pPr>
            <a:r>
              <a:rPr lang="en-US" altLang="en-US" sz="3555"/>
              <a:t>However, software was meant to change (or else it would be in the hardware!)</a:t>
            </a:r>
          </a:p>
          <a:p>
            <a:pPr>
              <a:lnSpc>
                <a:spcPct val="120000"/>
              </a:lnSpc>
            </a:pPr>
            <a:r>
              <a:rPr lang="en-US" altLang="en-US" sz="3555"/>
              <a:t>“Change” is what software does </a:t>
            </a:r>
            <a:r>
              <a:rPr lang="en-US" altLang="en-US" sz="3555" u="sng"/>
              <a:t>not</a:t>
            </a:r>
            <a:r>
              <a:rPr lang="en-US" altLang="en-US" sz="3555"/>
              <a:t> do readily unless the principles are intentionally applied</a:t>
            </a:r>
          </a:p>
        </p:txBody>
      </p:sp>
    </p:spTree>
    <p:extLst>
      <p:ext uri="{BB962C8B-B14F-4D97-AF65-F5344CB8AC3E}">
        <p14:creationId xmlns:p14="http://schemas.microsoft.com/office/powerpoint/2010/main" val="2324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EF6D-A501-404B-8DBD-062B70D6CE4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5890181" y="2236263"/>
            <a:ext cx="5140609" cy="64503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97" b="1">
                <a:latin typeface="Helvetica" pitchFamily="64" charset="0"/>
              </a:rPr>
              <a:t>Software Engineering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13955" y="592575"/>
            <a:ext cx="9704380" cy="69923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59" tIns="37624" rIns="94059" bIns="37624" rtlCol="0" anchor="t">
            <a:spAutoFit/>
          </a:bodyPr>
          <a:lstStyle/>
          <a:p>
            <a:r>
              <a:rPr lang="en-US" altLang="en-US" dirty="0"/>
              <a:t>A Layered Technology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810230" y="2132798"/>
            <a:ext cx="5140609" cy="64503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97" b="1">
                <a:latin typeface="Helvetica" pitchFamily="64" charset="0"/>
              </a:rPr>
              <a:t>Software Engineering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2504043" y="5058044"/>
            <a:ext cx="11287125" cy="19047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E" sz="3697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3181271" y="4423143"/>
            <a:ext cx="9819799" cy="1777722"/>
          </a:xfrm>
          <a:prstGeom prst="ellipse">
            <a:avLst/>
          </a:prstGeom>
          <a:solidFill>
            <a:srgbClr val="BC37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E" sz="3697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3971370" y="3788242"/>
            <a:ext cx="8126730" cy="15237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E" sz="3697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4535726" y="3407301"/>
            <a:ext cx="6998018" cy="1015841"/>
          </a:xfrm>
          <a:prstGeom prst="ellipse">
            <a:avLst/>
          </a:prstGeom>
          <a:solidFill>
            <a:srgbClr val="790015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E" sz="3697"/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6433374" y="6304330"/>
            <a:ext cx="4060185" cy="70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r>
              <a:rPr lang="en-US" altLang="en-US" sz="3697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64" charset="0"/>
              </a:rPr>
              <a:t>a “quality” focus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6583870" y="5415469"/>
            <a:ext cx="3614550" cy="70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r>
              <a:rPr lang="en-US" altLang="en-US" sz="3697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64" charset="0"/>
              </a:rPr>
              <a:t>process model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7110603" y="4526608"/>
            <a:ext cx="2245585" cy="70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r>
              <a:rPr lang="en-US" altLang="en-US" sz="3697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64" charset="0"/>
              </a:rPr>
              <a:t>methods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7562088" y="3637747"/>
            <a:ext cx="1402406" cy="70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r>
              <a:rPr lang="en-US" altLang="en-US" sz="3697" b="1">
                <a:solidFill>
                  <a:srgbClr val="DADA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6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996329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Software Evolution and Maintenance;</a:t>
            </a:r>
          </a:p>
          <a:p>
            <a:r>
              <a:rPr lang="en-IE" sz="2800" dirty="0"/>
              <a:t>Formal methods vs Agile Methods</a:t>
            </a:r>
          </a:p>
          <a:p>
            <a:r>
              <a:rPr lang="en-IE" sz="2800" dirty="0"/>
              <a:t>Testing</a:t>
            </a:r>
          </a:p>
          <a:p>
            <a:r>
              <a:rPr lang="en-IE" sz="2800"/>
              <a:t>Documentation</a:t>
            </a:r>
            <a:endParaRPr lang="en-IE" sz="2800" dirty="0"/>
          </a:p>
          <a:p>
            <a:r>
              <a:rPr lang="en-IE" sz="2800" dirty="0"/>
              <a:t>Software Reliability</a:t>
            </a:r>
          </a:p>
          <a:p>
            <a:r>
              <a:rPr lang="en-IE" sz="2800" dirty="0"/>
              <a:t>Other topics to be advised.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70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800" dirty="0"/>
              <a:t>Professor Mike Hinchey</a:t>
            </a:r>
          </a:p>
          <a:p>
            <a:r>
              <a:rPr lang="en-IE" sz="2800" dirty="0"/>
              <a:t>mike.hinchey@ul.ie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1665236"/>
            <a:ext cx="4498848" cy="687401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973728" y="4196443"/>
            <a:ext cx="8084928" cy="4502320"/>
          </a:xfrm>
        </p:spPr>
        <p:txBody>
          <a:bodyPr/>
          <a:lstStyle/>
          <a:p>
            <a:r>
              <a:rPr lang="en-IE" dirty="0"/>
              <a:t>BSc (Computer Systems), University of Limerick</a:t>
            </a:r>
          </a:p>
          <a:p>
            <a:r>
              <a:rPr lang="en-IE" dirty="0"/>
              <a:t>MSc (Computation), University of Oxford, UK</a:t>
            </a:r>
          </a:p>
          <a:p>
            <a:r>
              <a:rPr lang="en-IE" dirty="0"/>
              <a:t>PhD (Computer Science), University of Cambridge, UK</a:t>
            </a:r>
            <a:br>
              <a:rPr lang="en-IE" dirty="0"/>
            </a:br>
            <a:r>
              <a:rPr lang="en-IE" dirty="0"/>
              <a:t>Former Head of Department, Department of Computer Science &amp; Information Systems</a:t>
            </a:r>
          </a:p>
          <a:p>
            <a:r>
              <a:rPr lang="en-IE" dirty="0"/>
              <a:t>Former Director, Lero-the SFI Research Centre for Software</a:t>
            </a:r>
          </a:p>
          <a:p>
            <a:r>
              <a:rPr lang="en-IE" dirty="0"/>
              <a:t>Former Director, NASA Software Engineering Lab</a:t>
            </a:r>
          </a:p>
          <a:p>
            <a:r>
              <a:rPr lang="en-IE" dirty="0"/>
              <a:t>Past President, Irish Computer Society</a:t>
            </a:r>
          </a:p>
          <a:p>
            <a:r>
              <a:rPr lang="en-IE" dirty="0"/>
              <a:t>Past President, IFIP</a:t>
            </a:r>
          </a:p>
          <a:p>
            <a:r>
              <a:rPr lang="en-IE" dirty="0"/>
              <a:t>Past Chair, IEEE UK &amp; Ireland</a:t>
            </a:r>
          </a:p>
          <a:p>
            <a:r>
              <a:rPr lang="en-IE" dirty="0"/>
              <a:t>Director-Elect, IEEE Region 8 (EMEA)</a:t>
            </a:r>
          </a:p>
        </p:txBody>
      </p:sp>
    </p:spTree>
    <p:extLst>
      <p:ext uri="{BB962C8B-B14F-4D97-AF65-F5344CB8AC3E}">
        <p14:creationId xmlns:p14="http://schemas.microsoft.com/office/powerpoint/2010/main" val="341758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Wednesdays</a:t>
            </a:r>
          </a:p>
          <a:p>
            <a:pPr lvl="1"/>
            <a:r>
              <a:rPr lang="en-GB" sz="2800" dirty="0"/>
              <a:t>Week 1-12, 13:00-15:00</a:t>
            </a:r>
          </a:p>
          <a:p>
            <a:r>
              <a:rPr lang="en-GB" sz="2800" dirty="0"/>
              <a:t>No tutorials or labs</a:t>
            </a:r>
          </a:p>
          <a:p>
            <a:r>
              <a:rPr lang="en-GB" sz="2800" dirty="0"/>
              <a:t>Any time given or due date given is Limerick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Final report on a topic of relevance (due 23 December 2024 17:00 Limerick time)</a:t>
            </a:r>
          </a:p>
          <a:p>
            <a:r>
              <a:rPr lang="en-IE" sz="2800" dirty="0"/>
              <a:t>Presentation of a “classic” paper in class: Week 4 (10% of grade)</a:t>
            </a:r>
          </a:p>
          <a:p>
            <a:r>
              <a:rPr lang="en-IE" sz="2800" dirty="0"/>
              <a:t>Short presentation in class weeks: (9, if needed) 10, 11   (20% of grade)</a:t>
            </a:r>
          </a:p>
          <a:p>
            <a:r>
              <a:rPr lang="en-IE" sz="2800" dirty="0"/>
              <a:t>Report on a research topic area to be uploaded (70% of grade)</a:t>
            </a:r>
          </a:p>
          <a:p>
            <a:pPr lvl="1"/>
            <a:r>
              <a:rPr lang="en-IE" sz="2800" dirty="0"/>
              <a:t>10-20 pages</a:t>
            </a:r>
          </a:p>
          <a:p>
            <a:pPr lvl="1"/>
            <a:r>
              <a:rPr lang="en-IE" sz="2800" dirty="0"/>
              <a:t>Single line spacing, 11pt or 12pt</a:t>
            </a:r>
          </a:p>
          <a:p>
            <a:pPr lvl="1"/>
            <a:r>
              <a:rPr lang="en-IE" sz="2800" dirty="0"/>
              <a:t>PDF or MS-Word format</a:t>
            </a:r>
          </a:p>
          <a:p>
            <a:pPr lvl="1"/>
            <a:r>
              <a:rPr lang="en-IE" sz="2800" dirty="0"/>
              <a:t>At least 10-15 citations (papers you have read)</a:t>
            </a:r>
          </a:p>
          <a:p>
            <a:r>
              <a:rPr lang="en-IE" sz="2800" dirty="0"/>
              <a:t>No final exam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32B2-4BF0-42CE-914C-599EB6D6F5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5361" y="225743"/>
            <a:ext cx="6085924" cy="132247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59" tIns="37624" rIns="94059" bIns="37624" rtlCol="0" anchor="t">
            <a:spAutoFit/>
          </a:bodyPr>
          <a:lstStyle/>
          <a:p>
            <a:br>
              <a:rPr lang="en-US" altLang="en-US" dirty="0"/>
            </a:br>
            <a:r>
              <a:rPr lang="en-US" altLang="en-US" dirty="0"/>
              <a:t>What is Software?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235356" y="1979950"/>
            <a:ext cx="9117660" cy="487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4034" tIns="65842" rIns="134034" bIns="65842">
            <a:spAutoFit/>
          </a:bodyPr>
          <a:lstStyle/>
          <a:p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Software is a set of items or objects </a:t>
            </a:r>
            <a:b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</a:br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that form a “configuration” that </a:t>
            </a:r>
            <a:b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</a:br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includes: </a:t>
            </a:r>
          </a:p>
          <a:p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     •  programs </a:t>
            </a:r>
          </a:p>
          <a:p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     •  documents</a:t>
            </a:r>
          </a:p>
          <a:p>
            <a:r>
              <a:rPr lang="en-US" altLang="en-US" sz="4400" dirty="0">
                <a:solidFill>
                  <a:srgbClr val="005336"/>
                </a:solidFill>
                <a:latin typeface="Georgia" panose="02040502050405020303" pitchFamily="18" charset="0"/>
              </a:rPr>
              <a:t>     •  data ... </a:t>
            </a:r>
            <a:br>
              <a:rPr lang="en-US" altLang="en-US" sz="4400" dirty="0">
                <a:solidFill>
                  <a:srgbClr val="000066"/>
                </a:solidFill>
                <a:latin typeface="Georgia" panose="02040502050405020303" pitchFamily="18" charset="0"/>
              </a:rPr>
            </a:br>
            <a:endParaRPr lang="en-US" altLang="en-US" sz="4400" dirty="0">
              <a:solidFill>
                <a:srgbClr val="000066"/>
              </a:solidFill>
              <a:latin typeface="Georgia" panose="02040502050405020303" pitchFamily="18" charset="0"/>
            </a:endParaRPr>
          </a:p>
        </p:txBody>
      </p:sp>
      <p:pic>
        <p:nvPicPr>
          <p:cNvPr id="274436" name="Picture 4" descr="clip0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23" y="3950494"/>
            <a:ext cx="5643563" cy="449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780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AA67-A435-43AE-9B6A-248DFFABB8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19" y="592573"/>
            <a:ext cx="13818950" cy="790099"/>
          </a:xfrm>
        </p:spPr>
        <p:txBody>
          <a:bodyPr/>
          <a:lstStyle/>
          <a:p>
            <a:r>
              <a:rPr lang="en-US" altLang="en-US" dirty="0"/>
              <a:t>So, What is Software?</a:t>
            </a:r>
          </a:p>
        </p:txBody>
      </p:sp>
      <p:sp>
        <p:nvSpPr>
          <p:cNvPr id="205831" name="Freeform 7"/>
          <p:cNvSpPr>
            <a:spLocks/>
          </p:cNvSpPr>
          <p:nvPr/>
        </p:nvSpPr>
        <p:spPr bwMode="auto">
          <a:xfrm>
            <a:off x="7884240" y="5248514"/>
            <a:ext cx="1168688" cy="3600123"/>
          </a:xfrm>
          <a:custGeom>
            <a:avLst/>
            <a:gdLst>
              <a:gd name="T0" fmla="*/ 32 w 497"/>
              <a:gd name="T1" fmla="*/ 32 h 1361"/>
              <a:gd name="T2" fmla="*/ 32 w 497"/>
              <a:gd name="T3" fmla="*/ 32 h 1361"/>
              <a:gd name="T4" fmla="*/ 496 w 497"/>
              <a:gd name="T5" fmla="*/ 128 h 1361"/>
              <a:gd name="T6" fmla="*/ 424 w 497"/>
              <a:gd name="T7" fmla="*/ 1296 h 1361"/>
              <a:gd name="T8" fmla="*/ 72 w 497"/>
              <a:gd name="T9" fmla="*/ 1360 h 1361"/>
              <a:gd name="T10" fmla="*/ 16 w 497"/>
              <a:gd name="T11" fmla="*/ 16 h 1361"/>
              <a:gd name="T12" fmla="*/ 480 w 497"/>
              <a:gd name="T13" fmla="*/ 112 h 1361"/>
              <a:gd name="T14" fmla="*/ 408 w 497"/>
              <a:gd name="T15" fmla="*/ 1280 h 1361"/>
              <a:gd name="T16" fmla="*/ 56 w 497"/>
              <a:gd name="T17" fmla="*/ 1344 h 1361"/>
              <a:gd name="T18" fmla="*/ 0 w 497"/>
              <a:gd name="T19" fmla="*/ 0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1361">
                <a:moveTo>
                  <a:pt x="32" y="32"/>
                </a:moveTo>
                <a:lnTo>
                  <a:pt x="32" y="32"/>
                </a:lnTo>
                <a:lnTo>
                  <a:pt x="496" y="128"/>
                </a:lnTo>
                <a:lnTo>
                  <a:pt x="424" y="1296"/>
                </a:lnTo>
                <a:lnTo>
                  <a:pt x="72" y="1360"/>
                </a:lnTo>
                <a:lnTo>
                  <a:pt x="16" y="16"/>
                </a:lnTo>
                <a:lnTo>
                  <a:pt x="480" y="112"/>
                </a:lnTo>
                <a:lnTo>
                  <a:pt x="408" y="1280"/>
                </a:lnTo>
                <a:lnTo>
                  <a:pt x="56" y="1344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508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sz="3697"/>
          </a:p>
        </p:txBody>
      </p:sp>
      <p:pic>
        <p:nvPicPr>
          <p:cNvPr id="205832" name="Picture 8" descr="bs0058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77" y="2934652"/>
            <a:ext cx="6099750" cy="51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33" name="WordArt 9"/>
          <p:cNvSpPr>
            <a:spLocks noChangeArrowheads="1" noChangeShapeType="1" noTextEdit="1"/>
          </p:cNvSpPr>
          <p:nvPr/>
        </p:nvSpPr>
        <p:spPr bwMode="auto">
          <a:xfrm rot="-850803">
            <a:off x="10703670" y="3865840"/>
            <a:ext cx="1596657" cy="536138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IE" sz="2963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6250803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Software?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8004" y="1536192"/>
            <a:ext cx="10158413" cy="6139053"/>
          </a:xfrm>
        </p:spPr>
        <p:txBody>
          <a:bodyPr/>
          <a:lstStyle/>
          <a:p>
            <a:r>
              <a:rPr lang="en-US" altLang="en-US" sz="2800" dirty="0">
                <a:latin typeface="Georgia" panose="02040502050405020303" pitchFamily="18" charset="0"/>
              </a:rPr>
              <a:t>Software is part of a computer system that is intended to change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Business changes and its computer systems must respond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Software is engineered, not manufactured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Software is intangible</a:t>
            </a:r>
          </a:p>
          <a:p>
            <a:r>
              <a:rPr lang="en-US" altLang="en-US" sz="2800" dirty="0">
                <a:latin typeface="Georgia" panose="02040502050405020303" pitchFamily="18" charset="0"/>
              </a:rPr>
              <a:t>Software is complex</a:t>
            </a:r>
          </a:p>
          <a:p>
            <a:endParaRPr lang="en-US" altLang="en-US" dirty="0"/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2598103" y="7788117"/>
            <a:ext cx="9089348" cy="13689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414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Software is supposed to change… </a:t>
            </a:r>
            <a:br>
              <a:rPr lang="en-US" altLang="en-US" sz="414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altLang="en-US" sz="414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otherwise it would in the hardware!</a:t>
            </a:r>
          </a:p>
        </p:txBody>
      </p:sp>
    </p:spTree>
    <p:extLst>
      <p:ext uri="{BB962C8B-B14F-4D97-AF65-F5344CB8AC3E}">
        <p14:creationId xmlns:p14="http://schemas.microsoft.com/office/powerpoint/2010/main" val="23833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20583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464" y="225742"/>
            <a:ext cx="12233022" cy="790099"/>
          </a:xfrm>
          <a:noFill/>
          <a:ln/>
        </p:spPr>
        <p:txBody>
          <a:bodyPr vert="horz" lIns="141591" tIns="71955" rIns="141591" bIns="71955" rtlCol="0" anchor="b">
            <a:noAutofit/>
          </a:bodyPr>
          <a:lstStyle/>
          <a:p>
            <a:pPr defTabSz="1340391"/>
            <a:r>
              <a:rPr lang="en-US" altLang="en-US" dirty="0"/>
              <a:t>Software Doesn’t Wear Out, or does it?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133" y="1580197"/>
            <a:ext cx="11625739" cy="7336631"/>
          </a:xfrm>
          <a:noFill/>
          <a:ln/>
        </p:spPr>
        <p:txBody>
          <a:bodyPr vert="horz" lIns="71955" tIns="37138" rIns="71955" bIns="37138" rtlCol="0">
            <a:noAutofit/>
          </a:bodyPr>
          <a:lstStyle/>
          <a:p>
            <a:pPr marL="714875" indent="-357438" defTabSz="1340391">
              <a:tabLst>
                <a:tab pos="5084081" algn="l"/>
                <a:tab pos="6351574" algn="l"/>
                <a:tab pos="7623770" algn="l"/>
                <a:tab pos="8893614" algn="l"/>
                <a:tab pos="10163459" algn="l"/>
              </a:tabLst>
            </a:pPr>
            <a:r>
              <a:rPr lang="en-US" altLang="en-US" sz="3200" dirty="0">
                <a:latin typeface="Georgia" panose="02040502050405020303" pitchFamily="18" charset="0"/>
              </a:rPr>
              <a:t>Software doesn’t change with age or “wear out” with use!  However, ...</a:t>
            </a:r>
          </a:p>
          <a:p>
            <a:pPr marL="1427400" lvl="1" indent="-357438" defTabSz="1340391">
              <a:tabLst>
                <a:tab pos="5084081" algn="l"/>
                <a:tab pos="6351574" algn="l"/>
                <a:tab pos="7623770" algn="l"/>
                <a:tab pos="8893614" algn="l"/>
                <a:tab pos="10163459" algn="l"/>
              </a:tabLst>
            </a:pPr>
            <a:r>
              <a:rPr lang="en-US" altLang="en-US" sz="3200" dirty="0">
                <a:latin typeface="Georgia" panose="02040502050405020303" pitchFamily="18" charset="0"/>
              </a:rPr>
              <a:t>Software “ages” or becomes “obsolete” </a:t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>
                <a:latin typeface="Georgia" panose="02040502050405020303" pitchFamily="18" charset="0"/>
              </a:rPr>
              <a:t>with a changing environment</a:t>
            </a:r>
          </a:p>
          <a:p>
            <a:pPr marL="1427400" lvl="1" indent="-357438" defTabSz="1340391">
              <a:tabLst>
                <a:tab pos="5084081" algn="l"/>
                <a:tab pos="6351574" algn="l"/>
                <a:tab pos="7623770" algn="l"/>
                <a:tab pos="8893614" algn="l"/>
                <a:tab pos="10163459" algn="l"/>
              </a:tabLst>
            </a:pPr>
            <a:r>
              <a:rPr lang="en-US" altLang="en-US" sz="3200" dirty="0">
                <a:latin typeface="Georgia" panose="02040502050405020303" pitchFamily="18" charset="0"/>
              </a:rPr>
              <a:t>Software deteriorates or “degrades” with </a:t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lang="en-US" altLang="en-US" sz="3200" dirty="0">
                <a:latin typeface="Georgia" panose="02040502050405020303" pitchFamily="18" charset="0"/>
              </a:rPr>
              <a:t>continued changes</a:t>
            </a:r>
          </a:p>
          <a:p>
            <a:pPr marL="714875" indent="-357438" defTabSz="1340391">
              <a:buNone/>
              <a:tabLst>
                <a:tab pos="5084081" algn="l"/>
                <a:tab pos="6351574" algn="l"/>
                <a:tab pos="7623770" algn="l"/>
                <a:tab pos="8893614" algn="l"/>
                <a:tab pos="10163459" algn="l"/>
              </a:tabLst>
            </a:pPr>
            <a:endParaRPr lang="en-US" altLang="en-US" dirty="0"/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10047605" y="3724752"/>
          <a:ext cx="4063365" cy="390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261520" imgH="2174400" progId="MS_ClipArt_Gallery.5">
                  <p:embed/>
                </p:oleObj>
              </mc:Choice>
              <mc:Fallback>
                <p:oleObj name="Clip" r:id="rId3" imgW="2261520" imgH="2174400" progId="MS_ClipArt_Gallery.5">
                  <p:embed/>
                  <p:pic>
                    <p:nvPicPr>
                      <p:cNvPr id="215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7605" y="3724752"/>
                        <a:ext cx="4063365" cy="3908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7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4000" y="242202"/>
            <a:ext cx="14022170" cy="905323"/>
          </a:xfrm>
          <a:noFill/>
          <a:ln/>
        </p:spPr>
        <p:txBody>
          <a:bodyPr vert="horz" lIns="141591" tIns="71955" rIns="141591" bIns="71955" rtlCol="0" anchor="b">
            <a:noAutofit/>
          </a:bodyPr>
          <a:lstStyle/>
          <a:p>
            <a:pPr defTabSz="1340391"/>
            <a:r>
              <a:rPr lang="en-US" altLang="en-US" sz="5036" dirty="0"/>
              <a:t>Software Design Degradation</a:t>
            </a:r>
          </a:p>
        </p:txBody>
      </p:sp>
      <p:grpSp>
        <p:nvGrpSpPr>
          <p:cNvPr id="276516" name="Group 36"/>
          <p:cNvGrpSpPr>
            <a:grpSpLocks/>
          </p:cNvGrpSpPr>
          <p:nvPr/>
        </p:nvGrpSpPr>
        <p:grpSpPr bwMode="auto">
          <a:xfrm>
            <a:off x="1878549" y="1537870"/>
            <a:ext cx="6033909" cy="7362498"/>
            <a:chOff x="222" y="654"/>
            <a:chExt cx="2566" cy="3131"/>
          </a:xfrm>
        </p:grpSpPr>
        <p:sp>
          <p:nvSpPr>
            <p:cNvPr id="276483" name="Rectangle 3"/>
            <p:cNvSpPr>
              <a:spLocks noChangeArrowheads="1"/>
            </p:cNvSpPr>
            <p:nvPr/>
          </p:nvSpPr>
          <p:spPr bwMode="auto">
            <a:xfrm>
              <a:off x="222" y="1691"/>
              <a:ext cx="2566" cy="2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1591" tIns="71955" rIns="141591" bIns="71955">
              <a:spAutoFit/>
            </a:bodyPr>
            <a:lstStyle>
              <a:lvl1pPr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76250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50913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427163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901825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3590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8162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734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7306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b="1" i="1" dirty="0">
                  <a:solidFill>
                    <a:srgbClr val="00A956"/>
                  </a:solidFill>
                  <a:latin typeface="Arial" charset="0"/>
                </a:rPr>
                <a:t>The Original Software Design...</a:t>
              </a:r>
              <a:endParaRPr lang="en-US" altLang="en-US" sz="2800" b="1" dirty="0">
                <a:solidFill>
                  <a:srgbClr val="00A956"/>
                </a:solidFill>
                <a:latin typeface="Arial" charset="0"/>
              </a:endParaRPr>
            </a:p>
            <a:p>
              <a:pPr algn="ctr">
                <a:spcBef>
                  <a:spcPct val="20000"/>
                </a:spcBef>
              </a:pPr>
              <a:endParaRPr lang="en-US" altLang="en-US" sz="2800" b="1" dirty="0">
                <a:solidFill>
                  <a:srgbClr val="003366"/>
                </a:solidFill>
                <a:latin typeface="Arial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Easy to Understand</a:t>
              </a:r>
            </a:p>
            <a:p>
              <a:pPr>
                <a:spcBef>
                  <a:spcPct val="20000"/>
                </a:spcBef>
              </a:pPr>
              <a:endParaRPr lang="en-US" altLang="en-US" sz="2800" b="1" dirty="0">
                <a:solidFill>
                  <a:srgbClr val="005336"/>
                </a:solidFill>
                <a:latin typeface="Georgia" panose="02040502050405020303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Components well isolated to facilitate change</a:t>
              </a:r>
            </a:p>
            <a:p>
              <a:pPr>
                <a:spcBef>
                  <a:spcPct val="20000"/>
                </a:spcBef>
              </a:pPr>
              <a:endParaRPr lang="en-US" altLang="en-US" sz="2800" b="1" dirty="0">
                <a:solidFill>
                  <a:srgbClr val="005336"/>
                </a:solidFill>
                <a:latin typeface="Georgia" panose="02040502050405020303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Isolation supports change validation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</a:pPr>
              <a:endParaRPr lang="en-US" altLang="en-US" sz="2963" b="1" dirty="0">
                <a:latin typeface="Arial" charset="0"/>
              </a:endParaRPr>
            </a:p>
          </p:txBody>
        </p:sp>
        <p:sp>
          <p:nvSpPr>
            <p:cNvPr id="276485" name="Freeform 5"/>
            <p:cNvSpPr>
              <a:spLocks/>
            </p:cNvSpPr>
            <p:nvPr/>
          </p:nvSpPr>
          <p:spPr bwMode="auto">
            <a:xfrm>
              <a:off x="507" y="689"/>
              <a:ext cx="463" cy="902"/>
            </a:xfrm>
            <a:custGeom>
              <a:avLst/>
              <a:gdLst>
                <a:gd name="T0" fmla="*/ 0 w 469"/>
                <a:gd name="T1" fmla="*/ 0 h 914"/>
                <a:gd name="T2" fmla="*/ 468 w 469"/>
                <a:gd name="T3" fmla="*/ 360 h 914"/>
                <a:gd name="T4" fmla="*/ 468 w 469"/>
                <a:gd name="T5" fmla="*/ 913 h 914"/>
                <a:gd name="T6" fmla="*/ 468 w 469"/>
                <a:gd name="T7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914">
                  <a:moveTo>
                    <a:pt x="0" y="0"/>
                  </a:moveTo>
                  <a:lnTo>
                    <a:pt x="468" y="360"/>
                  </a:lnTo>
                  <a:lnTo>
                    <a:pt x="468" y="913"/>
                  </a:lnTo>
                  <a:lnTo>
                    <a:pt x="468" y="913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86" name="Freeform 6"/>
            <p:cNvSpPr>
              <a:spLocks/>
            </p:cNvSpPr>
            <p:nvPr/>
          </p:nvSpPr>
          <p:spPr bwMode="auto">
            <a:xfrm>
              <a:off x="1869" y="689"/>
              <a:ext cx="462" cy="902"/>
            </a:xfrm>
            <a:custGeom>
              <a:avLst/>
              <a:gdLst>
                <a:gd name="T0" fmla="*/ 467 w 468"/>
                <a:gd name="T1" fmla="*/ 0 h 914"/>
                <a:gd name="T2" fmla="*/ 0 w 468"/>
                <a:gd name="T3" fmla="*/ 360 h 914"/>
                <a:gd name="T4" fmla="*/ 0 w 468"/>
                <a:gd name="T5" fmla="*/ 913 h 914"/>
                <a:gd name="T6" fmla="*/ 0 w 468"/>
                <a:gd name="T7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914">
                  <a:moveTo>
                    <a:pt x="467" y="0"/>
                  </a:moveTo>
                  <a:lnTo>
                    <a:pt x="0" y="360"/>
                  </a:lnTo>
                  <a:lnTo>
                    <a:pt x="0" y="913"/>
                  </a:lnTo>
                  <a:lnTo>
                    <a:pt x="0" y="913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87" name="Freeform 7"/>
            <p:cNvSpPr>
              <a:spLocks/>
            </p:cNvSpPr>
            <p:nvPr/>
          </p:nvSpPr>
          <p:spPr bwMode="auto">
            <a:xfrm>
              <a:off x="806" y="677"/>
              <a:ext cx="314" cy="914"/>
            </a:xfrm>
            <a:custGeom>
              <a:avLst/>
              <a:gdLst>
                <a:gd name="T0" fmla="*/ 0 w 318"/>
                <a:gd name="T1" fmla="*/ 0 h 926"/>
                <a:gd name="T2" fmla="*/ 317 w 318"/>
                <a:gd name="T3" fmla="*/ 360 h 926"/>
                <a:gd name="T4" fmla="*/ 317 w 318"/>
                <a:gd name="T5" fmla="*/ 92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926">
                  <a:moveTo>
                    <a:pt x="0" y="0"/>
                  </a:moveTo>
                  <a:lnTo>
                    <a:pt x="317" y="360"/>
                  </a:lnTo>
                  <a:lnTo>
                    <a:pt x="317" y="925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88" name="Freeform 8"/>
            <p:cNvSpPr>
              <a:spLocks/>
            </p:cNvSpPr>
            <p:nvPr/>
          </p:nvSpPr>
          <p:spPr bwMode="auto">
            <a:xfrm>
              <a:off x="1730" y="677"/>
              <a:ext cx="314" cy="914"/>
            </a:xfrm>
            <a:custGeom>
              <a:avLst/>
              <a:gdLst>
                <a:gd name="T0" fmla="*/ 317 w 318"/>
                <a:gd name="T1" fmla="*/ 0 h 926"/>
                <a:gd name="T2" fmla="*/ 0 w 318"/>
                <a:gd name="T3" fmla="*/ 360 h 926"/>
                <a:gd name="T4" fmla="*/ 0 w 318"/>
                <a:gd name="T5" fmla="*/ 92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926">
                  <a:moveTo>
                    <a:pt x="317" y="0"/>
                  </a:moveTo>
                  <a:lnTo>
                    <a:pt x="0" y="360"/>
                  </a:lnTo>
                  <a:lnTo>
                    <a:pt x="0" y="925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89" name="Freeform 9"/>
            <p:cNvSpPr>
              <a:spLocks/>
            </p:cNvSpPr>
            <p:nvPr/>
          </p:nvSpPr>
          <p:spPr bwMode="auto">
            <a:xfrm>
              <a:off x="1119" y="654"/>
              <a:ext cx="163" cy="937"/>
            </a:xfrm>
            <a:custGeom>
              <a:avLst/>
              <a:gdLst>
                <a:gd name="T0" fmla="*/ 0 w 165"/>
                <a:gd name="T1" fmla="*/ 0 h 950"/>
                <a:gd name="T2" fmla="*/ 164 w 165"/>
                <a:gd name="T3" fmla="*/ 360 h 950"/>
                <a:gd name="T4" fmla="*/ 164 w 165"/>
                <a:gd name="T5" fmla="*/ 949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950">
                  <a:moveTo>
                    <a:pt x="0" y="0"/>
                  </a:moveTo>
                  <a:lnTo>
                    <a:pt x="164" y="360"/>
                  </a:lnTo>
                  <a:lnTo>
                    <a:pt x="164" y="949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90" name="Freeform 10"/>
            <p:cNvSpPr>
              <a:spLocks/>
            </p:cNvSpPr>
            <p:nvPr/>
          </p:nvSpPr>
          <p:spPr bwMode="auto">
            <a:xfrm>
              <a:off x="1581" y="654"/>
              <a:ext cx="163" cy="937"/>
            </a:xfrm>
            <a:custGeom>
              <a:avLst/>
              <a:gdLst>
                <a:gd name="T0" fmla="*/ 164 w 165"/>
                <a:gd name="T1" fmla="*/ 0 h 950"/>
                <a:gd name="T2" fmla="*/ 0 w 165"/>
                <a:gd name="T3" fmla="*/ 360 h 950"/>
                <a:gd name="T4" fmla="*/ 0 w 165"/>
                <a:gd name="T5" fmla="*/ 949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950">
                  <a:moveTo>
                    <a:pt x="164" y="0"/>
                  </a:moveTo>
                  <a:lnTo>
                    <a:pt x="0" y="360"/>
                  </a:lnTo>
                  <a:lnTo>
                    <a:pt x="0" y="949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3697"/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>
              <a:off x="1431" y="654"/>
              <a:ext cx="0" cy="936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</p:grpSp>
      <p:grpSp>
        <p:nvGrpSpPr>
          <p:cNvPr id="276517" name="Group 37"/>
          <p:cNvGrpSpPr>
            <a:grpSpLocks/>
          </p:cNvGrpSpPr>
          <p:nvPr/>
        </p:nvGrpSpPr>
        <p:grpSpPr bwMode="auto">
          <a:xfrm>
            <a:off x="8248721" y="1481435"/>
            <a:ext cx="6562992" cy="8714602"/>
            <a:chOff x="2931" y="630"/>
            <a:chExt cx="2791" cy="3706"/>
          </a:xfrm>
        </p:grpSpPr>
        <p:sp>
          <p:nvSpPr>
            <p:cNvPr id="276484" name="Rectangle 4"/>
            <p:cNvSpPr>
              <a:spLocks noChangeArrowheads="1"/>
            </p:cNvSpPr>
            <p:nvPr/>
          </p:nvSpPr>
          <p:spPr bwMode="auto">
            <a:xfrm>
              <a:off x="2931" y="1677"/>
              <a:ext cx="2791" cy="2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41591" tIns="71955" rIns="141591" bIns="71955">
              <a:spAutoFit/>
            </a:bodyPr>
            <a:lstStyle>
              <a:lvl1pPr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76250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50913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427163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901825" defTabSz="10033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3590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8162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734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730625" defTabSz="1003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963" b="1" i="1" dirty="0">
                  <a:solidFill>
                    <a:srgbClr val="00A956"/>
                  </a:solidFill>
                  <a:latin typeface="Arial" charset="0"/>
                </a:rPr>
                <a:t>...Plus a few “Changes”</a:t>
              </a:r>
              <a:endParaRPr lang="en-US" altLang="en-US" sz="2963" b="1" dirty="0">
                <a:solidFill>
                  <a:srgbClr val="00A956"/>
                </a:solidFill>
                <a:latin typeface="Arial" charset="0"/>
              </a:endParaRPr>
            </a:p>
            <a:p>
              <a:pPr algn="ctr">
                <a:spcBef>
                  <a:spcPct val="20000"/>
                </a:spcBef>
              </a:pPr>
              <a:endParaRPr lang="en-US" altLang="en-US" sz="2963" b="1" dirty="0">
                <a:solidFill>
                  <a:srgbClr val="003366"/>
                </a:solidFill>
                <a:latin typeface="Arial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Increased size and complexity</a:t>
              </a:r>
              <a:b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</a:b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...but it works (for awhile)</a:t>
              </a:r>
            </a:p>
            <a:p>
              <a:pPr>
                <a:spcBef>
                  <a:spcPct val="20000"/>
                </a:spcBef>
              </a:pPr>
              <a:endParaRPr lang="en-US" altLang="en-US" sz="2800" b="1" dirty="0">
                <a:solidFill>
                  <a:srgbClr val="005336"/>
                </a:solidFill>
                <a:latin typeface="Georgia" panose="02040502050405020303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Reliability of system degrades, errors creep in</a:t>
              </a:r>
            </a:p>
            <a:p>
              <a:pPr>
                <a:spcBef>
                  <a:spcPct val="20000"/>
                </a:spcBef>
              </a:pPr>
              <a:endParaRPr lang="en-US" altLang="en-US" sz="2800" b="1" dirty="0">
                <a:solidFill>
                  <a:srgbClr val="005336"/>
                </a:solidFill>
                <a:latin typeface="Georgia" panose="02040502050405020303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005336"/>
                  </a:solidFill>
                  <a:latin typeface="Georgia" panose="02040502050405020303" pitchFamily="18" charset="0"/>
                </a:rPr>
                <a:t>At some point, it’s unmaintainable ...effort to make the next change becomes prohibitive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</a:pPr>
              <a:endParaRPr lang="en-US" altLang="en-US" sz="2963" b="1" dirty="0">
                <a:latin typeface="Arial" charset="0"/>
              </a:endParaRPr>
            </a:p>
          </p:txBody>
        </p:sp>
        <p:grpSp>
          <p:nvGrpSpPr>
            <p:cNvPr id="276492" name="Group 12"/>
            <p:cNvGrpSpPr>
              <a:grpSpLocks/>
            </p:cNvGrpSpPr>
            <p:nvPr/>
          </p:nvGrpSpPr>
          <p:grpSpPr bwMode="auto">
            <a:xfrm>
              <a:off x="3354" y="642"/>
              <a:ext cx="1824" cy="938"/>
              <a:chOff x="3398" y="650"/>
              <a:chExt cx="1847" cy="950"/>
            </a:xfrm>
          </p:grpSpPr>
          <p:sp>
            <p:nvSpPr>
              <p:cNvPr id="276493" name="Freeform 13"/>
              <p:cNvSpPr>
                <a:spLocks/>
              </p:cNvSpPr>
              <p:nvPr/>
            </p:nvSpPr>
            <p:spPr bwMode="auto">
              <a:xfrm>
                <a:off x="3398" y="686"/>
                <a:ext cx="469" cy="914"/>
              </a:xfrm>
              <a:custGeom>
                <a:avLst/>
                <a:gdLst>
                  <a:gd name="T0" fmla="*/ 0 w 469"/>
                  <a:gd name="T1" fmla="*/ 0 h 914"/>
                  <a:gd name="T2" fmla="*/ 468 w 469"/>
                  <a:gd name="T3" fmla="*/ 360 h 914"/>
                  <a:gd name="T4" fmla="*/ 468 w 469"/>
                  <a:gd name="T5" fmla="*/ 913 h 914"/>
                  <a:gd name="T6" fmla="*/ 468 w 469"/>
                  <a:gd name="T7" fmla="*/ 913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9" h="914">
                    <a:moveTo>
                      <a:pt x="0" y="0"/>
                    </a:moveTo>
                    <a:lnTo>
                      <a:pt x="468" y="360"/>
                    </a:lnTo>
                    <a:lnTo>
                      <a:pt x="468" y="913"/>
                    </a:lnTo>
                    <a:lnTo>
                      <a:pt x="468" y="913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4" name="Freeform 14"/>
              <p:cNvSpPr>
                <a:spLocks/>
              </p:cNvSpPr>
              <p:nvPr/>
            </p:nvSpPr>
            <p:spPr bwMode="auto">
              <a:xfrm>
                <a:off x="4776" y="686"/>
                <a:ext cx="469" cy="914"/>
              </a:xfrm>
              <a:custGeom>
                <a:avLst/>
                <a:gdLst>
                  <a:gd name="T0" fmla="*/ 468 w 469"/>
                  <a:gd name="T1" fmla="*/ 0 h 914"/>
                  <a:gd name="T2" fmla="*/ 0 w 469"/>
                  <a:gd name="T3" fmla="*/ 360 h 914"/>
                  <a:gd name="T4" fmla="*/ 0 w 469"/>
                  <a:gd name="T5" fmla="*/ 913 h 914"/>
                  <a:gd name="T6" fmla="*/ 0 w 469"/>
                  <a:gd name="T7" fmla="*/ 913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9" h="914">
                    <a:moveTo>
                      <a:pt x="468" y="0"/>
                    </a:moveTo>
                    <a:lnTo>
                      <a:pt x="0" y="360"/>
                    </a:lnTo>
                    <a:lnTo>
                      <a:pt x="0" y="913"/>
                    </a:lnTo>
                    <a:lnTo>
                      <a:pt x="0" y="913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5" name="Freeform 15"/>
              <p:cNvSpPr>
                <a:spLocks/>
              </p:cNvSpPr>
              <p:nvPr/>
            </p:nvSpPr>
            <p:spPr bwMode="auto">
              <a:xfrm>
                <a:off x="3701" y="674"/>
                <a:ext cx="317" cy="926"/>
              </a:xfrm>
              <a:custGeom>
                <a:avLst/>
                <a:gdLst>
                  <a:gd name="T0" fmla="*/ 0 w 317"/>
                  <a:gd name="T1" fmla="*/ 0 h 926"/>
                  <a:gd name="T2" fmla="*/ 316 w 317"/>
                  <a:gd name="T3" fmla="*/ 360 h 926"/>
                  <a:gd name="T4" fmla="*/ 316 w 317"/>
                  <a:gd name="T5" fmla="*/ 925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7" h="926">
                    <a:moveTo>
                      <a:pt x="0" y="0"/>
                    </a:moveTo>
                    <a:lnTo>
                      <a:pt x="316" y="360"/>
                    </a:lnTo>
                    <a:lnTo>
                      <a:pt x="316" y="925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6" name="Freeform 16"/>
              <p:cNvSpPr>
                <a:spLocks/>
              </p:cNvSpPr>
              <p:nvPr/>
            </p:nvSpPr>
            <p:spPr bwMode="auto">
              <a:xfrm>
                <a:off x="4637" y="674"/>
                <a:ext cx="317" cy="926"/>
              </a:xfrm>
              <a:custGeom>
                <a:avLst/>
                <a:gdLst>
                  <a:gd name="T0" fmla="*/ 316 w 317"/>
                  <a:gd name="T1" fmla="*/ 0 h 926"/>
                  <a:gd name="T2" fmla="*/ 0 w 317"/>
                  <a:gd name="T3" fmla="*/ 360 h 926"/>
                  <a:gd name="T4" fmla="*/ 0 w 317"/>
                  <a:gd name="T5" fmla="*/ 925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7" h="926">
                    <a:moveTo>
                      <a:pt x="316" y="0"/>
                    </a:moveTo>
                    <a:lnTo>
                      <a:pt x="0" y="360"/>
                    </a:lnTo>
                    <a:lnTo>
                      <a:pt x="0" y="925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7" name="Freeform 17"/>
              <p:cNvSpPr>
                <a:spLocks/>
              </p:cNvSpPr>
              <p:nvPr/>
            </p:nvSpPr>
            <p:spPr bwMode="auto">
              <a:xfrm>
                <a:off x="4017" y="650"/>
                <a:ext cx="166" cy="950"/>
              </a:xfrm>
              <a:custGeom>
                <a:avLst/>
                <a:gdLst>
                  <a:gd name="T0" fmla="*/ 0 w 166"/>
                  <a:gd name="T1" fmla="*/ 0 h 950"/>
                  <a:gd name="T2" fmla="*/ 165 w 166"/>
                  <a:gd name="T3" fmla="*/ 360 h 950"/>
                  <a:gd name="T4" fmla="*/ 165 w 166"/>
                  <a:gd name="T5" fmla="*/ 949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950">
                    <a:moveTo>
                      <a:pt x="0" y="0"/>
                    </a:moveTo>
                    <a:lnTo>
                      <a:pt x="165" y="360"/>
                    </a:lnTo>
                    <a:lnTo>
                      <a:pt x="165" y="949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8" name="Freeform 18"/>
              <p:cNvSpPr>
                <a:spLocks/>
              </p:cNvSpPr>
              <p:nvPr/>
            </p:nvSpPr>
            <p:spPr bwMode="auto">
              <a:xfrm>
                <a:off x="4485" y="650"/>
                <a:ext cx="166" cy="950"/>
              </a:xfrm>
              <a:custGeom>
                <a:avLst/>
                <a:gdLst>
                  <a:gd name="T0" fmla="*/ 165 w 166"/>
                  <a:gd name="T1" fmla="*/ 0 h 950"/>
                  <a:gd name="T2" fmla="*/ 0 w 166"/>
                  <a:gd name="T3" fmla="*/ 360 h 950"/>
                  <a:gd name="T4" fmla="*/ 0 w 166"/>
                  <a:gd name="T5" fmla="*/ 949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950">
                    <a:moveTo>
                      <a:pt x="165" y="0"/>
                    </a:moveTo>
                    <a:lnTo>
                      <a:pt x="0" y="360"/>
                    </a:lnTo>
                    <a:lnTo>
                      <a:pt x="0" y="949"/>
                    </a:lnTo>
                  </a:path>
                </a:pathLst>
              </a:custGeom>
              <a:noFill/>
              <a:ln w="50800" cap="rnd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 sz="3697"/>
              </a:p>
            </p:txBody>
          </p:sp>
          <p:sp>
            <p:nvSpPr>
              <p:cNvPr id="276499" name="Line 19"/>
              <p:cNvSpPr>
                <a:spLocks noChangeShapeType="1"/>
              </p:cNvSpPr>
              <p:nvPr/>
            </p:nvSpPr>
            <p:spPr bwMode="auto">
              <a:xfrm>
                <a:off x="4334" y="650"/>
                <a:ext cx="0" cy="949"/>
              </a:xfrm>
              <a:prstGeom prst="line">
                <a:avLst/>
              </a:prstGeom>
              <a:noFill/>
              <a:ln w="508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3697"/>
              </a:p>
            </p:txBody>
          </p:sp>
        </p:grp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 flipH="1">
              <a:off x="3441" y="650"/>
              <a:ext cx="216" cy="359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3454" y="1009"/>
              <a:ext cx="0" cy="273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>
              <a:off x="3454" y="1282"/>
              <a:ext cx="500" cy="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 flipH="1">
              <a:off x="3591" y="926"/>
              <a:ext cx="62" cy="345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 flipV="1">
              <a:off x="3965" y="644"/>
              <a:ext cx="4" cy="341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3965" y="1282"/>
              <a:ext cx="313" cy="297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>
              <a:off x="5189" y="665"/>
              <a:ext cx="0" cy="44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7" name="Line 27"/>
            <p:cNvSpPr>
              <a:spLocks noChangeShapeType="1"/>
            </p:cNvSpPr>
            <p:nvPr/>
          </p:nvSpPr>
          <p:spPr bwMode="auto">
            <a:xfrm flipH="1">
              <a:off x="4727" y="1105"/>
              <a:ext cx="462" cy="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 flipH="1" flipV="1">
              <a:off x="4590" y="630"/>
              <a:ext cx="599" cy="463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09" name="Line 29"/>
            <p:cNvSpPr>
              <a:spLocks noChangeShapeType="1"/>
            </p:cNvSpPr>
            <p:nvPr/>
          </p:nvSpPr>
          <p:spPr bwMode="auto">
            <a:xfrm>
              <a:off x="4057" y="831"/>
              <a:ext cx="434" cy="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0" name="Line 30"/>
            <p:cNvSpPr>
              <a:spLocks noChangeShapeType="1"/>
            </p:cNvSpPr>
            <p:nvPr/>
          </p:nvSpPr>
          <p:spPr bwMode="auto">
            <a:xfrm>
              <a:off x="4262" y="831"/>
              <a:ext cx="465" cy="759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1" name="Line 31"/>
            <p:cNvSpPr>
              <a:spLocks noChangeShapeType="1"/>
            </p:cNvSpPr>
            <p:nvPr/>
          </p:nvSpPr>
          <p:spPr bwMode="auto">
            <a:xfrm>
              <a:off x="4719" y="1575"/>
              <a:ext cx="466" cy="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2" name="Line 32"/>
            <p:cNvSpPr>
              <a:spLocks noChangeShapeType="1"/>
            </p:cNvSpPr>
            <p:nvPr/>
          </p:nvSpPr>
          <p:spPr bwMode="auto">
            <a:xfrm>
              <a:off x="4919" y="1093"/>
              <a:ext cx="266" cy="482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3" name="Line 33"/>
            <p:cNvSpPr>
              <a:spLocks noChangeShapeType="1"/>
            </p:cNvSpPr>
            <p:nvPr/>
          </p:nvSpPr>
          <p:spPr bwMode="auto">
            <a:xfrm flipV="1">
              <a:off x="3811" y="1274"/>
              <a:ext cx="167" cy="301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>
              <a:off x="3978" y="1140"/>
              <a:ext cx="291" cy="0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  <p:sp>
          <p:nvSpPr>
            <p:cNvPr id="276515" name="Line 35"/>
            <p:cNvSpPr>
              <a:spLocks noChangeShapeType="1"/>
            </p:cNvSpPr>
            <p:nvPr/>
          </p:nvSpPr>
          <p:spPr bwMode="auto">
            <a:xfrm flipH="1" flipV="1">
              <a:off x="4119" y="1140"/>
              <a:ext cx="308" cy="435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 sz="3697"/>
            </a:p>
          </p:txBody>
        </p:sp>
      </p:grpSp>
    </p:spTree>
    <p:extLst>
      <p:ext uri="{BB962C8B-B14F-4D97-AF65-F5344CB8AC3E}">
        <p14:creationId xmlns:p14="http://schemas.microsoft.com/office/powerpoint/2010/main" val="295286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4D65-74B5-4DBA-9ABF-B493043B60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40181" y="592575"/>
            <a:ext cx="5120792" cy="69923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59" tIns="37624" rIns="94059" bIns="37624" rtlCol="0" anchor="t">
            <a:spAutoFit/>
          </a:bodyPr>
          <a:lstStyle/>
          <a:p>
            <a:r>
              <a:rPr lang="en-US" altLang="en-US" dirty="0"/>
              <a:t>The Cost of Change</a:t>
            </a:r>
          </a:p>
        </p:txBody>
      </p:sp>
      <p:pic>
        <p:nvPicPr>
          <p:cNvPr id="20275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05" y="1989356"/>
            <a:ext cx="8183166" cy="615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8723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UL">
      <a:dk1>
        <a:srgbClr val="171616"/>
      </a:dk1>
      <a:lt1>
        <a:sysClr val="window" lastClr="FFFFFF"/>
      </a:lt1>
      <a:dk2>
        <a:srgbClr val="7F7F7F"/>
      </a:dk2>
      <a:lt2>
        <a:srgbClr val="E7E6E6"/>
      </a:lt2>
      <a:accent1>
        <a:srgbClr val="00B140"/>
      </a:accent1>
      <a:accent2>
        <a:srgbClr val="034638"/>
      </a:accent2>
      <a:accent3>
        <a:srgbClr val="00A3E0"/>
      </a:accent3>
      <a:accent4>
        <a:srgbClr val="FFC72C"/>
      </a:accent4>
      <a:accent5>
        <a:srgbClr val="E31C79"/>
      </a:accent5>
      <a:accent6>
        <a:srgbClr val="D45D00"/>
      </a:accent6>
      <a:hlink>
        <a:srgbClr val="00A3E0"/>
      </a:hlink>
      <a:folHlink>
        <a:srgbClr val="6F26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" id="{8C4FAECB-4FFE-514E-86E1-D19CB0E3BBD1}" vid="{3EB642C7-DB8F-A140-B2AB-5A42E3409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37211397D940B4BAE1908ED83D59" ma:contentTypeVersion="0" ma:contentTypeDescription="Create a new document." ma:contentTypeScope="" ma:versionID="7263ccf2e690e875e99a558b7728c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24D6D1-67AC-4E6E-8A01-6E1CEB9358DE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02F29-E2FD-4521-A0C0-C6A969A2B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CC13DB-05A2-4CFD-AD8B-2B056964F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UL-PowerPoint-template</Template>
  <TotalTime>0</TotalTime>
  <Words>988</Words>
  <Application>Microsoft Office PowerPoint</Application>
  <PresentationFormat>Custom</PresentationFormat>
  <Paragraphs>112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Georgia</vt:lpstr>
      <vt:lpstr>Helvetica</vt:lpstr>
      <vt:lpstr>Office Theme</vt:lpstr>
      <vt:lpstr>Clip</vt:lpstr>
      <vt:lpstr>CS5709 –  Software Engineering Evolution</vt:lpstr>
      <vt:lpstr>Lecturer</vt:lpstr>
      <vt:lpstr>Class Schedule</vt:lpstr>
      <vt:lpstr>Evaluation</vt:lpstr>
      <vt:lpstr> What is Software?</vt:lpstr>
      <vt:lpstr>So, What is Software?</vt:lpstr>
      <vt:lpstr>Software Doesn’t Wear Out, or does it?</vt:lpstr>
      <vt:lpstr>Software Design Degradation</vt:lpstr>
      <vt:lpstr>The Cost of Change</vt:lpstr>
      <vt:lpstr>Software is Complex</vt:lpstr>
      <vt:lpstr>Software Evolution</vt:lpstr>
      <vt:lpstr>Software Evolution (continued)</vt:lpstr>
      <vt:lpstr>Software Still Stuck in Construction</vt:lpstr>
      <vt:lpstr>A Layered Technology</vt:lpstr>
      <vt:lpstr>Topics </vt:lpstr>
      <vt:lpstr>Thank you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CS5707 – Software Engineering Development Paradigms</dc:title>
  <dc:creator>Mike.Hinchey</dc:creator>
  <cp:lastModifiedBy>Mike.Hinchey</cp:lastModifiedBy>
  <cp:revision>15</cp:revision>
  <dcterms:created xsi:type="dcterms:W3CDTF">2020-09-27T12:29:01Z</dcterms:created>
  <dcterms:modified xsi:type="dcterms:W3CDTF">2024-09-09T16:09:09Z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0x0101009C4137211397D940B4BAE1908ED83D59</vt:lpwstr>
  </property>
</Properties>
</file>