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61286"/>
  </p:normalViewPr>
  <p:slideViewPr>
    <p:cSldViewPr snapToGrid="0">
      <p:cViewPr varScale="1">
        <p:scale>
          <a:sx n="68" d="100"/>
          <a:sy n="68" d="100"/>
        </p:scale>
        <p:origin x="2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A6DF2-6607-1749-BB4C-6BC611528676}" type="datetimeFigureOut">
              <a:rPr lang="en-CN" smtClean="0"/>
              <a:t>2024/10/16</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C453D-9DA8-E94E-89E7-D4748B351D7B}" type="slidenum">
              <a:rPr lang="en-CN" smtClean="0"/>
              <a:t>‹#›</a:t>
            </a:fld>
            <a:endParaRPr lang="en-CN"/>
          </a:p>
        </p:txBody>
      </p:sp>
    </p:spTree>
    <p:extLst>
      <p:ext uri="{BB962C8B-B14F-4D97-AF65-F5344CB8AC3E}">
        <p14:creationId xmlns:p14="http://schemas.microsoft.com/office/powerpoint/2010/main" val="3773376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Today, I will present a paper titled </a:t>
            </a:r>
            <a:r>
              <a:rPr lang="en-US" i="1" dirty="0"/>
              <a:t>'An </a:t>
            </a:r>
            <a:r>
              <a:rPr lang="en-US" i="1" dirty="0" err="1"/>
              <a:t>Ecosystemic</a:t>
            </a:r>
            <a:r>
              <a:rPr lang="en-US" i="1" dirty="0"/>
              <a:t> and Socio-Technical View on Software Maintenance and Evolution'</a:t>
            </a:r>
            <a:r>
              <a:rPr lang="en-US" dirty="0"/>
              <a:t> by Tom </a:t>
            </a:r>
            <a:r>
              <a:rPr lang="en-US" dirty="0" err="1"/>
              <a:t>Mens</a:t>
            </a:r>
            <a:r>
              <a:rPr lang="en-US" dirty="0"/>
              <a:t>, from the Software Engineering Lab at the University of Mons, Belgium. This paper was presented at the 2016 IEEE International Conference on Software Maintenance and Evolution, which highlights its relevance in ongoing discussions within the field of software engineering.</a:t>
            </a:r>
          </a:p>
          <a:p>
            <a:r>
              <a:rPr lang="en-US" dirty="0"/>
              <a:t>In this paper, Tom </a:t>
            </a:r>
            <a:r>
              <a:rPr lang="en-US" dirty="0" err="1"/>
              <a:t>Mens</a:t>
            </a:r>
            <a:r>
              <a:rPr lang="en-US" dirty="0"/>
              <a:t> takes a novel approach by exploring software maintenance and evolution not only from a technical perspective but also through the lens of </a:t>
            </a:r>
            <a:r>
              <a:rPr lang="en-US" dirty="0" err="1"/>
              <a:t>ecosystemic</a:t>
            </a:r>
            <a:r>
              <a:rPr lang="en-US" dirty="0"/>
              <a:t> and socio-technical factors. This is significant because it broadens the scope of how we understand and address software evolution, emphasizing the interconnectedness of technical systems with social and organizational environments. This perspective is crucial, as software is not just a standalone artifact but exists within a complex web of stakeholders, tools, and processes.</a:t>
            </a:r>
          </a:p>
          <a:p>
            <a:endParaRPr lang="en-CN" dirty="0"/>
          </a:p>
        </p:txBody>
      </p:sp>
      <p:sp>
        <p:nvSpPr>
          <p:cNvPr id="4" name="Slide Number Placeholder 3"/>
          <p:cNvSpPr>
            <a:spLocks noGrp="1"/>
          </p:cNvSpPr>
          <p:nvPr>
            <p:ph type="sldNum" sz="quarter" idx="5"/>
          </p:nvPr>
        </p:nvSpPr>
        <p:spPr/>
        <p:txBody>
          <a:bodyPr/>
          <a:lstStyle/>
          <a:p>
            <a:fld id="{75AC453D-9DA8-E94E-89E7-D4748B351D7B}" type="slidenum">
              <a:rPr lang="en-CN" smtClean="0"/>
              <a:t>1</a:t>
            </a:fld>
            <a:endParaRPr lang="en-CN"/>
          </a:p>
        </p:txBody>
      </p:sp>
    </p:spTree>
    <p:extLst>
      <p:ext uri="{BB962C8B-B14F-4D97-AF65-F5344CB8AC3E}">
        <p14:creationId xmlns:p14="http://schemas.microsoft.com/office/powerpoint/2010/main" val="163602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apple-system"/>
              </a:rPr>
              <a:t>Core Problem he brought up</a:t>
            </a:r>
          </a:p>
          <a:p>
            <a:pPr algn="l"/>
            <a:r>
              <a:rPr lang="en-US" b="0" i="0" dirty="0">
                <a:effectLst/>
                <a:latin typeface="-apple-system"/>
              </a:rPr>
              <a:t>in the paper is the </a:t>
            </a:r>
            <a:r>
              <a:rPr lang="en-US" b="1" i="0" dirty="0">
                <a:effectLst/>
                <a:latin typeface="-apple-system"/>
              </a:rPr>
              <a:t>complexity of maintaining and evolving software ecosystems</a:t>
            </a:r>
            <a:r>
              <a:rPr lang="en-US" b="0" i="0" dirty="0">
                <a:effectLst/>
                <a:latin typeface="-apple-system"/>
              </a:rPr>
              <a:t>. This complexity arises from:</a:t>
            </a:r>
          </a:p>
          <a:p>
            <a:pPr algn="l">
              <a:buFont typeface="Arial" panose="020B0604020202020204" pitchFamily="34" charset="0"/>
              <a:buChar char="•"/>
            </a:pPr>
            <a:r>
              <a:rPr lang="en-US" b="1" i="0" dirty="0">
                <a:effectLst/>
                <a:latin typeface="-apple-system"/>
              </a:rPr>
              <a:t>Dependency Management</a:t>
            </a:r>
            <a:r>
              <a:rPr lang="en-US" b="0" i="0" dirty="0">
                <a:effectLst/>
                <a:latin typeface="-apple-system"/>
              </a:rPr>
              <a:t>: The challenges associated with backward-incompatible updates and intricate interdependencies among software components, often leading to "dependency hell.”, where updates could break existing functionality, complicating maintenance efforts.</a:t>
            </a:r>
          </a:p>
          <a:p>
            <a:pPr algn="l">
              <a:buFont typeface="Arial" panose="020B0604020202020204" pitchFamily="34" charset="0"/>
              <a:buChar char="•"/>
            </a:pPr>
            <a:r>
              <a:rPr lang="en-US" b="1" i="0" dirty="0">
                <a:effectLst/>
                <a:latin typeface="-apple-system"/>
              </a:rPr>
              <a:t>Community Dynamics</a:t>
            </a:r>
            <a:r>
              <a:rPr lang="en-US" b="0" i="0" dirty="0">
                <a:effectLst/>
                <a:latin typeface="-apple-system"/>
              </a:rPr>
              <a:t>: The need to balance the technical aspects of software maintenance with the social dynamics of the community contributing to the ecosystem.</a:t>
            </a:r>
          </a:p>
          <a:p>
            <a:endParaRPr lang="en-CN" dirty="0"/>
          </a:p>
        </p:txBody>
      </p:sp>
      <p:sp>
        <p:nvSpPr>
          <p:cNvPr id="4" name="Slide Number Placeholder 3"/>
          <p:cNvSpPr>
            <a:spLocks noGrp="1"/>
          </p:cNvSpPr>
          <p:nvPr>
            <p:ph type="sldNum" sz="quarter" idx="5"/>
          </p:nvPr>
        </p:nvSpPr>
        <p:spPr/>
        <p:txBody>
          <a:bodyPr/>
          <a:lstStyle/>
          <a:p>
            <a:fld id="{75AC453D-9DA8-E94E-89E7-D4748B351D7B}" type="slidenum">
              <a:rPr lang="en-CN" smtClean="0"/>
              <a:t>2</a:t>
            </a:fld>
            <a:endParaRPr lang="en-CN"/>
          </a:p>
        </p:txBody>
      </p:sp>
    </p:spTree>
    <p:extLst>
      <p:ext uri="{BB962C8B-B14F-4D97-AF65-F5344CB8AC3E}">
        <p14:creationId xmlns:p14="http://schemas.microsoft.com/office/powerpoint/2010/main" val="2676403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effectLst/>
                <a:latin typeface="-apple-system"/>
              </a:rPr>
              <a:t>Understanding Ecosystem Dynamics</a:t>
            </a:r>
            <a:r>
              <a:rPr lang="en-US" b="0" i="0" dirty="0">
                <a:effectLst/>
                <a:latin typeface="-apple-system"/>
              </a:rPr>
              <a:t>: Viewing software ecosystems as socio-technical networks that include both technical artifacts (software packages, documentation, etc.) and contributors (developers, users, etc.).</a:t>
            </a:r>
          </a:p>
          <a:p>
            <a:pPr algn="l">
              <a:buFont typeface="Arial" panose="020B0604020202020204" pitchFamily="34" charset="0"/>
              <a:buChar char="•"/>
            </a:pPr>
            <a:r>
              <a:rPr lang="en-US" b="1" i="0" dirty="0">
                <a:effectLst/>
                <a:latin typeface="-apple-system"/>
              </a:rPr>
              <a:t>Interdisciplinary Research</a:t>
            </a:r>
            <a:r>
              <a:rPr lang="en-US" b="0" i="0" dirty="0">
                <a:effectLst/>
                <a:latin typeface="-apple-system"/>
              </a:rPr>
              <a:t>: Utilizing a mixed methods approach that combines quantitative and qualitative research techniques from various disciplines (e.g., social sciences, ecology, economics) to analyze and propose solutions for software ecosystem challenges.</a:t>
            </a:r>
          </a:p>
          <a:p>
            <a:pPr algn="l">
              <a:buFont typeface="Arial" panose="020B0604020202020204" pitchFamily="34" charset="0"/>
              <a:buChar char="•"/>
            </a:pPr>
            <a:r>
              <a:rPr lang="en-US" b="1" i="0" dirty="0">
                <a:effectLst/>
                <a:latin typeface="-apple-system"/>
              </a:rPr>
              <a:t>Customized Tools</a:t>
            </a:r>
            <a:r>
              <a:rPr lang="en-US" b="0" i="0" dirty="0">
                <a:effectLst/>
                <a:latin typeface="-apple-system"/>
              </a:rPr>
              <a:t>: Developing tailored tools and strategies that consider the specific values, habits, and tools of the community involved in each ecosystem.</a:t>
            </a:r>
          </a:p>
          <a:p>
            <a:endParaRPr lang="en-CN" dirty="0"/>
          </a:p>
        </p:txBody>
      </p:sp>
      <p:sp>
        <p:nvSpPr>
          <p:cNvPr id="4" name="Slide Number Placeholder 3"/>
          <p:cNvSpPr>
            <a:spLocks noGrp="1"/>
          </p:cNvSpPr>
          <p:nvPr>
            <p:ph type="sldNum" sz="quarter" idx="5"/>
          </p:nvPr>
        </p:nvSpPr>
        <p:spPr/>
        <p:txBody>
          <a:bodyPr/>
          <a:lstStyle/>
          <a:p>
            <a:fld id="{75AC453D-9DA8-E94E-89E7-D4748B351D7B}" type="slidenum">
              <a:rPr lang="en-CN" smtClean="0"/>
              <a:t>3</a:t>
            </a:fld>
            <a:endParaRPr lang="en-CN"/>
          </a:p>
        </p:txBody>
      </p:sp>
    </p:spTree>
    <p:extLst>
      <p:ext uri="{BB962C8B-B14F-4D97-AF65-F5344CB8AC3E}">
        <p14:creationId xmlns:p14="http://schemas.microsoft.com/office/powerpoint/2010/main" val="119206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apple-system"/>
              </a:rPr>
              <a:t>Impact on Software Engineering</a:t>
            </a:r>
          </a:p>
          <a:p>
            <a:pPr algn="l"/>
            <a:r>
              <a:rPr lang="en-US" b="0" i="0" dirty="0">
                <a:effectLst/>
                <a:latin typeface="-apple-system"/>
              </a:rPr>
              <a:t>The impact of this approach on software engineering includes:</a:t>
            </a:r>
          </a:p>
          <a:p>
            <a:pPr algn="l">
              <a:buFont typeface="Arial" panose="020B0604020202020204" pitchFamily="34" charset="0"/>
              <a:buChar char="•"/>
            </a:pPr>
            <a:r>
              <a:rPr lang="en-US" b="1" i="0" dirty="0">
                <a:effectLst/>
                <a:latin typeface="-apple-system"/>
              </a:rPr>
              <a:t>Enhanced Maintainability</a:t>
            </a:r>
            <a:r>
              <a:rPr lang="en-US" b="0" i="0" dirty="0">
                <a:effectLst/>
                <a:latin typeface="-apple-system"/>
              </a:rPr>
              <a:t>: By addressing the socio-technical dynamics, software ecosystems can achieve better maintainability and adaptability, reducing the risks associated with updates and changes.</a:t>
            </a:r>
          </a:p>
          <a:p>
            <a:pPr algn="l">
              <a:buFont typeface="Arial" panose="020B0604020202020204" pitchFamily="34" charset="0"/>
              <a:buChar char="•"/>
            </a:pPr>
            <a:r>
              <a:rPr lang="en-US" b="1" i="0" dirty="0">
                <a:effectLst/>
                <a:latin typeface="-apple-system"/>
              </a:rPr>
              <a:t>Improved Collaboration</a:t>
            </a:r>
            <a:r>
              <a:rPr lang="en-US" b="0" i="0" dirty="0">
                <a:effectLst/>
                <a:latin typeface="-apple-system"/>
              </a:rPr>
              <a:t>: Understanding the social aspects of software development fosters better collaboration among contributors, leading to more vibrant and sustainable communities.</a:t>
            </a:r>
          </a:p>
          <a:p>
            <a:pPr algn="l">
              <a:buFont typeface="Arial" panose="020B0604020202020204" pitchFamily="34" charset="0"/>
              <a:buChar char="•"/>
            </a:pPr>
            <a:r>
              <a:rPr lang="en-US" b="1" i="0" dirty="0">
                <a:effectLst/>
                <a:latin typeface="-apple-system"/>
              </a:rPr>
              <a:t>Informed Decision-Making</a:t>
            </a:r>
            <a:r>
              <a:rPr lang="en-US" b="0" i="0" dirty="0">
                <a:effectLst/>
                <a:latin typeface="-apple-system"/>
              </a:rPr>
              <a:t>: The interdisciplinary insights can guide software engineers in making informed decisions about ecosystem design, tool selection, and community engagement strategies.</a:t>
            </a:r>
          </a:p>
          <a:p>
            <a:pPr algn="l">
              <a:buFont typeface="Arial" panose="020B0604020202020204" pitchFamily="34" charset="0"/>
              <a:buChar char="•"/>
            </a:pPr>
            <a:r>
              <a:rPr lang="en-US" b="1" i="0" dirty="0">
                <a:effectLst/>
                <a:latin typeface="-apple-system"/>
              </a:rPr>
              <a:t>Broader Research Implications</a:t>
            </a:r>
            <a:r>
              <a:rPr lang="en-US" b="0" i="0" dirty="0">
                <a:effectLst/>
                <a:latin typeface="-apple-system"/>
              </a:rPr>
              <a:t>: The socio-technical viewpoint opens new avenues for research in collaborative software engineering, encouraging a more holistic understanding of software ecosystems and their evolution.</a:t>
            </a:r>
          </a:p>
          <a:p>
            <a:endParaRPr lang="en-CN" dirty="0"/>
          </a:p>
        </p:txBody>
      </p:sp>
      <p:sp>
        <p:nvSpPr>
          <p:cNvPr id="4" name="Slide Number Placeholder 3"/>
          <p:cNvSpPr>
            <a:spLocks noGrp="1"/>
          </p:cNvSpPr>
          <p:nvPr>
            <p:ph type="sldNum" sz="quarter" idx="5"/>
          </p:nvPr>
        </p:nvSpPr>
        <p:spPr/>
        <p:txBody>
          <a:bodyPr/>
          <a:lstStyle/>
          <a:p>
            <a:fld id="{75AC453D-9DA8-E94E-89E7-D4748B351D7B}" type="slidenum">
              <a:rPr lang="en-CN" smtClean="0"/>
              <a:t>4</a:t>
            </a:fld>
            <a:endParaRPr lang="en-CN"/>
          </a:p>
        </p:txBody>
      </p:sp>
    </p:spTree>
    <p:extLst>
      <p:ext uri="{BB962C8B-B14F-4D97-AF65-F5344CB8AC3E}">
        <p14:creationId xmlns:p14="http://schemas.microsoft.com/office/powerpoint/2010/main" val="284347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pple-system"/>
              </a:rPr>
              <a:t>Overall, the paper emphasizes the importance of integrating technical and social considerations in software engineering practices to effectively manage and evolve software ecosystems.</a:t>
            </a:r>
            <a:endParaRPr lang="en-CN" dirty="0"/>
          </a:p>
        </p:txBody>
      </p:sp>
      <p:sp>
        <p:nvSpPr>
          <p:cNvPr id="4" name="Slide Number Placeholder 3"/>
          <p:cNvSpPr>
            <a:spLocks noGrp="1"/>
          </p:cNvSpPr>
          <p:nvPr>
            <p:ph type="sldNum" sz="quarter" idx="5"/>
          </p:nvPr>
        </p:nvSpPr>
        <p:spPr/>
        <p:txBody>
          <a:bodyPr/>
          <a:lstStyle/>
          <a:p>
            <a:fld id="{75AC453D-9DA8-E94E-89E7-D4748B351D7B}" type="slidenum">
              <a:rPr lang="en-CN" smtClean="0"/>
              <a:t>5</a:t>
            </a:fld>
            <a:endParaRPr lang="en-CN"/>
          </a:p>
        </p:txBody>
      </p:sp>
    </p:spTree>
    <p:extLst>
      <p:ext uri="{BB962C8B-B14F-4D97-AF65-F5344CB8AC3E}">
        <p14:creationId xmlns:p14="http://schemas.microsoft.com/office/powerpoint/2010/main" val="335621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10/16/24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10/16/24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6.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1F25-9BC2-8878-2D92-59EBF7B7CB11}"/>
              </a:ext>
            </a:extLst>
          </p:cNvPr>
          <p:cNvSpPr>
            <a:spLocks noGrp="1"/>
          </p:cNvSpPr>
          <p:nvPr>
            <p:ph type="ctrTitle"/>
          </p:nvPr>
        </p:nvSpPr>
        <p:spPr/>
        <p:txBody>
          <a:bodyPr/>
          <a:lstStyle/>
          <a:p>
            <a:r>
              <a:rPr lang="en-US" sz="3600" dirty="0"/>
              <a:t>An </a:t>
            </a:r>
            <a:r>
              <a:rPr lang="en-US" sz="3600" dirty="0" err="1"/>
              <a:t>Ecosystemic</a:t>
            </a:r>
            <a:r>
              <a:rPr lang="en-US" sz="3600" dirty="0"/>
              <a:t> and Socio-Technical View on Software Maintenance and Evolution</a:t>
            </a:r>
            <a:endParaRPr lang="en-CN" sz="3600" dirty="0"/>
          </a:p>
        </p:txBody>
      </p:sp>
      <p:sp>
        <p:nvSpPr>
          <p:cNvPr id="3" name="Subtitle 2">
            <a:extLst>
              <a:ext uri="{FF2B5EF4-FFF2-40B4-BE49-F238E27FC236}">
                <a16:creationId xmlns:a16="http://schemas.microsoft.com/office/drawing/2014/main" id="{463E649C-5820-41FC-6110-56D7D2D1BAB4}"/>
              </a:ext>
            </a:extLst>
          </p:cNvPr>
          <p:cNvSpPr>
            <a:spLocks noGrp="1"/>
          </p:cNvSpPr>
          <p:nvPr>
            <p:ph type="subTitle" idx="1"/>
          </p:nvPr>
        </p:nvSpPr>
        <p:spPr/>
        <p:txBody>
          <a:bodyPr/>
          <a:lstStyle/>
          <a:p>
            <a:r>
              <a:rPr lang="en-US" dirty="0"/>
              <a:t>Tom </a:t>
            </a:r>
            <a:r>
              <a:rPr lang="en-US" dirty="0" err="1"/>
              <a:t>Mens</a:t>
            </a:r>
            <a:endParaRPr lang="en-CN" dirty="0"/>
          </a:p>
        </p:txBody>
      </p:sp>
      <p:pic>
        <p:nvPicPr>
          <p:cNvPr id="32" name="Audio 31">
            <a:extLst>
              <a:ext uri="{FF2B5EF4-FFF2-40B4-BE49-F238E27FC236}">
                <a16:creationId xmlns:a16="http://schemas.microsoft.com/office/drawing/2014/main" id="{57A58B18-CC70-8B07-ED87-3F100026F47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000323253"/>
      </p:ext>
    </p:extLst>
  </p:cSld>
  <p:clrMapOvr>
    <a:masterClrMapping/>
  </p:clrMapOvr>
  <mc:AlternateContent xmlns:mc="http://schemas.openxmlformats.org/markup-compatibility/2006">
    <mc:Choice xmlns:p14="http://schemas.microsoft.com/office/powerpoint/2010/main" Requires="p14">
      <p:transition spd="slow" p14:dur="2000" advTm="67616"/>
    </mc:Choice>
    <mc:Fallback>
      <p:transition spd="slow" advTm="676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71C3-890B-A30C-4E5D-F003D82CF8AD}"/>
              </a:ext>
            </a:extLst>
          </p:cNvPr>
          <p:cNvSpPr>
            <a:spLocks noGrp="1"/>
          </p:cNvSpPr>
          <p:nvPr>
            <p:ph type="title"/>
          </p:nvPr>
        </p:nvSpPr>
        <p:spPr/>
        <p:txBody>
          <a:bodyPr/>
          <a:lstStyle/>
          <a:p>
            <a:r>
              <a:rPr lang="en-US" b="1" i="0" dirty="0">
                <a:effectLst/>
                <a:latin typeface="-apple-system"/>
              </a:rPr>
              <a:t>Core Problem</a:t>
            </a:r>
            <a:br>
              <a:rPr lang="en-US" b="1" i="0" dirty="0">
                <a:effectLst/>
                <a:latin typeface="-apple-system"/>
              </a:rPr>
            </a:br>
            <a:endParaRPr lang="en-CN" dirty="0"/>
          </a:p>
        </p:txBody>
      </p:sp>
      <p:sp>
        <p:nvSpPr>
          <p:cNvPr id="3" name="Content Placeholder 2">
            <a:extLst>
              <a:ext uri="{FF2B5EF4-FFF2-40B4-BE49-F238E27FC236}">
                <a16:creationId xmlns:a16="http://schemas.microsoft.com/office/drawing/2014/main" id="{3E6E7434-11DD-9BAA-61D6-35797A826AD6}"/>
              </a:ext>
            </a:extLst>
          </p:cNvPr>
          <p:cNvSpPr>
            <a:spLocks noGrp="1"/>
          </p:cNvSpPr>
          <p:nvPr>
            <p:ph idx="1"/>
          </p:nvPr>
        </p:nvSpPr>
        <p:spPr/>
        <p:txBody>
          <a:bodyPr/>
          <a:lstStyle/>
          <a:p>
            <a:r>
              <a:rPr lang="en-US" b="1" i="0" dirty="0">
                <a:effectLst/>
                <a:latin typeface="-apple-system"/>
              </a:rPr>
              <a:t>complexity of maintaining and evolving software ecosystems</a:t>
            </a:r>
          </a:p>
          <a:p>
            <a:pPr lvl="1"/>
            <a:r>
              <a:rPr lang="en-US" b="1" i="0" dirty="0">
                <a:effectLst/>
                <a:latin typeface="-apple-system"/>
              </a:rPr>
              <a:t>Dependency Management</a:t>
            </a:r>
          </a:p>
          <a:p>
            <a:pPr lvl="1"/>
            <a:r>
              <a:rPr lang="en-US" b="1" i="0" dirty="0">
                <a:effectLst/>
                <a:latin typeface="-apple-system"/>
              </a:rPr>
              <a:t>Community Dynamics</a:t>
            </a:r>
          </a:p>
          <a:p>
            <a:pPr lvl="1"/>
            <a:endParaRPr lang="en-US" b="1" i="0" dirty="0">
              <a:effectLst/>
              <a:latin typeface="-apple-system"/>
            </a:endParaRPr>
          </a:p>
        </p:txBody>
      </p:sp>
      <p:pic>
        <p:nvPicPr>
          <p:cNvPr id="22" name="Audio 21">
            <a:extLst>
              <a:ext uri="{FF2B5EF4-FFF2-40B4-BE49-F238E27FC236}">
                <a16:creationId xmlns:a16="http://schemas.microsoft.com/office/drawing/2014/main" id="{EF0DF41F-4102-C484-964E-1F46F994784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768835954"/>
      </p:ext>
    </p:extLst>
  </p:cSld>
  <p:clrMapOvr>
    <a:masterClrMapping/>
  </p:clrMapOvr>
  <mc:AlternateContent xmlns:mc="http://schemas.openxmlformats.org/markup-compatibility/2006">
    <mc:Choice xmlns:p14="http://schemas.microsoft.com/office/powerpoint/2010/main" Requires="p14">
      <p:transition spd="slow" p14:dur="2000" advTm="56074"/>
    </mc:Choice>
    <mc:Fallback>
      <p:transition spd="slow" advTm="560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9656-BDA0-80E3-4CE5-BB63E8631546}"/>
              </a:ext>
            </a:extLst>
          </p:cNvPr>
          <p:cNvSpPr>
            <a:spLocks noGrp="1"/>
          </p:cNvSpPr>
          <p:nvPr>
            <p:ph type="title"/>
          </p:nvPr>
        </p:nvSpPr>
        <p:spPr/>
        <p:txBody>
          <a:bodyPr/>
          <a:lstStyle/>
          <a:p>
            <a:r>
              <a:rPr lang="en-US" b="1" i="0" dirty="0">
                <a:effectLst/>
                <a:latin typeface="-apple-system"/>
              </a:rPr>
              <a:t>Proposed Solution</a:t>
            </a:r>
            <a:br>
              <a:rPr lang="en-US" b="1" i="0" dirty="0">
                <a:effectLst/>
                <a:latin typeface="-apple-system"/>
              </a:rPr>
            </a:br>
            <a:endParaRPr lang="en-CN" dirty="0"/>
          </a:p>
        </p:txBody>
      </p:sp>
      <p:sp>
        <p:nvSpPr>
          <p:cNvPr id="3" name="Content Placeholder 2">
            <a:extLst>
              <a:ext uri="{FF2B5EF4-FFF2-40B4-BE49-F238E27FC236}">
                <a16:creationId xmlns:a16="http://schemas.microsoft.com/office/drawing/2014/main" id="{2CE83A94-85C8-D804-823B-FC4EF070A835}"/>
              </a:ext>
            </a:extLst>
          </p:cNvPr>
          <p:cNvSpPr>
            <a:spLocks noGrp="1"/>
          </p:cNvSpPr>
          <p:nvPr>
            <p:ph idx="1"/>
          </p:nvPr>
        </p:nvSpPr>
        <p:spPr/>
        <p:txBody>
          <a:bodyPr/>
          <a:lstStyle/>
          <a:p>
            <a:r>
              <a:rPr lang="en-US" b="1" dirty="0">
                <a:latin typeface="-apple-system"/>
              </a:rPr>
              <a:t>S</a:t>
            </a:r>
            <a:r>
              <a:rPr lang="en-US" b="1" i="0" dirty="0">
                <a:effectLst/>
                <a:latin typeface="-apple-system"/>
              </a:rPr>
              <a:t>ocio-technical perspective</a:t>
            </a:r>
          </a:p>
          <a:p>
            <a:pPr lvl="1"/>
            <a:r>
              <a:rPr lang="en-US" b="1" i="0" dirty="0">
                <a:effectLst/>
                <a:latin typeface="-apple-system"/>
              </a:rPr>
              <a:t>Understanding Ecosystem Dynamics</a:t>
            </a:r>
            <a:endParaRPr lang="en-US" dirty="0">
              <a:latin typeface="-apple-system"/>
            </a:endParaRPr>
          </a:p>
          <a:p>
            <a:pPr lvl="1"/>
            <a:r>
              <a:rPr lang="en-US" b="1" i="0" dirty="0">
                <a:effectLst/>
                <a:latin typeface="-apple-system"/>
              </a:rPr>
              <a:t>Interdisciplinary Research</a:t>
            </a:r>
          </a:p>
          <a:p>
            <a:pPr lvl="1"/>
            <a:r>
              <a:rPr lang="en-US" b="1" i="0" dirty="0">
                <a:effectLst/>
                <a:latin typeface="-apple-system"/>
              </a:rPr>
              <a:t>Customized Tools</a:t>
            </a:r>
            <a:endParaRPr lang="en-CN" dirty="0"/>
          </a:p>
        </p:txBody>
      </p:sp>
      <p:pic>
        <p:nvPicPr>
          <p:cNvPr id="6" name="Audio 5">
            <a:extLst>
              <a:ext uri="{FF2B5EF4-FFF2-40B4-BE49-F238E27FC236}">
                <a16:creationId xmlns:a16="http://schemas.microsoft.com/office/drawing/2014/main" id="{CD37FE1A-4E0B-0D69-C5B1-B0319B0937A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541733325"/>
      </p:ext>
    </p:extLst>
  </p:cSld>
  <p:clrMapOvr>
    <a:masterClrMapping/>
  </p:clrMapOvr>
  <mc:AlternateContent xmlns:mc="http://schemas.openxmlformats.org/markup-compatibility/2006">
    <mc:Choice xmlns:p14="http://schemas.microsoft.com/office/powerpoint/2010/main" Requires="p14">
      <p:transition spd="slow" p14:dur="2000" advTm="76512"/>
    </mc:Choice>
    <mc:Fallback>
      <p:transition spd="slow" advTm="765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A675-BD58-70D1-1C86-E6D862FE3F87}"/>
              </a:ext>
            </a:extLst>
          </p:cNvPr>
          <p:cNvSpPr>
            <a:spLocks noGrp="1"/>
          </p:cNvSpPr>
          <p:nvPr>
            <p:ph type="title"/>
          </p:nvPr>
        </p:nvSpPr>
        <p:spPr/>
        <p:txBody>
          <a:bodyPr/>
          <a:lstStyle/>
          <a:p>
            <a:r>
              <a:rPr lang="en-US" b="1" i="0" dirty="0">
                <a:effectLst/>
                <a:latin typeface="-apple-system"/>
              </a:rPr>
              <a:t>Impact on Software Engineering</a:t>
            </a:r>
            <a:br>
              <a:rPr lang="en-US" b="1" i="0" dirty="0">
                <a:effectLst/>
                <a:latin typeface="-apple-system"/>
              </a:rPr>
            </a:br>
            <a:endParaRPr lang="en-CN" dirty="0"/>
          </a:p>
        </p:txBody>
      </p:sp>
      <p:sp>
        <p:nvSpPr>
          <p:cNvPr id="3" name="Content Placeholder 2">
            <a:extLst>
              <a:ext uri="{FF2B5EF4-FFF2-40B4-BE49-F238E27FC236}">
                <a16:creationId xmlns:a16="http://schemas.microsoft.com/office/drawing/2014/main" id="{B81F3138-8072-116D-28D9-5D769BB8C5A7}"/>
              </a:ext>
            </a:extLst>
          </p:cNvPr>
          <p:cNvSpPr>
            <a:spLocks noGrp="1"/>
          </p:cNvSpPr>
          <p:nvPr>
            <p:ph idx="1"/>
          </p:nvPr>
        </p:nvSpPr>
        <p:spPr/>
        <p:txBody>
          <a:bodyPr/>
          <a:lstStyle/>
          <a:p>
            <a:r>
              <a:rPr lang="en-US" b="1" i="0" dirty="0">
                <a:effectLst/>
                <a:latin typeface="-apple-system"/>
              </a:rPr>
              <a:t>Enhanced Maintainability</a:t>
            </a:r>
            <a:endParaRPr lang="en-US" dirty="0">
              <a:latin typeface="-apple-system"/>
            </a:endParaRPr>
          </a:p>
          <a:p>
            <a:r>
              <a:rPr lang="en-US" b="1" i="0" dirty="0">
                <a:effectLst/>
                <a:latin typeface="-apple-system"/>
              </a:rPr>
              <a:t>Improved Collaboration</a:t>
            </a:r>
          </a:p>
          <a:p>
            <a:r>
              <a:rPr lang="en-US" b="1" i="0" dirty="0">
                <a:effectLst/>
                <a:latin typeface="-apple-system"/>
              </a:rPr>
              <a:t>Informed Decision-Making</a:t>
            </a:r>
            <a:endParaRPr lang="en-US" b="1" dirty="0">
              <a:latin typeface="-apple-system"/>
            </a:endParaRPr>
          </a:p>
          <a:p>
            <a:r>
              <a:rPr lang="en-US" b="1" i="0" dirty="0">
                <a:effectLst/>
                <a:latin typeface="-apple-system"/>
              </a:rPr>
              <a:t>Broader Research Implications</a:t>
            </a:r>
            <a:endParaRPr lang="en-CN" dirty="0"/>
          </a:p>
        </p:txBody>
      </p:sp>
      <p:pic>
        <p:nvPicPr>
          <p:cNvPr id="6" name="Audio 5">
            <a:extLst>
              <a:ext uri="{FF2B5EF4-FFF2-40B4-BE49-F238E27FC236}">
                <a16:creationId xmlns:a16="http://schemas.microsoft.com/office/drawing/2014/main" id="{4AB416B9-3FF8-197F-E5A0-2930D7E2173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68829719"/>
      </p:ext>
    </p:extLst>
  </p:cSld>
  <p:clrMapOvr>
    <a:masterClrMapping/>
  </p:clrMapOvr>
  <mc:AlternateContent xmlns:mc="http://schemas.openxmlformats.org/markup-compatibility/2006">
    <mc:Choice xmlns:p14="http://schemas.microsoft.com/office/powerpoint/2010/main" Requires="p14">
      <p:transition spd="slow" p14:dur="2000" advTm="95306"/>
    </mc:Choice>
    <mc:Fallback>
      <p:transition spd="slow" advTm="953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FBED-0500-8FDB-3A59-C49F4141E190}"/>
              </a:ext>
            </a:extLst>
          </p:cNvPr>
          <p:cNvSpPr>
            <a:spLocks noGrp="1"/>
          </p:cNvSpPr>
          <p:nvPr>
            <p:ph type="title"/>
          </p:nvPr>
        </p:nvSpPr>
        <p:spPr>
          <a:xfrm>
            <a:off x="1393638" y="2728735"/>
            <a:ext cx="9404723" cy="1400530"/>
          </a:xfrm>
        </p:spPr>
        <p:txBody>
          <a:bodyPr anchor="ctr"/>
          <a:lstStyle/>
          <a:p>
            <a:pPr algn="ctr"/>
            <a:r>
              <a:rPr lang="en-CN" dirty="0"/>
              <a:t>Thank you</a:t>
            </a:r>
          </a:p>
        </p:txBody>
      </p:sp>
      <p:pic>
        <p:nvPicPr>
          <p:cNvPr id="5" name="Audio 4">
            <a:extLst>
              <a:ext uri="{FF2B5EF4-FFF2-40B4-BE49-F238E27FC236}">
                <a16:creationId xmlns:a16="http://schemas.microsoft.com/office/drawing/2014/main" id="{5A96716B-EE4D-0899-E6EC-EDB0935CA00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469004586"/>
      </p:ext>
    </p:extLst>
  </p:cSld>
  <p:clrMapOvr>
    <a:masterClrMapping/>
  </p:clrMapOvr>
  <mc:AlternateContent xmlns:mc="http://schemas.openxmlformats.org/markup-compatibility/2006">
    <mc:Choice xmlns:p14="http://schemas.microsoft.com/office/powerpoint/2010/main" Requires="p14">
      <p:transition spd="slow" p14:dur="2000" advTm="25312"/>
    </mc:Choice>
    <mc:Fallback>
      <p:transition spd="slow" advTm="253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510</TotalTime>
  <Words>547</Words>
  <Application>Microsoft Macintosh PowerPoint</Application>
  <PresentationFormat>Widescreen</PresentationFormat>
  <Paragraphs>38</Paragraphs>
  <Slides>5</Slides>
  <Notes>5</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Century Gothic</vt:lpstr>
      <vt:lpstr>Wingdings 3</vt:lpstr>
      <vt:lpstr>Ion</vt:lpstr>
      <vt:lpstr>An Ecosystemic and Socio-Technical View on Software Maintenance and Evolution</vt:lpstr>
      <vt:lpstr>Core Problem </vt:lpstr>
      <vt:lpstr>Proposed Solution </vt:lpstr>
      <vt:lpstr>Impact on Software Engineering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Ecosystemic and Socio-Technical View on Software Maintenance and Evolution</dc:title>
  <dc:creator>ULStudent:YIMING.LI</dc:creator>
  <cp:lastModifiedBy>ULStudent:YIMING.LI</cp:lastModifiedBy>
  <cp:revision>3</cp:revision>
  <dcterms:created xsi:type="dcterms:W3CDTF">2024-09-30T10:29:59Z</dcterms:created>
  <dcterms:modified xsi:type="dcterms:W3CDTF">2024-10-16T14:30:12Z</dcterms:modified>
</cp:coreProperties>
</file>