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70" r:id="rId6"/>
    <p:sldId id="275" r:id="rId7"/>
    <p:sldId id="276" r:id="rId8"/>
    <p:sldId id="271" r:id="rId9"/>
    <p:sldId id="267" r:id="rId10"/>
    <p:sldId id="272" r:id="rId11"/>
    <p:sldId id="273" r:id="rId12"/>
    <p:sldId id="277" r:id="rId13"/>
    <p:sldId id="274" r:id="rId14"/>
    <p:sldId id="266" r:id="rId15"/>
  </p:sldIdLst>
  <p:sldSz cx="16257588" cy="10158413"/>
  <p:notesSz cx="6858000" cy="9144000"/>
  <p:defaultTextStyle>
    <a:defPPr>
      <a:defRPr lang="en-US"/>
    </a:defPPr>
    <a:lvl1pPr marL="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1pPr>
    <a:lvl2pPr marL="63387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2pPr>
    <a:lvl3pPr marL="126775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3pPr>
    <a:lvl4pPr marL="1901628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4pPr>
    <a:lvl5pPr marL="253550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5pPr>
    <a:lvl6pPr marL="3169379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6pPr>
    <a:lvl7pPr marL="3803254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7pPr>
    <a:lvl8pPr marL="443713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8pPr>
    <a:lvl9pPr marL="507100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9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56"/>
    <a:srgbClr val="005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62"/>
  </p:normalViewPr>
  <p:slideViewPr>
    <p:cSldViewPr snapToGrid="0" snapToObjects="1">
      <p:cViewPr varScale="1">
        <p:scale>
          <a:sx n="72" d="100"/>
          <a:sy n="72" d="100"/>
        </p:scale>
        <p:origin x="1092" y="78"/>
      </p:cViewPr>
      <p:guideLst>
        <p:guide orient="horz" pos="3199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D53C-149F-6740-BCDE-ADDE246094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37FE-F796-2E41-88C3-6EBCF17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1pPr>
    <a:lvl2pPr marL="633876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2pPr>
    <a:lvl3pPr marL="1267752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3pPr>
    <a:lvl4pPr marL="1901628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4pPr>
    <a:lvl5pPr marL="2535502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5pPr>
    <a:lvl6pPr marL="3169379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6pPr>
    <a:lvl7pPr marL="3803254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7pPr>
    <a:lvl8pPr marL="4437130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8pPr>
    <a:lvl9pPr marL="5071006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7776000"/>
            <a:ext cx="10080000" cy="796487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1192D-1B69-A648-85CB-F16FFBDE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000" y="8572487"/>
            <a:ext cx="10080000" cy="796487"/>
          </a:xfrm>
        </p:spPr>
        <p:txBody>
          <a:bodyPr anchor="t">
            <a:normAutofit/>
          </a:bodyPr>
          <a:lstStyle>
            <a:lvl1pPr marL="0" indent="0" algn="l">
              <a:buNone/>
              <a:defRPr sz="3500">
                <a:solidFill>
                  <a:srgbClr val="00A956"/>
                </a:solidFill>
                <a:latin typeface="Georgia" panose="02040502050405020303" pitchFamily="18" charset="0"/>
              </a:defRPr>
            </a:lvl1pPr>
            <a:lvl2pPr marL="609671" indent="0" algn="ctr">
              <a:buNone/>
              <a:defRPr sz="2667"/>
            </a:lvl2pPr>
            <a:lvl3pPr marL="1219342" indent="0" algn="ctr">
              <a:buNone/>
              <a:defRPr sz="2400"/>
            </a:lvl3pPr>
            <a:lvl4pPr marL="1829014" indent="0" algn="ctr">
              <a:buNone/>
              <a:defRPr sz="2134"/>
            </a:lvl4pPr>
            <a:lvl5pPr marL="2438685" indent="0" algn="ctr">
              <a:buNone/>
              <a:defRPr sz="2134"/>
            </a:lvl5pPr>
            <a:lvl6pPr marL="3048356" indent="0" algn="ctr">
              <a:buNone/>
              <a:defRPr sz="2134"/>
            </a:lvl6pPr>
            <a:lvl7pPr marL="3658027" indent="0" algn="ctr">
              <a:buNone/>
              <a:defRPr sz="2134"/>
            </a:lvl7pPr>
            <a:lvl8pPr marL="4267697" indent="0" algn="ctr">
              <a:buNone/>
              <a:defRPr sz="2134"/>
            </a:lvl8pPr>
            <a:lvl9pPr marL="4877370" indent="0" algn="ctr">
              <a:buNone/>
              <a:defRPr sz="2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19D5-0F85-CB4E-B0A9-93B988A6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9A43A-A3AB-9641-9E5A-9DA8B2CC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B5666-28FF-9F4F-8C5C-D5068439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F1F43-8673-9348-80A9-029FC361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95B1-CE25-1148-9140-B20A1F1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093B2-889C-3D45-91E5-6ABBE19F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8FF8-B193-9B4D-A0D1-BDFE4CDC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6480000"/>
            <a:ext cx="10080000" cy="1808233"/>
          </a:xfrm>
        </p:spPr>
        <p:txBody>
          <a:bodyPr anchor="t">
            <a:normAutofit/>
          </a:bodyPr>
          <a:lstStyle>
            <a:lvl1pPr algn="l">
              <a:defRPr sz="4700" b="1">
                <a:solidFill>
                  <a:srgbClr val="00A956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0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83AE-721B-8E45-86D0-EDEFBB6D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3744000"/>
            <a:ext cx="10800000" cy="672893"/>
          </a:xfrm>
        </p:spPr>
        <p:txBody>
          <a:bodyPr anchor="t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9186-9A63-804D-B992-7A261573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000" y="4416893"/>
            <a:ext cx="10800000" cy="662313"/>
          </a:xfrm>
        </p:spPr>
        <p:txBody>
          <a:bodyPr anchor="t"/>
          <a:lstStyle>
            <a:lvl1pPr marL="0" indent="0">
              <a:buNone/>
              <a:defRPr sz="3000">
                <a:solidFill>
                  <a:srgbClr val="005336"/>
                </a:solidFill>
              </a:defRPr>
            </a:lvl1pPr>
            <a:lvl2pPr marL="60967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4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14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68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56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2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69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37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3FE8-725B-C542-9752-0F0519FD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A956"/>
                </a:solidFill>
              </a:defRPr>
            </a:lvl1pPr>
          </a:lstStyle>
          <a:p>
            <a:r>
              <a:rPr lang="en-IE"/>
              <a:t>06.11.19</a:t>
            </a:r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62716B-0319-2E48-8A4F-A486A8CCA0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4000" y="5400000"/>
            <a:ext cx="2376000" cy="7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04787F-D361-3E40-984A-D6B2F134C9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00" y="5040000"/>
            <a:ext cx="237600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57A8-4F44-A743-9523-4F882D6B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2297-C797-C746-BFFC-71DBB907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C500-FEB0-E34F-8384-75379BA5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3037-7A0A-9643-8F64-D23E831E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D8BA-88AE-0D4A-A7D5-B98698AD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2412000"/>
            <a:ext cx="6909475" cy="1784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C761-09FD-F940-A379-C15FF311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0405" y="2412000"/>
            <a:ext cx="6655766" cy="6445420"/>
          </a:xfrm>
        </p:spPr>
        <p:txBody>
          <a:bodyPr/>
          <a:lstStyle>
            <a:lvl1pPr>
              <a:lnSpc>
                <a:spcPts val="4300"/>
              </a:lnSpc>
              <a:defRPr sz="2500" b="1"/>
            </a:lvl1pPr>
            <a:lvl2pPr>
              <a:lnSpc>
                <a:spcPts val="4300"/>
              </a:lnSpc>
              <a:defRPr sz="2500" b="1"/>
            </a:lvl2pPr>
            <a:lvl3pPr>
              <a:lnSpc>
                <a:spcPts val="4300"/>
              </a:lnSpc>
              <a:defRPr sz="2500" b="1"/>
            </a:lvl3pPr>
            <a:lvl4pPr>
              <a:lnSpc>
                <a:spcPts val="4300"/>
              </a:lnSpc>
              <a:defRPr sz="2500" b="1"/>
            </a:lvl4pPr>
            <a:lvl5pPr>
              <a:lnSpc>
                <a:spcPts val="4300"/>
              </a:lnSpc>
              <a:defRPr sz="25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64000" y="4355100"/>
            <a:ext cx="6909475" cy="45023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1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3" y="2412000"/>
            <a:ext cx="6480000" cy="1784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64003" y="4355100"/>
            <a:ext cx="6480000" cy="45023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00852C3-1AE9-6D47-B34A-4970BBFD8C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60000" y="2412000"/>
            <a:ext cx="7920000" cy="54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7653700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342900" indent="-34290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7653700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342900" indent="-34290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267A8-E11A-BC4B-ABF0-35302C5B76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-1" y="-2300"/>
            <a:ext cx="7653701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2D14D-EFB8-194E-9283-741A4DB5D3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-1" y="-2300"/>
            <a:ext cx="7653701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FBCA-0170-A045-A7B9-C21077D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14022170" cy="1042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127D-E475-0447-ABE5-C831EB30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000" y="2412000"/>
            <a:ext cx="14022170" cy="4772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DA5F-71C7-C24D-A60E-69D38100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4000" y="9360000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r>
              <a:rPr lang="en-IE"/>
              <a:t>06.11.19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C108-9FF4-4247-BF63-31A399B9D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21957" y="9360000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D07C-4D6A-8244-A552-36C15D64D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08893" y="9360000"/>
            <a:ext cx="2983207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fld id="{78BCC47E-4B7D-1647-9F80-3037E352F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0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63" r:id="rId5"/>
    <p:sldLayoutId id="2147483657" r:id="rId6"/>
    <p:sldLayoutId id="2147483659" r:id="rId7"/>
    <p:sldLayoutId id="2147483660" r:id="rId8"/>
    <p:sldLayoutId id="2147483661" r:id="rId9"/>
    <p:sldLayoutId id="2147483654" r:id="rId10"/>
    <p:sldLayoutId id="2147483655" r:id="rId11"/>
    <p:sldLayoutId id="2147483658" r:id="rId12"/>
  </p:sldLayoutIdLst>
  <p:hf sldNum="0" hdr="0" ftr="0"/>
  <p:txStyles>
    <p:titleStyle>
      <a:lvl1pPr algn="l" defTabSz="1219342" rtl="0" eaLnBrk="1" latinLnBrk="0" hangingPunct="1">
        <a:lnSpc>
          <a:spcPct val="90000"/>
        </a:lnSpc>
        <a:spcBef>
          <a:spcPct val="0"/>
        </a:spcBef>
        <a:buNone/>
        <a:defRPr sz="4500" b="0" kern="1200">
          <a:solidFill>
            <a:srgbClr val="00533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04835" indent="-304835" algn="l" defTabSz="121934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1pPr>
      <a:lvl2pPr marL="914506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2pPr>
      <a:lvl3pPr marL="1524178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3pPr>
      <a:lvl4pPr marL="2133849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4pPr>
      <a:lvl5pPr marL="2743520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5pPr>
      <a:lvl6pPr marL="3353191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62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34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05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1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7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CB0A-7993-BA4C-8272-98FAE8DB7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Evolution (Reset)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F361-F4D6-E44D-BA05-8CE0226C3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English</a:t>
            </a:r>
          </a:p>
        </p:txBody>
      </p:sp>
    </p:spTree>
    <p:extLst>
      <p:ext uri="{BB962C8B-B14F-4D97-AF65-F5344CB8AC3E}">
        <p14:creationId xmlns:p14="http://schemas.microsoft.com/office/powerpoint/2010/main" val="125921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E75C-7A52-4A55-A5DF-CB6BFA3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36EE-5E46-4615-80C4-0AA06D4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To take place in class….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2AA6-3F09-43B7-8491-1719CA82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4918-DD1F-054C-A4FB-2EAF57D39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702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E75C-7A52-4A55-A5DF-CB6BFA3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36EE-5E46-4615-80C4-0AA06D4A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000" y="2412000"/>
            <a:ext cx="14022170" cy="5830852"/>
          </a:xfrm>
        </p:spPr>
        <p:txBody>
          <a:bodyPr/>
          <a:lstStyle/>
          <a:p>
            <a:r>
              <a:rPr lang="en-GB" dirty="0"/>
              <a:t>Assessment 1: Presentation 1 (Week 7): 10%</a:t>
            </a:r>
          </a:p>
          <a:p>
            <a:r>
              <a:rPr lang="en-GB" dirty="0"/>
              <a:t>Assessment 2: Presentation 2 (week 11 and 12): 20%</a:t>
            </a:r>
          </a:p>
          <a:p>
            <a:r>
              <a:rPr lang="en-GB" dirty="0"/>
              <a:t>Assessment 3: Research Report/Paper (Due 23</a:t>
            </a:r>
            <a:r>
              <a:rPr lang="en-GB" baseline="30000" dirty="0"/>
              <a:t>rd</a:t>
            </a:r>
            <a:r>
              <a:rPr lang="en-GB" dirty="0"/>
              <a:t> December 2024 17:00): 70%</a:t>
            </a:r>
          </a:p>
          <a:p>
            <a:endParaRPr lang="en-GB" dirty="0"/>
          </a:p>
          <a:p>
            <a:r>
              <a:rPr lang="en-GB" dirty="0"/>
              <a:t>Repeat Assessment (summer): 70%</a:t>
            </a:r>
          </a:p>
          <a:p>
            <a:endParaRPr lang="en-GB" dirty="0"/>
          </a:p>
          <a:p>
            <a:r>
              <a:rPr lang="en-GB" b="1" dirty="0"/>
              <a:t>You cannot submit an assessment that you (or someone else) has previously submitted to this or another module in UL or elsewhere or that has similarity to such an assessment.</a:t>
            </a:r>
          </a:p>
          <a:p>
            <a:endParaRPr lang="en-GB" b="1" dirty="0"/>
          </a:p>
          <a:p>
            <a:r>
              <a:rPr lang="en-GB" b="1" dirty="0"/>
              <a:t>For all assessments, you are required to declare your use of </a:t>
            </a:r>
            <a:r>
              <a:rPr lang="en-GB" b="1" dirty="0" err="1"/>
              <a:t>GenAI</a:t>
            </a:r>
            <a:r>
              <a:rPr lang="en-GB" b="1" dirty="0"/>
              <a:t> tools or other such tools that you have used in the preparation of an assessment.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2AA6-3F09-43B7-8491-1719CA82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E75C-7A52-4A55-A5DF-CB6BFA30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70" y="311295"/>
            <a:ext cx="14022170" cy="1042950"/>
          </a:xfrm>
        </p:spPr>
        <p:txBody>
          <a:bodyPr/>
          <a:lstStyle/>
          <a:p>
            <a:r>
              <a:rPr lang="en-GB" dirty="0"/>
              <a:t>Declaration of use of </a:t>
            </a:r>
            <a:r>
              <a:rPr lang="en-GB" dirty="0" err="1"/>
              <a:t>GenAI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2AA6-3F09-43B7-8491-1719CA82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879F2-DC06-17D4-6E35-A25FEDD30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0" y="1027202"/>
            <a:ext cx="9297270" cy="54526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4A8B4-F30A-AE1B-F768-97A5C01D44D0}"/>
              </a:ext>
            </a:extLst>
          </p:cNvPr>
          <p:cNvSpPr txBox="1"/>
          <p:nvPr/>
        </p:nvSpPr>
        <p:spPr>
          <a:xfrm>
            <a:off x="752313" y="6435038"/>
            <a:ext cx="8130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fr-FR" sz="2800" i="1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Figure 1: Levels of AI/</a:t>
            </a:r>
            <a:r>
              <a:rPr lang="fr-FR" sz="2800" i="1" kern="100" dirty="0" err="1">
                <a:solidFill>
                  <a:srgbClr val="0E2841"/>
                </a:solidFill>
                <a:effectLst/>
                <a:latin typeface="Aptos" panose="020B00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Gen</a:t>
            </a:r>
            <a:r>
              <a:rPr lang="fr-FR" sz="2800" i="1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AI usage (</a:t>
            </a:r>
            <a:r>
              <a:rPr lang="fr-FR" sz="2800" i="1" kern="100" dirty="0" err="1">
                <a:solidFill>
                  <a:srgbClr val="0E2841"/>
                </a:solidFill>
                <a:effectLst/>
                <a:latin typeface="Aptos" panose="020B00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O'Sullivan</a:t>
            </a:r>
            <a:r>
              <a:rPr lang="fr-FR" sz="2800" i="1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et al.)</a:t>
            </a:r>
            <a:endParaRPr lang="en-IE" sz="2800" i="1" kern="100" dirty="0">
              <a:solidFill>
                <a:srgbClr val="0E2841"/>
              </a:solidFill>
              <a:effectLst/>
              <a:latin typeface="Aptos" panose="020B000402020202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B7E940-D915-4005-0037-AE644C96D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7176"/>
              </p:ext>
            </p:extLst>
          </p:nvPr>
        </p:nvGraphicFramePr>
        <p:xfrm>
          <a:off x="678470" y="7195796"/>
          <a:ext cx="12531118" cy="1515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095">
                  <a:extLst>
                    <a:ext uri="{9D8B030D-6E8A-4147-A177-3AD203B41FA5}">
                      <a16:colId xmlns:a16="http://schemas.microsoft.com/office/drawing/2014/main" val="1883112510"/>
                    </a:ext>
                  </a:extLst>
                </a:gridCol>
                <a:gridCol w="8900023">
                  <a:extLst>
                    <a:ext uri="{9D8B030D-6E8A-4147-A177-3AD203B41FA5}">
                      <a16:colId xmlns:a16="http://schemas.microsoft.com/office/drawing/2014/main" val="3587762391"/>
                    </a:ext>
                  </a:extLst>
                </a:gridCol>
              </a:tblGrid>
              <a:tr h="355022">
                <a:tc>
                  <a:txBody>
                    <a:bodyPr/>
                    <a:lstStyle/>
                    <a:p>
                      <a:r>
                        <a:rPr lang="en-IE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16935"/>
                  </a:ext>
                </a:extLst>
              </a:tr>
              <a:tr h="415856">
                <a:tc>
                  <a:txBody>
                    <a:bodyPr/>
                    <a:lstStyle/>
                    <a:p>
                      <a:r>
                        <a:rPr lang="en-IE" dirty="0"/>
                        <a:t>Assessed Usage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39433"/>
                  </a:ext>
                </a:extLst>
              </a:tr>
              <a:tr h="600681">
                <a:tc>
                  <a:txBody>
                    <a:bodyPr/>
                    <a:lstStyle/>
                    <a:p>
                      <a:r>
                        <a:rPr lang="en-IE" dirty="0"/>
                        <a:t>Describe Precise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74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FA14391-B0F4-97DE-69AD-4005415FE229}"/>
              </a:ext>
            </a:extLst>
          </p:cNvPr>
          <p:cNvSpPr txBox="1"/>
          <p:nvPr/>
        </p:nvSpPr>
        <p:spPr>
          <a:xfrm>
            <a:off x="11013725" y="5009520"/>
            <a:ext cx="4800016" cy="201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Insert (a) table(s) like the one below with each assessment</a:t>
            </a:r>
          </a:p>
          <a:p>
            <a:r>
              <a:rPr lang="en-IE" dirty="0"/>
              <a:t>e.g. after the title slide in a presentation, or after the title page in a report.</a:t>
            </a:r>
          </a:p>
        </p:txBody>
      </p:sp>
    </p:spTree>
    <p:extLst>
      <p:ext uri="{BB962C8B-B14F-4D97-AF65-F5344CB8AC3E}">
        <p14:creationId xmlns:p14="http://schemas.microsoft.com/office/powerpoint/2010/main" val="108716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E75C-7A52-4A55-A5DF-CB6BFA3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36EE-5E46-4615-80C4-0AA06D4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IE" altLang="en-US" dirty="0"/>
              <a:t>30%  D2   </a:t>
            </a:r>
          </a:p>
          <a:p>
            <a:pPr>
              <a:lnSpc>
                <a:spcPct val="80000"/>
              </a:lnSpc>
            </a:pPr>
            <a:r>
              <a:rPr lang="en-IE" altLang="en-US" dirty="0"/>
              <a:t>35%  D1</a:t>
            </a:r>
          </a:p>
          <a:p>
            <a:pPr>
              <a:lnSpc>
                <a:spcPct val="80000"/>
              </a:lnSpc>
            </a:pPr>
            <a:r>
              <a:rPr lang="en-IE" altLang="en-US" dirty="0"/>
              <a:t>40%  C3</a:t>
            </a:r>
          </a:p>
          <a:p>
            <a:pPr>
              <a:lnSpc>
                <a:spcPct val="80000"/>
              </a:lnSpc>
            </a:pPr>
            <a:r>
              <a:rPr lang="en-IE" altLang="en-US" dirty="0"/>
              <a:t>48%  C2</a:t>
            </a:r>
          </a:p>
          <a:p>
            <a:pPr>
              <a:lnSpc>
                <a:spcPct val="80000"/>
              </a:lnSpc>
            </a:pPr>
            <a:r>
              <a:rPr lang="en-IE" altLang="en-US" dirty="0"/>
              <a:t>52%  C1</a:t>
            </a:r>
          </a:p>
          <a:p>
            <a:pPr>
              <a:lnSpc>
                <a:spcPct val="80000"/>
              </a:lnSpc>
            </a:pPr>
            <a:r>
              <a:rPr lang="en-IE" altLang="en-US" dirty="0"/>
              <a:t>56%  B3</a:t>
            </a:r>
          </a:p>
          <a:p>
            <a:pPr>
              <a:lnSpc>
                <a:spcPct val="80000"/>
              </a:lnSpc>
            </a:pPr>
            <a:r>
              <a:rPr lang="en-IE" altLang="en-US" dirty="0"/>
              <a:t>60%  B2    </a:t>
            </a:r>
          </a:p>
          <a:p>
            <a:pPr>
              <a:lnSpc>
                <a:spcPct val="80000"/>
              </a:lnSpc>
            </a:pPr>
            <a:r>
              <a:rPr lang="en-IE" altLang="en-US" dirty="0"/>
              <a:t>64%  B1</a:t>
            </a:r>
          </a:p>
          <a:p>
            <a:pPr>
              <a:lnSpc>
                <a:spcPct val="80000"/>
              </a:lnSpc>
            </a:pPr>
            <a:r>
              <a:rPr lang="en-IE" altLang="en-US" dirty="0"/>
              <a:t>72%  A2    </a:t>
            </a:r>
          </a:p>
          <a:p>
            <a:pPr>
              <a:lnSpc>
                <a:spcPct val="80000"/>
              </a:lnSpc>
            </a:pPr>
            <a:r>
              <a:rPr lang="en-IE" altLang="en-US" dirty="0"/>
              <a:t>80%  A1</a:t>
            </a:r>
            <a:endParaRPr lang="en-GB" altLang="en-US" dirty="0"/>
          </a:p>
          <a:p>
            <a:pPr>
              <a:lnSpc>
                <a:spcPct val="80000"/>
              </a:lnSpc>
            </a:pPr>
            <a:r>
              <a:rPr lang="en-GB" altLang="en-US" dirty="0"/>
              <a:t>See handbook of Academic Regulations (A1/A2 represent outstanding/exceptional performance)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2AA6-3F09-43B7-8491-1719CA82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E75C-7A52-4A55-A5DF-CB6BFA3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36EE-5E46-4615-80C4-0AA06D4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all three assessments:</a:t>
            </a:r>
          </a:p>
          <a:p>
            <a:pPr lvl="1"/>
            <a:r>
              <a:rPr lang="en-GB" b="1" dirty="0"/>
              <a:t>Theme for each assessment must be linked to software evolution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Individual assessments (not team based)</a:t>
            </a:r>
          </a:p>
          <a:p>
            <a:pPr lvl="1"/>
            <a:r>
              <a:rPr lang="en-GB" dirty="0"/>
              <a:t>Slides/paper to be submitted to Brightspace. The deadline for submission will be on the Brightspace assignment. For presentations the deadline will be in advance of first presentation schedule. </a:t>
            </a:r>
          </a:p>
          <a:p>
            <a:pPr lvl="1"/>
            <a:r>
              <a:rPr lang="en-GB" dirty="0"/>
              <a:t>Failure to submit on time results in penalties/0 marks being awarded.</a:t>
            </a:r>
          </a:p>
          <a:p>
            <a:r>
              <a:rPr lang="en-GB" dirty="0"/>
              <a:t>For exceptional circumstances (e.g. illness documented with certification) alternative arrangements will be discussed on an individual basis (for assessment 1 and 2).</a:t>
            </a:r>
          </a:p>
          <a:p>
            <a:r>
              <a:rPr lang="en-GB" dirty="0"/>
              <a:t>For exceptional circumstances in relation to assessment 3 where a student cannot submit this assessment on time the student should consider applying for an I-grade. </a:t>
            </a:r>
          </a:p>
          <a:p>
            <a:r>
              <a:rPr lang="en-GB" dirty="0"/>
              <a:t>In other cases, where assessment 3 is not submitted on time, an F-grade will be awarded and thus the module will need to be repeated over the summer and in time for the annual repeats.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2AA6-3F09-43B7-8491-1719CA82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E75C-7A52-4A55-A5DF-CB6BFA3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Assessment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36EE-5E46-4615-80C4-0AA06D4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Presentations Week 7: (10%)</a:t>
            </a:r>
          </a:p>
          <a:p>
            <a:pPr lvl="1"/>
            <a:r>
              <a:rPr lang="en-GB" dirty="0"/>
              <a:t>Individual presentation</a:t>
            </a:r>
          </a:p>
          <a:p>
            <a:pPr lvl="1"/>
            <a:r>
              <a:rPr lang="en-GB" dirty="0"/>
              <a:t>5 minutes in person (time limit will be strictly adhered to)</a:t>
            </a:r>
          </a:p>
          <a:p>
            <a:pPr lvl="1"/>
            <a:r>
              <a:rPr lang="en-GB" b="1" dirty="0"/>
              <a:t>Due date for slides: Wednesday week 8 12h00.</a:t>
            </a:r>
          </a:p>
          <a:p>
            <a:pPr lvl="1"/>
            <a:r>
              <a:rPr lang="en-GB" dirty="0"/>
              <a:t>outside normal class times Thursday/Friday week 7 (timeslots to be selected from shared spreadsheet) </a:t>
            </a:r>
          </a:p>
          <a:p>
            <a:pPr lvl="1"/>
            <a:r>
              <a:rPr lang="en-GB" dirty="0"/>
              <a:t>Focus on “classic” paper</a:t>
            </a:r>
          </a:p>
          <a:p>
            <a:pPr lvl="2"/>
            <a:r>
              <a:rPr lang="en-GB" dirty="0"/>
              <a:t>One that has been shown to be very important in the field (e.g. gets referenced a lot)</a:t>
            </a:r>
          </a:p>
          <a:p>
            <a:pPr lvl="2"/>
            <a:r>
              <a:rPr lang="en-GB" dirty="0"/>
              <a:t>Introduced a new concept/method/paradigm that was adopted</a:t>
            </a:r>
          </a:p>
          <a:p>
            <a:pPr lvl="2"/>
            <a:r>
              <a:rPr lang="en-GB" dirty="0"/>
              <a:t>Summarises and synthesises existing research and is central to the field.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2AA6-3F09-43B7-8491-1719CA82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E75C-7A52-4A55-A5DF-CB6BFA3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Assessment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36EE-5E46-4615-80C4-0AA06D4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Presentations Week 11/12: (10%)</a:t>
            </a:r>
          </a:p>
          <a:p>
            <a:pPr lvl="1"/>
            <a:r>
              <a:rPr lang="en-GB" dirty="0"/>
              <a:t>Individual presentation: Exact dates to be confirmed</a:t>
            </a:r>
          </a:p>
          <a:p>
            <a:pPr lvl="1"/>
            <a:r>
              <a:rPr lang="en-GB" b="1" dirty="0"/>
              <a:t>Due date for slides: Wednesday week 11, 12h00.</a:t>
            </a:r>
            <a:endParaRPr lang="en-GB" dirty="0"/>
          </a:p>
          <a:p>
            <a:pPr lvl="1"/>
            <a:r>
              <a:rPr lang="en-GB" dirty="0"/>
              <a:t>7 minutes in person (time limit will be strictly adhered to)</a:t>
            </a:r>
          </a:p>
          <a:p>
            <a:pPr lvl="1"/>
            <a:r>
              <a:rPr lang="en-GB" dirty="0"/>
              <a:t>outside normal class times (timeslots to be selected from spreadsheet which will be shared) </a:t>
            </a:r>
          </a:p>
          <a:p>
            <a:pPr lvl="1"/>
            <a:r>
              <a:rPr lang="en-GB" dirty="0"/>
              <a:t>Focus on 5 core research papers related to the topic for your final research paper. Focus on the current state of the research.</a:t>
            </a:r>
          </a:p>
          <a:p>
            <a:pPr lvl="1"/>
            <a:r>
              <a:rPr lang="en-GB" dirty="0"/>
              <a:t>To avoid multiple submissions on the same topic, topic proposals will have to be approved (shared spreadsheet will be provided.  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2AA6-3F09-43B7-8491-1719CA82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E75C-7A52-4A55-A5DF-CB6BFA3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Assessment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36EE-5E46-4615-80C4-0AA06D4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Individual Assessment</a:t>
            </a:r>
          </a:p>
          <a:p>
            <a:pPr lvl="1"/>
            <a:r>
              <a:rPr lang="en-GB" dirty="0"/>
              <a:t>Report on a research topic (70%) </a:t>
            </a:r>
          </a:p>
          <a:p>
            <a:pPr lvl="1"/>
            <a:r>
              <a:rPr lang="en-GB" dirty="0"/>
              <a:t>Due 23</a:t>
            </a:r>
            <a:r>
              <a:rPr lang="en-GB" baseline="30000" dirty="0"/>
              <a:t>rd</a:t>
            </a:r>
            <a:r>
              <a:rPr lang="en-GB" dirty="0"/>
              <a:t> December 2024 17:00 </a:t>
            </a:r>
          </a:p>
          <a:p>
            <a:pPr lvl="1"/>
            <a:r>
              <a:rPr lang="en-GB" b="1" dirty="0"/>
              <a:t>Must build on Assessment 2</a:t>
            </a:r>
          </a:p>
          <a:p>
            <a:pPr lvl="1"/>
            <a:r>
              <a:rPr lang="en-GB" b="1" dirty="0"/>
              <a:t>Word Limit: 4000 words</a:t>
            </a:r>
          </a:p>
          <a:p>
            <a:pPr lvl="2"/>
            <a:r>
              <a:rPr lang="en-GB" b="1" dirty="0"/>
              <a:t>Remember the quote: “ I have made this longer than usual because I have not had time to make it shorter” (Blaise Pascal?)</a:t>
            </a:r>
          </a:p>
          <a:p>
            <a:pPr lvl="2"/>
            <a:r>
              <a:rPr lang="en-GB" b="1" dirty="0"/>
              <a:t>Aim to make your paper shorter. Be structured, focused, succinct and precise in your writing.</a:t>
            </a:r>
          </a:p>
          <a:p>
            <a:pPr lvl="1"/>
            <a:r>
              <a:rPr lang="en-GB" b="1" dirty="0"/>
              <a:t>Minimum 10-15 citations (papers you have read). The quality of these papers is also important. i.e. Peer reviewed from high quality journals/conferences.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2AA6-3F09-43B7-8491-1719CA82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E75C-7A52-4A55-A5DF-CB6BFA3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36EE-5E46-4615-80C4-0AA06D4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71" lvl="1" indent="0">
              <a:buNone/>
            </a:pPr>
            <a:r>
              <a:rPr lang="en-IE" sz="180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I. O’Sullivan, A. </a:t>
            </a:r>
            <a:r>
              <a:rPr lang="en-IE" sz="1800" dirty="0" err="1">
                <a:solidFill>
                  <a:srgbClr val="333333"/>
                </a:solidFill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Risquez</a:t>
            </a:r>
            <a:r>
              <a:rPr lang="en-IE" sz="1800" dirty="0">
                <a:solidFill>
                  <a:srgbClr val="333333"/>
                </a:solidFill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 M.C. Kennedy and F. McGrath, “Academic Integrity and Assessment” Presentation from Centre for Transformative Learning and Academic Integrity Unit, University of Limerick.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2AA6-3F09-43B7-8491-1719CA82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8218"/>
      </p:ext>
    </p:extLst>
  </p:cSld>
  <p:clrMapOvr>
    <a:masterClrMapping/>
  </p:clrMapOvr>
</p:sld>
</file>

<file path=ppt/theme/theme1.xml><?xml version="1.0" encoding="utf-8"?>
<a:theme xmlns:a="http://schemas.openxmlformats.org/drawingml/2006/main" name="UL-PowerPoint-template">
  <a:themeElements>
    <a:clrScheme name="UL">
      <a:dk1>
        <a:srgbClr val="171616"/>
      </a:dk1>
      <a:lt1>
        <a:sysClr val="window" lastClr="FFFFFF"/>
      </a:lt1>
      <a:dk2>
        <a:srgbClr val="7F7F7F"/>
      </a:dk2>
      <a:lt2>
        <a:srgbClr val="E7E6E6"/>
      </a:lt2>
      <a:accent1>
        <a:srgbClr val="00B140"/>
      </a:accent1>
      <a:accent2>
        <a:srgbClr val="034638"/>
      </a:accent2>
      <a:accent3>
        <a:srgbClr val="00A3E0"/>
      </a:accent3>
      <a:accent4>
        <a:srgbClr val="FFC72C"/>
      </a:accent4>
      <a:accent5>
        <a:srgbClr val="E31C79"/>
      </a:accent5>
      <a:accent6>
        <a:srgbClr val="D45D00"/>
      </a:accent6>
      <a:hlink>
        <a:srgbClr val="00A3E0"/>
      </a:hlink>
      <a:folHlink>
        <a:srgbClr val="6F26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LBranding" id="{600519B5-4EFB-4050-9B8E-62D46C151B03}" vid="{6B4BC24E-390C-43CB-A9CC-0118060D17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4137211397D940B4BAE1908ED83D59" ma:contentTypeVersion="0" ma:contentTypeDescription="Create a new document." ma:contentTypeScope="" ma:versionID="7263ccf2e690e875e99a558b7728c5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CC13DB-05A2-4CFD-AD8B-2B056964F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802F29-E2FD-4521-A0C0-C6A969A2BA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24D6D1-67AC-4E6E-8A01-6E1CEB9358DE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ULBranding</Template>
  <TotalTime>77</TotalTime>
  <Words>766</Words>
  <Application>Microsoft Office PowerPoint</Application>
  <PresentationFormat>Custom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Georgia</vt:lpstr>
      <vt:lpstr>Helvetica</vt:lpstr>
      <vt:lpstr>UL-PowerPoint-template</vt:lpstr>
      <vt:lpstr>Software Evolution (Reset)</vt:lpstr>
      <vt:lpstr>Module Assessments</vt:lpstr>
      <vt:lpstr>Declaration of use of GenAI</vt:lpstr>
      <vt:lpstr>Grading Scheme</vt:lpstr>
      <vt:lpstr>Module Assessments</vt:lpstr>
      <vt:lpstr>Module Assessment 1</vt:lpstr>
      <vt:lpstr>Module Assessment 2</vt:lpstr>
      <vt:lpstr>Module Assessment 3</vt:lpstr>
      <vt:lpstr>References</vt:lpstr>
      <vt:lpstr>Discussion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Michael.English</dc:creator>
  <cp:lastModifiedBy>Michael.English</cp:lastModifiedBy>
  <cp:revision>2</cp:revision>
  <dcterms:created xsi:type="dcterms:W3CDTF">2024-10-16T10:07:46Z</dcterms:created>
  <dcterms:modified xsi:type="dcterms:W3CDTF">2024-10-16T11:25:46Z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0x0101009C4137211397D940B4BAE1908ED83D59</vt:lpwstr>
  </property>
</Properties>
</file>