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sldIdLst>
    <p:sldId id="323" r:id="rId2"/>
    <p:sldId id="324" r:id="rId3"/>
    <p:sldId id="325" r:id="rId4"/>
    <p:sldId id="32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4659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8057E-6B0C-451C-AD45-92F20C232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3837B9-99D6-4E83-86F2-8C6794556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A96A6-BA52-4F4A-89C7-48FEC576A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5823-2809-4644-9DC0-EF9DDD16B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A4B0-A8E5-44F0-B38B-7E91D8A0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0CD6E8-940B-403B-B56C-8B5983D6D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FA56DF-1B00-4FC6-93FB-F7AF6AC55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1CDCCF-A6E0-4AEC-9F3F-32BF92D2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B3075-406C-4E11-95BD-E7764C47B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2C26A41-02EC-427B-B330-520494817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BF97-E10A-406A-A1E3-6C0EC1F4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6695E423-8E93-4F40-9BF9-F8358087F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DCA163-E6B1-4721-A50A-F53083C85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0" r:id="rId6"/>
    <p:sldLayoutId id="2147483687" r:id="rId7"/>
    <p:sldLayoutId id="2147483681" r:id="rId8"/>
    <p:sldLayoutId id="2147483688" r:id="rId9"/>
    <p:sldLayoutId id="2147483682" r:id="rId10"/>
    <p:sldLayoutId id="214748368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7" Type="http://schemas.openxmlformats.org/officeDocument/2006/relationships/image" Target="../media/image6.jpg"/><Relationship Id="rId2" Type="http://schemas.openxmlformats.org/officeDocument/2006/relationships/hyperlink" Target="https://learn.ul.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E" dirty="0"/>
              <a:t>CS4416</a:t>
            </a:r>
            <a:br>
              <a:rPr lang="en-IE" dirty="0"/>
            </a:br>
            <a:r>
              <a:rPr lang="en-IE"/>
              <a:t>Database Systems</a:t>
            </a:r>
            <a:endParaRPr lang="en-I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52936"/>
            <a:ext cx="7010400" cy="3236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400" dirty="0"/>
              <a:t>Lecturer: Nikola S. </a:t>
            </a:r>
            <a:r>
              <a:rPr lang="en-IE" sz="2400" dirty="0" err="1"/>
              <a:t>Nikolov</a:t>
            </a:r>
            <a:r>
              <a:rPr lang="en-IE" sz="2400" dirty="0"/>
              <a:t> (</a:t>
            </a:r>
            <a:r>
              <a:rPr lang="en-IE" sz="2400" dirty="0" err="1"/>
              <a:t>Nik</a:t>
            </a:r>
            <a:r>
              <a:rPr lang="en-IE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E-mail: nikola.nikolov@ul.ie</a:t>
            </a:r>
            <a:endParaRPr lang="en-IE" sz="2400" dirty="0"/>
          </a:p>
          <a:p>
            <a:pPr>
              <a:lnSpc>
                <a:spcPct val="90000"/>
              </a:lnSpc>
            </a:pPr>
            <a:endParaRPr lang="en-IE" sz="2400" dirty="0"/>
          </a:p>
          <a:p>
            <a:pPr>
              <a:lnSpc>
                <a:spcPct val="90000"/>
              </a:lnSpc>
            </a:pPr>
            <a:r>
              <a:rPr lang="en-IE" sz="2400" dirty="0"/>
              <a:t>Lab Assistants:</a:t>
            </a:r>
            <a:br>
              <a:rPr lang="en-IE" sz="2400" dirty="0"/>
            </a:br>
            <a:r>
              <a:rPr lang="en-IE" sz="2400" dirty="0"/>
              <a:t>Josh McGiff, Salma Mekaoui, </a:t>
            </a:r>
            <a:r>
              <a:rPr lang="en-IE" sz="2400" dirty="0" err="1"/>
              <a:t>Toheeb</a:t>
            </a:r>
            <a:r>
              <a:rPr lang="en-IE" sz="2400" dirty="0"/>
              <a:t> </a:t>
            </a:r>
            <a:r>
              <a:rPr lang="en-IE" sz="2400" dirty="0" err="1"/>
              <a:t>Jimoh</a:t>
            </a:r>
            <a:endParaRPr lang="en-IE" sz="2400" dirty="0"/>
          </a:p>
          <a:p>
            <a:pPr>
              <a:lnSpc>
                <a:spcPct val="90000"/>
              </a:lnSpc>
            </a:pPr>
            <a:endParaRPr lang="en-IE" sz="2400" dirty="0"/>
          </a:p>
          <a:p>
            <a:pPr>
              <a:lnSpc>
                <a:spcPct val="90000"/>
              </a:lnSpc>
            </a:pPr>
            <a:r>
              <a:rPr lang="en-IE" sz="2400" dirty="0"/>
              <a:t>Labs start in week 1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Tutorials start in week 2</a:t>
            </a:r>
            <a:endParaRPr lang="en-I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IE" dirty="0"/>
              <a:t>Module Material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253C6F-0263-405D-973C-1A04DA3B4C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39750" y="1700808"/>
            <a:ext cx="806469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r>
              <a:rPr lang="en-GB" sz="2000" dirty="0"/>
              <a:t>Textbooks (relational databases): </a:t>
            </a:r>
          </a:p>
          <a:p>
            <a:pPr marL="927100" lvl="1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r>
              <a:rPr lang="en-GB" sz="1800" dirty="0"/>
              <a:t>J. D. Ullman and J. </a:t>
            </a:r>
            <a:r>
              <a:rPr lang="en-GB" sz="1800" dirty="0" err="1"/>
              <a:t>Widom</a:t>
            </a:r>
            <a:r>
              <a:rPr lang="en-GB" sz="1800" dirty="0"/>
              <a:t>, A First Course in Database Systems, 4th edition, Pearson, 2014</a:t>
            </a:r>
          </a:p>
          <a:p>
            <a:pPr marL="927100" lvl="1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r>
              <a:rPr lang="en-GB" sz="1800" dirty="0"/>
              <a:t>Thomas Connolly and Carolyn </a:t>
            </a:r>
            <a:r>
              <a:rPr lang="en-GB" sz="1800" dirty="0" err="1"/>
              <a:t>Begg</a:t>
            </a:r>
            <a:r>
              <a:rPr lang="en-GB" sz="1800" dirty="0"/>
              <a:t>, Database Systems, 6th ed., Pearson, 2014</a:t>
            </a:r>
          </a:p>
          <a:p>
            <a:pPr marL="469900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endParaRPr lang="en-US" sz="2000" dirty="0"/>
          </a:p>
          <a:p>
            <a:pPr>
              <a:spcBef>
                <a:spcPct val="20000"/>
              </a:spcBef>
              <a:buClr>
                <a:srgbClr val="CC00CC"/>
              </a:buClr>
            </a:pPr>
            <a:endParaRPr lang="en-US" sz="2000" dirty="0"/>
          </a:p>
          <a:p>
            <a:pPr>
              <a:spcBef>
                <a:spcPct val="20000"/>
              </a:spcBef>
              <a:buClr>
                <a:srgbClr val="CC00CC"/>
              </a:buClr>
            </a:pPr>
            <a:endParaRPr lang="en-US" sz="2000" dirty="0"/>
          </a:p>
          <a:p>
            <a:pPr>
              <a:spcBef>
                <a:spcPct val="20000"/>
              </a:spcBef>
              <a:buClr>
                <a:srgbClr val="CC00CC"/>
              </a:buClr>
            </a:pPr>
            <a:endParaRPr lang="en-US" sz="2000" dirty="0"/>
          </a:p>
          <a:p>
            <a:pPr>
              <a:spcBef>
                <a:spcPct val="20000"/>
              </a:spcBef>
              <a:buClr>
                <a:srgbClr val="CC00CC"/>
              </a:buClr>
            </a:pPr>
            <a:endParaRPr lang="en-US" sz="2000" dirty="0"/>
          </a:p>
          <a:p>
            <a:pPr marL="469900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r>
              <a:rPr lang="en-US" sz="2000" dirty="0"/>
              <a:t>Module website: </a:t>
            </a:r>
            <a:r>
              <a:rPr lang="en-US" sz="2000" dirty="0">
                <a:hlinkClick r:id="rId2"/>
              </a:rPr>
              <a:t>https://learn.ul.ie/</a:t>
            </a:r>
            <a:br>
              <a:rPr lang="en-US" sz="2000" dirty="0"/>
            </a:br>
            <a:endParaRPr lang="en-IE" sz="2000" dirty="0"/>
          </a:p>
          <a:p>
            <a:pPr marL="469900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r>
              <a:rPr lang="en-GB" sz="2000" dirty="0"/>
              <a:t>L</a:t>
            </a:r>
            <a:r>
              <a:rPr lang="en-IE" sz="2000" dirty="0"/>
              <a:t>abs: MySQL/MariaDB with phpMyAdmin. Work from home/own computer by installing XAMPP:</a:t>
            </a:r>
            <a:r>
              <a:rPr lang="en-IE" sz="2000" dirty="0">
                <a:solidFill>
                  <a:schemeClr val="tx2"/>
                </a:solidFill>
              </a:rPr>
              <a:t> </a:t>
            </a:r>
            <a:r>
              <a:rPr lang="en-IE" sz="2000" dirty="0">
                <a:solidFill>
                  <a:schemeClr val="tx2"/>
                </a:solidFill>
                <a:hlinkClick r:id="rId3"/>
              </a:rPr>
              <a:t>https://www.apachefriends.org/</a:t>
            </a:r>
            <a:r>
              <a:rPr lang="en-IE" sz="2000" dirty="0">
                <a:solidFill>
                  <a:schemeClr val="tx2"/>
                </a:solidFill>
              </a:rPr>
              <a:t>.</a:t>
            </a:r>
          </a:p>
          <a:p>
            <a:pPr marL="469900" indent="-4699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C5CF2A-BB06-4DA3-A724-DAFB514C8AD7}"/>
              </a:ext>
            </a:extLst>
          </p:cNvPr>
          <p:cNvGrpSpPr/>
          <p:nvPr/>
        </p:nvGrpSpPr>
        <p:grpSpPr>
          <a:xfrm>
            <a:off x="1547664" y="3428998"/>
            <a:ext cx="6140879" cy="1513956"/>
            <a:chOff x="1215647" y="3427410"/>
            <a:chExt cx="6140879" cy="1513956"/>
          </a:xfrm>
        </p:grpSpPr>
        <p:pic>
          <p:nvPicPr>
            <p:cNvPr id="10246" name="Picture 5" descr="013600637X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5647" y="3429000"/>
              <a:ext cx="1073113" cy="1512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8" descr="http://vig-fp.prenhall.com/coverimage/032152306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00023" y="3427412"/>
              <a:ext cx="1207946" cy="15137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44161" y="3427410"/>
              <a:ext cx="1512365" cy="151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FF22A8-3F24-491E-A62C-B614639BB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42" y="3428999"/>
            <a:ext cx="1060778" cy="1512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IE"/>
              <a:t>Assessment Instruments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F86FAA0-D7A2-4EA0-A101-362A8CF3D25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IE" sz="2400" dirty="0"/>
              <a:t>Midterm Exam (week 6, TBC): </a:t>
            </a:r>
            <a:r>
              <a:rPr lang="en-IE" sz="2400" dirty="0">
                <a:solidFill>
                  <a:srgbClr val="FF0000"/>
                </a:solidFill>
              </a:rPr>
              <a:t>15%</a:t>
            </a:r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IE" sz="2400" dirty="0"/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IE" sz="2400" dirty="0"/>
              <a:t>Project: </a:t>
            </a:r>
            <a:r>
              <a:rPr lang="en-IE" sz="2400" dirty="0">
                <a:solidFill>
                  <a:srgbClr val="FF0000"/>
                </a:solidFill>
              </a:rPr>
              <a:t>20%</a:t>
            </a:r>
            <a:r>
              <a:rPr lang="en-IE" sz="2400" dirty="0"/>
              <a:t> (groups of 4-5 students)</a:t>
            </a:r>
          </a:p>
          <a:p>
            <a:pPr marL="908050" lvl="1" indent="-436563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IE" sz="2200" dirty="0"/>
              <a:t>Formal specifications will be announced by week 6</a:t>
            </a:r>
          </a:p>
          <a:p>
            <a:pPr marL="908050" lvl="1" indent="-436563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IE" sz="2200" dirty="0"/>
              <a:t>Deadline: Friday, week 12</a:t>
            </a:r>
          </a:p>
          <a:p>
            <a:pPr marL="908050" lvl="1" indent="-436563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IE" sz="2200" dirty="0"/>
              <a:t>-5% penalty for late submissions</a:t>
            </a:r>
          </a:p>
          <a:p>
            <a:pPr marL="908050" lvl="1" indent="-436563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IE" sz="2200" dirty="0"/>
              <a:t>No submissions will be accepted after the final exam</a:t>
            </a:r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IE" sz="2400" dirty="0"/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IE" sz="2400" dirty="0"/>
              <a:t>Final exam: </a:t>
            </a:r>
            <a:r>
              <a:rPr lang="en-IE" sz="2400" dirty="0">
                <a:solidFill>
                  <a:srgbClr val="FF0000"/>
                </a:solidFill>
              </a:rPr>
              <a:t>65%</a:t>
            </a:r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IE" sz="2400" dirty="0"/>
          </a:p>
          <a:p>
            <a:pPr marL="469900" indent="-46990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IE" sz="2400" dirty="0"/>
              <a:t>Repeat by an individual project: </a:t>
            </a:r>
            <a:r>
              <a:rPr lang="en-IE" sz="2400" dirty="0">
                <a:solidFill>
                  <a:srgbClr val="FF0000"/>
                </a:solidFill>
              </a:rPr>
              <a:t>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Grading Scheme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E196759-A9FD-4258-9567-45B5B67FEAA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4897437" cy="3759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solidFill>
                  <a:schemeClr val="accent2"/>
                </a:solidFill>
                <a:latin typeface="Arial" charset="0"/>
              </a:rPr>
              <a:t>Mark	       Grade		QCA</a:t>
            </a:r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r>
              <a:rPr lang="en-US" sz="2000">
                <a:latin typeface="Arial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80		A1	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4.00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72		A2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3.60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64		B1	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3.20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60		B2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3.00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56		B3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2.80</a:t>
            </a: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52		C1		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2.60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48		C2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2.40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  40		C3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2.00</a:t>
            </a:r>
          </a:p>
          <a:p>
            <a:r>
              <a:rPr lang="en-GB" sz="2000">
                <a:solidFill>
                  <a:schemeClr val="tx2"/>
                </a:solidFill>
                <a:latin typeface="Arial" charset="0"/>
              </a:rPr>
              <a:t>  35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		D1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1.60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GB" sz="2000">
                <a:solidFill>
                  <a:schemeClr val="tx2"/>
                </a:solidFill>
                <a:latin typeface="Arial" charset="0"/>
              </a:rPr>
              <a:t>  30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		D2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	1.20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&lt;30 		F	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	0.00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1752</TotalTime>
  <Words>293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Monotype Sorts</vt:lpstr>
      <vt:lpstr>Tahoma</vt:lpstr>
      <vt:lpstr>Times New Roman</vt:lpstr>
      <vt:lpstr>Wingdings</vt:lpstr>
      <vt:lpstr>Wingdings 2</vt:lpstr>
      <vt:lpstr>Median</vt:lpstr>
      <vt:lpstr>CS4416 Database Systems</vt:lpstr>
      <vt:lpstr>Module Material</vt:lpstr>
      <vt:lpstr>Assessment Instruments</vt:lpstr>
      <vt:lpstr>Grading Scheme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Nikola.Nikolov</cp:lastModifiedBy>
  <cp:revision>124</cp:revision>
  <dcterms:created xsi:type="dcterms:W3CDTF">2002-03-23T20:14:09Z</dcterms:created>
  <dcterms:modified xsi:type="dcterms:W3CDTF">2024-09-09T17:12:06Z</dcterms:modified>
</cp:coreProperties>
</file>