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12"/>
  </p:notesMasterIdLst>
  <p:sldIdLst>
    <p:sldId id="323" r:id="rId2"/>
    <p:sldId id="304" r:id="rId3"/>
    <p:sldId id="326" r:id="rId4"/>
    <p:sldId id="305" r:id="rId5"/>
    <p:sldId id="325" r:id="rId6"/>
    <p:sldId id="306" r:id="rId7"/>
    <p:sldId id="330" r:id="rId8"/>
    <p:sldId id="331" r:id="rId9"/>
    <p:sldId id="309" r:id="rId10"/>
    <p:sldId id="329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5DD18C-BA42-4DA4-91DF-803C8D67E4FD}" v="1" dt="2024-09-10T00:08:48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4659" autoAdjust="0"/>
  </p:normalViewPr>
  <p:slideViewPr>
    <p:cSldViewPr>
      <p:cViewPr varScale="1">
        <p:scale>
          <a:sx n="105" d="100"/>
          <a:sy n="105" d="100"/>
        </p:scale>
        <p:origin x="13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.Nikolov" userId="b28fb1a3-6f3a-4286-901a-788c5e65a381" providerId="ADAL" clId="{B35DD18C-BA42-4DA4-91DF-803C8D67E4FD}"/>
    <pc:docChg chg="modSld">
      <pc:chgData name="Nikola.Nikolov" userId="b28fb1a3-6f3a-4286-901a-788c5e65a381" providerId="ADAL" clId="{B35DD18C-BA42-4DA4-91DF-803C8D67E4FD}" dt="2024-09-10T00:08:50.133" v="2" actId="20577"/>
      <pc:docMkLst>
        <pc:docMk/>
      </pc:docMkLst>
      <pc:sldChg chg="modSp mod">
        <pc:chgData name="Nikola.Nikolov" userId="b28fb1a3-6f3a-4286-901a-788c5e65a381" providerId="ADAL" clId="{B35DD18C-BA42-4DA4-91DF-803C8D67E4FD}" dt="2024-09-10T00:08:50.133" v="2" actId="20577"/>
        <pc:sldMkLst>
          <pc:docMk/>
          <pc:sldMk cId="0" sldId="309"/>
        </pc:sldMkLst>
        <pc:spChg chg="mod">
          <ac:chgData name="Nikola.Nikolov" userId="b28fb1a3-6f3a-4286-901a-788c5e65a381" providerId="ADAL" clId="{B35DD18C-BA42-4DA4-91DF-803C8D67E4FD}" dt="2024-09-10T00:08:50.133" v="2" actId="20577"/>
          <ac:spMkLst>
            <pc:docMk/>
            <pc:sldMk cId="0" sldId="309"/>
            <ac:spMk id="819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76EE293-75B8-4272-B865-4A721ABAD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2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4B9FE87-7F3D-43A7-A5F6-67B8BA472F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31D26-202D-4EC9-92CC-DEEF4D8F6D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53C0FD92-D02B-4413-94FD-6A8624AE37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1FEB8E2-8E30-4DD9-A40A-081A3FA459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00B87A8-DF64-46AD-B78A-02073CF1F9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352C09F5-C170-4343-BC0B-3E8E8E78DE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FC580188-EE5B-464D-8A4A-6880FB8A60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67468E5-D282-42E0-BBC0-C8F591587F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471827-9539-486C-BE6F-3F7CBCAB6F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84B7EE-9FA6-40FC-8D75-42E2EEDCCF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6BD2E1E-F693-496A-AB86-96A52141F5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84922A-E5F2-4BD4-A66D-13705CE8A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ostingdata.co.uk/nosql-databas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Lecture 1</a:t>
            </a:r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/>
          <a:lstStyle/>
          <a:p>
            <a:r>
              <a:rPr lang="en-GB" dirty="0"/>
              <a:t>Introduction to Database Systems</a:t>
            </a:r>
            <a:endParaRPr lang="en-US" dirty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5496" y="6208271"/>
            <a:ext cx="9573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800" dirty="0">
                <a:solidFill>
                  <a:schemeClr val="folHlink"/>
                </a:solidFill>
              </a:rPr>
              <a:t>CS4416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Module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1FEB8E2-8E30-4DD9-A40A-081A3FA459F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relational data model</a:t>
            </a:r>
          </a:p>
          <a:p>
            <a:pPr lvl="1"/>
            <a:r>
              <a:rPr lang="en-IE" dirty="0"/>
              <a:t>SQL: data definition, data manipulation, views</a:t>
            </a:r>
          </a:p>
          <a:p>
            <a:pPr lvl="1"/>
            <a:r>
              <a:rPr lang="en-IE" dirty="0"/>
              <a:t>Design theory of relational databases</a:t>
            </a:r>
          </a:p>
          <a:p>
            <a:pPr lvl="1"/>
            <a:r>
              <a:rPr lang="en-IE" dirty="0"/>
              <a:t>Normal forms</a:t>
            </a:r>
          </a:p>
          <a:p>
            <a:pPr lvl="1"/>
            <a:r>
              <a:rPr lang="en-IE" dirty="0"/>
              <a:t>SQL: constraints, triggers, stored procedures</a:t>
            </a:r>
          </a:p>
          <a:p>
            <a:pPr lvl="1"/>
            <a:r>
              <a:rPr lang="en-IE" dirty="0"/>
              <a:t>SQL/host language interface: JDBC, PHP &amp; MySQL</a:t>
            </a:r>
          </a:p>
          <a:p>
            <a:r>
              <a:rPr lang="en-IE" dirty="0"/>
              <a:t>Database Transaction Management</a:t>
            </a:r>
          </a:p>
          <a:p>
            <a:r>
              <a:rPr lang="en-IE" dirty="0"/>
              <a:t>Intro to NoSQL Databases</a:t>
            </a:r>
          </a:p>
          <a:p>
            <a:r>
              <a:rPr lang="en-IE"/>
              <a:t>Labs: </a:t>
            </a:r>
            <a:r>
              <a:rPr lang="en-IE" dirty="0"/>
              <a:t>MySQL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Definition of a Database (1)</a:t>
            </a:r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43D889ED-DAC1-496F-9612-2F5650EF965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132856"/>
            <a:ext cx="7772400" cy="3963144"/>
          </a:xfrm>
        </p:spPr>
        <p:txBody>
          <a:bodyPr/>
          <a:lstStyle/>
          <a:p>
            <a:pPr marL="469900" indent="-469900">
              <a:buNone/>
            </a:pPr>
            <a:r>
              <a:rPr lang="en-IE" dirty="0" err="1"/>
              <a:t>Ullman</a:t>
            </a:r>
            <a:r>
              <a:rPr lang="en-IE" dirty="0"/>
              <a:t> and </a:t>
            </a:r>
            <a:r>
              <a:rPr lang="en-IE" dirty="0" err="1"/>
              <a:t>Widom</a:t>
            </a:r>
            <a:r>
              <a:rPr lang="en-IE" dirty="0"/>
              <a:t>:</a:t>
            </a:r>
          </a:p>
          <a:p>
            <a:pPr marL="469900" indent="-469900">
              <a:buNone/>
            </a:pPr>
            <a:endParaRPr lang="en-IE" sz="2000" dirty="0"/>
          </a:p>
          <a:p>
            <a:pPr marL="469900" indent="-469900"/>
            <a:r>
              <a:rPr lang="en-IE" dirty="0"/>
              <a:t>Collection of information:</a:t>
            </a:r>
          </a:p>
          <a:p>
            <a:pPr marL="908050" lvl="1" indent="-436563"/>
            <a:r>
              <a:rPr lang="en-IE" sz="2400" dirty="0"/>
              <a:t>Exists over a long period of time </a:t>
            </a:r>
          </a:p>
          <a:p>
            <a:pPr marL="908050" lvl="1" indent="-436563"/>
            <a:r>
              <a:rPr lang="en-IE" sz="2400" dirty="0"/>
              <a:t>Stored on secondary storage in a structured way.</a:t>
            </a:r>
          </a:p>
          <a:p>
            <a:pPr marL="908050" lvl="1" indent="-436563"/>
            <a:r>
              <a:rPr lang="en-IE" sz="2400" dirty="0"/>
              <a:t>Managed by a computer program called Database Management System (DBMS)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Definition of a Database (2)</a:t>
            </a:r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43D889ED-DAC1-496F-9612-2F5650EF965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0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132856"/>
            <a:ext cx="7772400" cy="3963144"/>
          </a:xfrm>
        </p:spPr>
        <p:txBody>
          <a:bodyPr>
            <a:normAutofit lnSpcReduction="10000"/>
          </a:bodyPr>
          <a:lstStyle/>
          <a:p>
            <a:pPr marL="469900" indent="-469900">
              <a:buNone/>
            </a:pPr>
            <a:r>
              <a:rPr lang="en-IE" dirty="0"/>
              <a:t>Connolly and </a:t>
            </a:r>
            <a:r>
              <a:rPr lang="en-IE" dirty="0" err="1"/>
              <a:t>Begg</a:t>
            </a:r>
            <a:r>
              <a:rPr lang="en-IE" dirty="0"/>
              <a:t>:</a:t>
            </a:r>
          </a:p>
          <a:p>
            <a:pPr marL="469900" indent="-469900">
              <a:buNone/>
            </a:pPr>
            <a:endParaRPr lang="en-IE" sz="2000" dirty="0"/>
          </a:p>
          <a:p>
            <a:pPr marL="469900" indent="-469900"/>
            <a:r>
              <a:rPr lang="en-IE" dirty="0"/>
              <a:t>A shared collection of logically related data and its description, designed to meet the informational needs of an organization.</a:t>
            </a:r>
          </a:p>
          <a:p>
            <a:pPr marL="789940" lvl="1" indent="-469900"/>
            <a:r>
              <a:rPr lang="en-IE" sz="2100" dirty="0"/>
              <a:t>Minimum duplication</a:t>
            </a:r>
          </a:p>
          <a:p>
            <a:pPr marL="789940" lvl="1" indent="-469900"/>
            <a:r>
              <a:rPr lang="en-IE" sz="2100" dirty="0"/>
              <a:t>Self-describing nature of a database (data + metadata)</a:t>
            </a:r>
          </a:p>
          <a:p>
            <a:pPr marL="789940" lvl="1" indent="-469900"/>
            <a:r>
              <a:rPr lang="en-IE" sz="2100" dirty="0"/>
              <a:t>Data abstraction</a:t>
            </a:r>
          </a:p>
          <a:p>
            <a:pPr marL="789940" lvl="1" indent="-469900"/>
            <a:r>
              <a:rPr lang="en-IE" sz="2100" dirty="0"/>
              <a:t>Information takes the form of </a:t>
            </a:r>
            <a:r>
              <a:rPr lang="en-IE" sz="2100" i="1" dirty="0"/>
              <a:t>entities</a:t>
            </a:r>
            <a:r>
              <a:rPr lang="en-IE" sz="2100" dirty="0"/>
              <a:t>, </a:t>
            </a:r>
            <a:r>
              <a:rPr lang="en-IE" sz="2100" i="1" dirty="0"/>
              <a:t>attributes</a:t>
            </a:r>
            <a:r>
              <a:rPr lang="en-IE" sz="2100" dirty="0"/>
              <a:t> and </a:t>
            </a:r>
            <a:r>
              <a:rPr lang="en-IE" sz="2100" i="1" dirty="0"/>
              <a:t>relationships</a:t>
            </a:r>
            <a:r>
              <a:rPr lang="en-IE" sz="21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275856" y="2060848"/>
            <a:ext cx="5400600" cy="4032448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55776" y="2204864"/>
            <a:ext cx="1800200" cy="37444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Database System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292080" y="3213125"/>
            <a:ext cx="1079500" cy="14398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IE" sz="1800" dirty="0">
                <a:latin typeface="Verdana" pitchFamily="34" charset="0"/>
              </a:rPr>
              <a:t>DBMS</a:t>
            </a:r>
          </a:p>
        </p:txBody>
      </p:sp>
      <p:sp>
        <p:nvSpPr>
          <p:cNvPr id="4098" name="Slide Number Placeholder 6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4B59F25B-61D5-4007-922D-B74DFD911E73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4102" name="AutoShape 8"/>
          <p:cNvCxnSpPr>
            <a:cxnSpLocks noChangeShapeType="1"/>
          </p:cNvCxnSpPr>
          <p:nvPr/>
        </p:nvCxnSpPr>
        <p:spPr bwMode="auto">
          <a:xfrm flipV="1">
            <a:off x="6371580" y="2708920"/>
            <a:ext cx="921612" cy="1057950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3" name="Picture 9" descr="MCj042814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67544" y="3069009"/>
            <a:ext cx="8826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04" name="AutoShape 10"/>
          <p:cNvCxnSpPr>
            <a:cxnSpLocks noChangeShapeType="1"/>
          </p:cNvCxnSpPr>
          <p:nvPr/>
        </p:nvCxnSpPr>
        <p:spPr bwMode="auto">
          <a:xfrm>
            <a:off x="4139952" y="2949005"/>
            <a:ext cx="1001426" cy="840035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05" name="Text Box 11"/>
          <p:cNvSpPr txBox="1">
            <a:spLocks noChangeArrowheads="1"/>
          </p:cNvSpPr>
          <p:nvPr/>
        </p:nvSpPr>
        <p:spPr bwMode="auto">
          <a:xfrm>
            <a:off x="2770324" y="3430741"/>
            <a:ext cx="13163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IE" sz="1600" dirty="0">
                <a:latin typeface="Verdana" pitchFamily="34" charset="0"/>
              </a:rPr>
              <a:t>Database</a:t>
            </a:r>
          </a:p>
          <a:p>
            <a:pPr algn="ctr" eaLnBrk="1" hangingPunct="1"/>
            <a:r>
              <a:rPr lang="en-IE" sz="1600" dirty="0">
                <a:latin typeface="Verdana" pitchFamily="34" charset="0"/>
              </a:rPr>
              <a:t>Application</a:t>
            </a:r>
          </a:p>
        </p:txBody>
      </p:sp>
      <p:pic>
        <p:nvPicPr>
          <p:cNvPr id="4106" name="Picture 12" descr="kwrite_0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782405" y="2466405"/>
            <a:ext cx="1292225" cy="965200"/>
          </a:xfrm>
          <a:noFill/>
        </p:spPr>
      </p:pic>
      <p:grpSp>
        <p:nvGrpSpPr>
          <p:cNvPr id="27" name="Group 26"/>
          <p:cNvGrpSpPr/>
          <p:nvPr/>
        </p:nvGrpSpPr>
        <p:grpSpPr>
          <a:xfrm>
            <a:off x="2770324" y="4293096"/>
            <a:ext cx="1316386" cy="1549111"/>
            <a:chOff x="1823615" y="2607816"/>
            <a:chExt cx="1316386" cy="1549111"/>
          </a:xfrm>
        </p:grpSpPr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1823615" y="3572152"/>
              <a:ext cx="131638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IE" sz="1600" dirty="0">
                  <a:latin typeface="Verdana" pitchFamily="34" charset="0"/>
                </a:rPr>
                <a:t>Database</a:t>
              </a:r>
            </a:p>
            <a:p>
              <a:pPr algn="ctr" eaLnBrk="1" hangingPunct="1"/>
              <a:r>
                <a:rPr lang="en-IE" sz="1600" dirty="0">
                  <a:latin typeface="Verdana" pitchFamily="34" charset="0"/>
                </a:rPr>
                <a:t>Application</a:t>
              </a:r>
            </a:p>
          </p:txBody>
        </p:sp>
        <p:pic>
          <p:nvPicPr>
            <p:cNvPr id="29" name="Picture 12" descr="kwrite_0"/>
            <p:cNvPicPr>
              <a:picLocks noGrp="1" noChangeAspect="1" noChangeArrowheads="1"/>
            </p:cNvPicPr>
            <p:nvPr>
              <p:ph sz="quarter" idx="1"/>
            </p:nvPr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1835696" y="2607816"/>
              <a:ext cx="1292225" cy="965200"/>
            </a:xfrm>
            <a:noFill/>
          </p:spPr>
        </p:pic>
      </p:grpSp>
      <p:cxnSp>
        <p:nvCxnSpPr>
          <p:cNvPr id="30" name="AutoShape 10"/>
          <p:cNvCxnSpPr>
            <a:cxnSpLocks noChangeShapeType="1"/>
          </p:cNvCxnSpPr>
          <p:nvPr/>
        </p:nvCxnSpPr>
        <p:spPr bwMode="auto">
          <a:xfrm flipV="1">
            <a:off x="4139952" y="4077072"/>
            <a:ext cx="1001426" cy="698624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9" descr="MCj042814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67544" y="5013225"/>
            <a:ext cx="8826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AutoShape 10"/>
          <p:cNvCxnSpPr>
            <a:cxnSpLocks noChangeShapeType="1"/>
            <a:endCxn id="4106" idx="1"/>
          </p:cNvCxnSpPr>
          <p:nvPr/>
        </p:nvCxnSpPr>
        <p:spPr bwMode="auto">
          <a:xfrm flipV="1">
            <a:off x="1331640" y="2949005"/>
            <a:ext cx="1450765" cy="479996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AutoShape 10"/>
          <p:cNvCxnSpPr>
            <a:cxnSpLocks noChangeShapeType="1"/>
          </p:cNvCxnSpPr>
          <p:nvPr/>
        </p:nvCxnSpPr>
        <p:spPr bwMode="auto">
          <a:xfrm>
            <a:off x="1331640" y="3717032"/>
            <a:ext cx="1440160" cy="792088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AutoShape 10"/>
          <p:cNvCxnSpPr>
            <a:cxnSpLocks noChangeShapeType="1"/>
            <a:stCxn id="37" idx="1"/>
            <a:endCxn id="29" idx="1"/>
          </p:cNvCxnSpPr>
          <p:nvPr/>
        </p:nvCxnSpPr>
        <p:spPr bwMode="auto">
          <a:xfrm flipV="1">
            <a:off x="1350194" y="4775696"/>
            <a:ext cx="1432211" cy="741561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107392" y="4293096"/>
            <a:ext cx="1296144" cy="1628595"/>
            <a:chOff x="7050496" y="4293096"/>
            <a:chExt cx="1296144" cy="1628595"/>
          </a:xfrm>
        </p:grpSpPr>
        <p:sp>
          <p:nvSpPr>
            <p:cNvPr id="58" name="Can 57"/>
            <p:cNvSpPr/>
            <p:nvPr/>
          </p:nvSpPr>
          <p:spPr>
            <a:xfrm>
              <a:off x="7236296" y="4293096"/>
              <a:ext cx="924544" cy="1196469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50496" y="552158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2000" dirty="0"/>
                <a:t>Database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107392" y="2276872"/>
            <a:ext cx="1296144" cy="1628595"/>
            <a:chOff x="7050496" y="4293096"/>
            <a:chExt cx="1296144" cy="1628595"/>
          </a:xfrm>
        </p:grpSpPr>
        <p:sp>
          <p:nvSpPr>
            <p:cNvPr id="64" name="Can 63"/>
            <p:cNvSpPr/>
            <p:nvPr/>
          </p:nvSpPr>
          <p:spPr>
            <a:xfrm>
              <a:off x="7236296" y="4293096"/>
              <a:ext cx="924544" cy="1196469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50496" y="552158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2000" dirty="0"/>
                <a:t>Database</a:t>
              </a:r>
            </a:p>
          </p:txBody>
        </p:sp>
      </p:grpSp>
      <p:cxnSp>
        <p:nvCxnSpPr>
          <p:cNvPr id="66" name="AutoShape 8"/>
          <p:cNvCxnSpPr>
            <a:cxnSpLocks noChangeShapeType="1"/>
          </p:cNvCxnSpPr>
          <p:nvPr/>
        </p:nvCxnSpPr>
        <p:spPr bwMode="auto">
          <a:xfrm>
            <a:off x="6371580" y="4126910"/>
            <a:ext cx="921612" cy="958274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Some Popular DBMSs</a:t>
            </a:r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43D889ED-DAC1-496F-9612-2F5650EF965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07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469900" indent="-469900"/>
            <a:r>
              <a:rPr lang="en-US" sz="2800" dirty="0"/>
              <a:t>Oracle</a:t>
            </a:r>
          </a:p>
          <a:p>
            <a:pPr marL="469900" indent="-469900"/>
            <a:r>
              <a:rPr lang="en-US" sz="2800" dirty="0"/>
              <a:t>MySQL</a:t>
            </a:r>
          </a:p>
          <a:p>
            <a:pPr marL="469900" indent="-469900"/>
            <a:r>
              <a:rPr lang="en-US" sz="2800" dirty="0"/>
              <a:t>IBM DB2</a:t>
            </a:r>
          </a:p>
          <a:p>
            <a:pPr marL="469900" indent="-469900"/>
            <a:r>
              <a:rPr lang="en-US" sz="2800" dirty="0"/>
              <a:t>SAP Hana</a:t>
            </a:r>
          </a:p>
          <a:p>
            <a:pPr marL="469900" indent="-469900"/>
            <a:r>
              <a:rPr lang="en-US" sz="2800" dirty="0"/>
              <a:t>Microsoft SQL Server</a:t>
            </a:r>
          </a:p>
          <a:p>
            <a:pPr marL="469900" indent="-469900"/>
            <a:r>
              <a:rPr lang="en-US" sz="2800" dirty="0"/>
              <a:t>Microsoft Access</a:t>
            </a:r>
          </a:p>
          <a:p>
            <a:pPr marL="469900" indent="-469900"/>
            <a:r>
              <a:rPr lang="en-US" sz="2800" dirty="0" err="1"/>
              <a:t>PostgreSQL</a:t>
            </a:r>
            <a:endParaRPr lang="en-US" sz="2800" dirty="0"/>
          </a:p>
          <a:p>
            <a:pPr marL="469900" indent="-469900"/>
            <a:r>
              <a:rPr lang="en-US" sz="2800" dirty="0" err="1"/>
              <a:t>SQLite</a:t>
            </a:r>
            <a:endParaRPr lang="en-US" sz="2800" dirty="0"/>
          </a:p>
          <a:p>
            <a:pPr marL="469900" indent="-469900"/>
            <a:r>
              <a:rPr lang="en-US" sz="2800" dirty="0"/>
              <a:t>Apache </a:t>
            </a:r>
            <a:r>
              <a:rPr lang="en-US" sz="2800" dirty="0" err="1"/>
              <a:t>Hbase</a:t>
            </a:r>
            <a:endParaRPr lang="en-US" sz="2800" dirty="0"/>
          </a:p>
          <a:p>
            <a:pPr marL="469900" indent="-469900"/>
            <a:r>
              <a:rPr lang="en-US" sz="2800" dirty="0" err="1"/>
              <a:t>MongoDB</a:t>
            </a:r>
            <a:endParaRPr lang="en-US" sz="2800" dirty="0"/>
          </a:p>
          <a:p>
            <a:pPr marL="469900" indent="-469900"/>
            <a:r>
              <a:rPr lang="en-US" sz="2800" dirty="0"/>
              <a:t>Neo4j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DBMS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C0EDAC0C-1F2D-41CE-81DD-C5D65872306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52988"/>
          </a:xfrm>
        </p:spPr>
        <p:txBody>
          <a:bodyPr>
            <a:noAutofit/>
          </a:bodyPr>
          <a:lstStyle/>
          <a:p>
            <a:pPr marL="469900" indent="-469900">
              <a:spcBef>
                <a:spcPts val="500"/>
              </a:spcBef>
            </a:pPr>
            <a:r>
              <a:rPr lang="en-US" sz="2800" dirty="0"/>
              <a:t>A DBMS is expected to:</a:t>
            </a:r>
            <a:endParaRPr lang="en-IE" sz="2800" dirty="0"/>
          </a:p>
          <a:p>
            <a:pPr marL="908050" lvl="1" indent="-436563">
              <a:spcBef>
                <a:spcPts val="500"/>
              </a:spcBef>
            </a:pPr>
            <a:r>
              <a:rPr lang="en-IE" sz="2400" dirty="0"/>
              <a:t>Allow users to define the logical structure of a database through a </a:t>
            </a:r>
            <a:r>
              <a:rPr lang="en-IE" sz="2400" i="1" dirty="0"/>
              <a:t>data-definition language (DDL)</a:t>
            </a:r>
            <a:r>
              <a:rPr lang="en-IE" sz="2400" dirty="0"/>
              <a:t>.</a:t>
            </a:r>
          </a:p>
          <a:p>
            <a:pPr marL="908050" lvl="1" indent="-436563">
              <a:spcBef>
                <a:spcPts val="500"/>
              </a:spcBef>
            </a:pPr>
            <a:r>
              <a:rPr lang="en-IE" sz="2400" dirty="0"/>
              <a:t>Give users the ability to insert, update, delete, and retrieve data from the database through a </a:t>
            </a:r>
            <a:r>
              <a:rPr lang="en-IE" sz="2400" i="1" dirty="0"/>
              <a:t>data-manipulation language (DML)</a:t>
            </a:r>
            <a:r>
              <a:rPr lang="en-IE" sz="2400" dirty="0"/>
              <a:t>. </a:t>
            </a:r>
          </a:p>
          <a:p>
            <a:pPr marL="908050" lvl="1" indent="-436563">
              <a:spcBef>
                <a:spcPts val="500"/>
              </a:spcBef>
            </a:pPr>
            <a:r>
              <a:rPr lang="en-IE" sz="2400" dirty="0"/>
              <a:t>Support the storage of </a:t>
            </a:r>
            <a:r>
              <a:rPr lang="en-IE" sz="2400" b="1" dirty="0">
                <a:solidFill>
                  <a:schemeClr val="accent1">
                    <a:lumMod val="75000"/>
                  </a:schemeClr>
                </a:solidFill>
              </a:rPr>
              <a:t>very large</a:t>
            </a:r>
            <a:r>
              <a:rPr lang="en-IE" sz="2400" dirty="0"/>
              <a:t> amounts of data over a </a:t>
            </a:r>
            <a:r>
              <a:rPr lang="en-IE" sz="2400" b="1" dirty="0">
                <a:solidFill>
                  <a:schemeClr val="accent1">
                    <a:lumMod val="75000"/>
                  </a:schemeClr>
                </a:solidFill>
              </a:rPr>
              <a:t>long period</a:t>
            </a:r>
            <a:r>
              <a:rPr lang="en-IE" sz="2400" dirty="0"/>
              <a:t> of time, allowing </a:t>
            </a:r>
            <a:r>
              <a:rPr lang="en-IE" sz="2400" b="1" dirty="0">
                <a:solidFill>
                  <a:schemeClr val="accent1">
                    <a:lumMod val="75000"/>
                  </a:schemeClr>
                </a:solidFill>
              </a:rPr>
              <a:t>efficient</a:t>
            </a:r>
            <a:r>
              <a:rPr lang="en-IE" sz="2400" dirty="0"/>
              <a:t> access to the data for queries and database modifications.</a:t>
            </a:r>
          </a:p>
          <a:p>
            <a:pPr marL="908050" lvl="1" indent="-436563">
              <a:spcBef>
                <a:spcPts val="500"/>
              </a:spcBef>
            </a:pPr>
            <a:r>
              <a:rPr lang="en-IE" sz="2400" dirty="0"/>
              <a:t>Enable </a:t>
            </a:r>
            <a:r>
              <a:rPr lang="en-IE" sz="2400" i="1" dirty="0"/>
              <a:t>durability</a:t>
            </a:r>
            <a:r>
              <a:rPr lang="en-IE" sz="2400" dirty="0"/>
              <a:t>, the recovery of database in the face of failures, errors of many kinds, or intentional misuse.</a:t>
            </a:r>
          </a:p>
          <a:p>
            <a:pPr marL="908050" lvl="1" indent="-436563">
              <a:spcBef>
                <a:spcPts val="500"/>
              </a:spcBef>
            </a:pPr>
            <a:r>
              <a:rPr lang="en-IE" sz="2400" dirty="0"/>
              <a:t>Control shared access to data from many users at once.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DBMS Evolution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1FEB8E2-8E30-4DD9-A40A-081A3FA459F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File Systems</a:t>
            </a:r>
          </a:p>
          <a:p>
            <a:endParaRPr lang="en-IE" dirty="0"/>
          </a:p>
          <a:p>
            <a:r>
              <a:rPr lang="en-IE" dirty="0"/>
              <a:t>First important applications of DBMSs: </a:t>
            </a:r>
          </a:p>
          <a:p>
            <a:pPr lvl="1"/>
            <a:r>
              <a:rPr lang="en-IE" dirty="0"/>
              <a:t>Banking systems, </a:t>
            </a:r>
          </a:p>
          <a:p>
            <a:pPr lvl="1"/>
            <a:r>
              <a:rPr lang="en-IE" dirty="0"/>
              <a:t>Airline reservation systems, </a:t>
            </a:r>
          </a:p>
          <a:p>
            <a:pPr lvl="1"/>
            <a:r>
              <a:rPr lang="en-IE" dirty="0"/>
              <a:t>Corporate record keeping: </a:t>
            </a:r>
          </a:p>
          <a:p>
            <a:pPr lvl="2"/>
            <a:r>
              <a:rPr lang="en-IE" dirty="0"/>
              <a:t>Employment and tax records, </a:t>
            </a:r>
          </a:p>
          <a:p>
            <a:pPr lvl="2"/>
            <a:r>
              <a:rPr lang="en-IE" dirty="0"/>
              <a:t>Inventories,  </a:t>
            </a:r>
          </a:p>
          <a:p>
            <a:pPr lvl="2"/>
            <a:r>
              <a:rPr lang="en-IE" dirty="0"/>
              <a:t>Sales records, etc.</a:t>
            </a:r>
          </a:p>
        </p:txBody>
      </p:sp>
    </p:spTree>
    <p:extLst>
      <p:ext uri="{BB962C8B-B14F-4D97-AF65-F5344CB8AC3E}">
        <p14:creationId xmlns:p14="http://schemas.microsoft.com/office/powerpoint/2010/main" val="259413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DBMS Evolution (contd.)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1FEB8E2-8E30-4DD9-A40A-081A3FA459F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In early DBMSs (1960s) required the programmer to visualize data as it is stored:</a:t>
            </a:r>
          </a:p>
          <a:p>
            <a:pPr lvl="1"/>
            <a:r>
              <a:rPr lang="en-IE" dirty="0"/>
              <a:t>Data structures were directly modelled after those created for COBOL:</a:t>
            </a:r>
          </a:p>
          <a:p>
            <a:pPr lvl="2"/>
            <a:r>
              <a:rPr lang="it-IT" dirty="0"/>
              <a:t>Hierarchical data model</a:t>
            </a:r>
          </a:p>
          <a:p>
            <a:pPr lvl="2"/>
            <a:r>
              <a:rPr lang="it-IT" dirty="0"/>
              <a:t>Network data model</a:t>
            </a:r>
          </a:p>
          <a:p>
            <a:endParaRPr lang="en-IE" dirty="0"/>
          </a:p>
          <a:p>
            <a:r>
              <a:rPr lang="en-IE" dirty="0"/>
              <a:t>Relational database systems</a:t>
            </a:r>
          </a:p>
          <a:p>
            <a:pPr lvl="1"/>
            <a:r>
              <a:rPr lang="en-IE" dirty="0"/>
              <a:t>Ted </a:t>
            </a:r>
            <a:r>
              <a:rPr lang="en-IE" dirty="0" err="1"/>
              <a:t>Codd</a:t>
            </a:r>
            <a:r>
              <a:rPr lang="en-IE" dirty="0"/>
              <a:t>, 1970: Database systems should present the user with a view of data organised as tables called relations</a:t>
            </a:r>
          </a:p>
          <a:p>
            <a:pPr lvl="1"/>
            <a:r>
              <a:rPr lang="en-IE" dirty="0"/>
              <a:t>Queries could be expressed in a very high-level language</a:t>
            </a:r>
          </a:p>
          <a:p>
            <a:pPr lvl="1"/>
            <a:r>
              <a:rPr lang="en-IE" dirty="0"/>
              <a:t>Norm by 1990</a:t>
            </a:r>
          </a:p>
        </p:txBody>
      </p:sp>
    </p:spTree>
    <p:extLst>
      <p:ext uri="{BB962C8B-B14F-4D97-AF65-F5344CB8AC3E}">
        <p14:creationId xmlns:p14="http://schemas.microsoft.com/office/powerpoint/2010/main" val="427993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DBMS Evolution (contd.)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F8F25351-0DF4-4AB4-82A1-BF3DB43BCD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924425"/>
          </a:xfrm>
        </p:spPr>
        <p:txBody>
          <a:bodyPr>
            <a:normAutofit/>
          </a:bodyPr>
          <a:lstStyle/>
          <a:p>
            <a:pPr marL="469900" indent="-469900">
              <a:spcBef>
                <a:spcPct val="80000"/>
              </a:spcBef>
            </a:pPr>
            <a:r>
              <a:rPr lang="en-IE" sz="2400" dirty="0"/>
              <a:t>Object (Object-oriented) database systems and data warehousing systems appeared in the 1990s.</a:t>
            </a:r>
          </a:p>
          <a:p>
            <a:pPr marL="469900" indent="-469900">
              <a:spcBef>
                <a:spcPct val="80000"/>
              </a:spcBef>
            </a:pPr>
            <a:r>
              <a:rPr lang="en-IE" sz="2400" dirty="0"/>
              <a:t>Web-database integration since mid 1990s.</a:t>
            </a:r>
          </a:p>
          <a:p>
            <a:pPr marL="469900" indent="-469900">
              <a:spcBef>
                <a:spcPct val="80000"/>
              </a:spcBef>
            </a:pPr>
            <a:r>
              <a:rPr lang="en-IE" sz="2400" dirty="0"/>
              <a:t>XML 1.0 ratified by W3C in 1998. Leads to native XML databases. XML gets integrated with relational DBMSs.</a:t>
            </a:r>
          </a:p>
          <a:p>
            <a:pPr marL="469900" indent="-469900">
              <a:spcBef>
                <a:spcPct val="80000"/>
              </a:spcBef>
            </a:pPr>
            <a:r>
              <a:rPr lang="en-IE" sz="2400" dirty="0"/>
              <a:t>Current trends: Non-relational, distributed, open-source and horizontally scalable databases – </a:t>
            </a:r>
            <a:r>
              <a:rPr lang="en-IE" sz="2400" dirty="0" err="1"/>
              <a:t>NoSQL</a:t>
            </a:r>
            <a:r>
              <a:rPr lang="en-IE" sz="2400" dirty="0"/>
              <a:t> movement as a response to challenges of the so-called </a:t>
            </a:r>
            <a:r>
              <a:rPr lang="en-IE" sz="2400" i="1" dirty="0"/>
              <a:t>big data</a:t>
            </a:r>
            <a:r>
              <a:rPr lang="en-IE" sz="2400" dirty="0"/>
              <a:t> explosion. (</a:t>
            </a:r>
            <a:r>
              <a:rPr lang="en-IE" sz="2400"/>
              <a:t>see </a:t>
            </a:r>
            <a:r>
              <a:rPr lang="en-IE" sz="2400">
                <a:hlinkClick r:id="rId2"/>
              </a:rPr>
              <a:t>https://hostingdata.co.uk/nosql-database/</a:t>
            </a:r>
            <a:r>
              <a:rPr lang="en-IE" sz="2400"/>
              <a:t>)</a:t>
            </a:r>
            <a:endParaRPr lang="en-IE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1987</TotalTime>
  <Words>499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Tahoma</vt:lpstr>
      <vt:lpstr>Times New Roman</vt:lpstr>
      <vt:lpstr>Verdana</vt:lpstr>
      <vt:lpstr>Wingdings</vt:lpstr>
      <vt:lpstr>Wingdings 2</vt:lpstr>
      <vt:lpstr>Median</vt:lpstr>
      <vt:lpstr>Lecture 1</vt:lpstr>
      <vt:lpstr>Definition of a Database (1)</vt:lpstr>
      <vt:lpstr>Definition of a Database (2)</vt:lpstr>
      <vt:lpstr>Database System</vt:lpstr>
      <vt:lpstr>Some Popular DBMSs</vt:lpstr>
      <vt:lpstr>DBMS</vt:lpstr>
      <vt:lpstr>DBMS Evolution</vt:lpstr>
      <vt:lpstr>DBMS Evolution (contd.)</vt:lpstr>
      <vt:lpstr>DBMS Evolution (contd.)</vt:lpstr>
      <vt:lpstr>Module Outline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Nikola.Nikolov</cp:lastModifiedBy>
  <cp:revision>175</cp:revision>
  <dcterms:created xsi:type="dcterms:W3CDTF">2002-03-23T20:14:09Z</dcterms:created>
  <dcterms:modified xsi:type="dcterms:W3CDTF">2024-09-10T00:08:55Z</dcterms:modified>
</cp:coreProperties>
</file>