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3"/>
  </p:notesMasterIdLst>
  <p:sldIdLst>
    <p:sldId id="323" r:id="rId2"/>
    <p:sldId id="305" r:id="rId3"/>
    <p:sldId id="331" r:id="rId4"/>
    <p:sldId id="330" r:id="rId5"/>
    <p:sldId id="332" r:id="rId6"/>
    <p:sldId id="333" r:id="rId7"/>
    <p:sldId id="335" r:id="rId8"/>
    <p:sldId id="336" r:id="rId9"/>
    <p:sldId id="340" r:id="rId10"/>
    <p:sldId id="341" r:id="rId11"/>
    <p:sldId id="34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4659" autoAdjust="0"/>
  </p:normalViewPr>
  <p:slideViewPr>
    <p:cSldViewPr>
      <p:cViewPr varScale="1">
        <p:scale>
          <a:sx n="123" d="100"/>
          <a:sy n="123" d="100"/>
        </p:scale>
        <p:origin x="8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6EE293-75B8-4272-B865-4A721ABAD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62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4B9FE87-7F3D-43A7-A5F6-67B8BA472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31D26-202D-4EC9-92CC-DEEF4D8F6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3C0FD92-D02B-4413-94FD-6A8624AE37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00B87A8-DF64-46AD-B78A-02073CF1F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352C09F5-C170-4343-BC0B-3E8E8E78D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FC580188-EE5B-464D-8A4A-6880FB8A60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67468E5-D282-42E0-BBC0-C8F591587F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471827-9539-486C-BE6F-3F7CBCAB6F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284B7EE-9FA6-40FC-8D75-42E2EEDCCF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76BD2E1E-F693-496A-AB86-96A52141F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584922A-E5F2-4BD4-A66D-13705CE8A0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neo4j.com/docs/stable/data-modeling-example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thworld.wolfram.com/Relation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Lecture 2</a:t>
            </a: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>
            <a:normAutofit/>
          </a:bodyPr>
          <a:lstStyle/>
          <a:p>
            <a:r>
              <a:rPr lang="en-GB"/>
              <a:t>The Relational </a:t>
            </a:r>
            <a:r>
              <a:rPr lang="en-GB" dirty="0"/>
              <a:t>Data Model</a:t>
            </a:r>
            <a:endParaRPr lang="en-US" dirty="0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5496" y="6208271"/>
            <a:ext cx="957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IE" sz="1800">
                <a:solidFill>
                  <a:schemeClr val="folHlink"/>
                </a:solidFill>
              </a:rPr>
              <a:t>CS4416</a:t>
            </a:r>
            <a:endParaRPr lang="en-IE" sz="18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04D223C8-E483-43DA-830E-5427AC0011CB}" type="slidenum">
              <a:rPr lang="en-US"/>
              <a:pPr/>
              <a:t>10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Relational Algebra?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 algebra whose operands are relations or variables that represent relations.</a:t>
            </a:r>
          </a:p>
          <a:p>
            <a:r>
              <a:rPr lang="en-US"/>
              <a:t>Operators are designed to do the most common things that we need to do with relations in a database.</a:t>
            </a:r>
          </a:p>
          <a:p>
            <a:pPr lvl="1"/>
            <a:r>
              <a:rPr lang="en-US"/>
              <a:t>The result is an algebra that can be used as a </a:t>
            </a:r>
            <a:r>
              <a:rPr lang="en-US" i="1">
                <a:solidFill>
                  <a:srgbClr val="FF0066"/>
                </a:solidFill>
              </a:rPr>
              <a:t>query language</a:t>
            </a:r>
            <a:r>
              <a:rPr lang="en-US"/>
              <a:t>  for relations.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25575B1-C612-45D6-9B4C-A9043CF087A9}" type="slidenum">
              <a:rPr lang="en-US"/>
              <a:pPr/>
              <a:t>11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Relational Algebra Operators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Union, intersection, and difference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Usual set operations, but </a:t>
            </a:r>
            <a:r>
              <a:rPr lang="en-US" i="1" dirty="0">
                <a:solidFill>
                  <a:srgbClr val="993300"/>
                </a:solidFill>
              </a:rPr>
              <a:t>both operands must have the same relation schema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Selection</a:t>
            </a:r>
            <a:r>
              <a:rPr lang="en-US" dirty="0"/>
              <a:t>: picking certain rows.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Projection</a:t>
            </a:r>
            <a:r>
              <a:rPr lang="en-US" dirty="0"/>
              <a:t>: picking certain columns.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Product</a:t>
            </a:r>
            <a:r>
              <a:rPr lang="en-US" dirty="0"/>
              <a:t>: Cartesian product of two relations (considered as sets of </a:t>
            </a:r>
            <a:r>
              <a:rPr lang="en-US" dirty="0" err="1"/>
              <a:t>tuples</a:t>
            </a:r>
            <a:r>
              <a:rPr lang="en-US" dirty="0"/>
              <a:t>).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B050"/>
                </a:solidFill>
              </a:rPr>
              <a:t>Renaming</a:t>
            </a:r>
            <a:r>
              <a:rPr lang="en-US" dirty="0"/>
              <a:t> of relations and attributes.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75856" y="2060848"/>
            <a:ext cx="5400600" cy="403244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55776" y="2204864"/>
            <a:ext cx="1800200" cy="37444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System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292080" y="3213125"/>
            <a:ext cx="1079500" cy="1439863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IE" sz="1800" dirty="0">
                <a:latin typeface="Verdana" pitchFamily="34" charset="0"/>
              </a:rPr>
              <a:t>DBMS</a:t>
            </a:r>
          </a:p>
        </p:txBody>
      </p:sp>
      <p:sp>
        <p:nvSpPr>
          <p:cNvPr id="4098" name="Slide Number Placeholder 6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B59F25B-61D5-4007-922D-B74DFD911E73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4102" name="AutoShape 8"/>
          <p:cNvCxnSpPr>
            <a:cxnSpLocks noChangeShapeType="1"/>
          </p:cNvCxnSpPr>
          <p:nvPr/>
        </p:nvCxnSpPr>
        <p:spPr bwMode="auto">
          <a:xfrm flipV="1">
            <a:off x="6371580" y="2708920"/>
            <a:ext cx="921612" cy="105795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3" name="Picture 9" descr="MCj04281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4" y="3069009"/>
            <a:ext cx="8826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104" name="AutoShape 10"/>
          <p:cNvCxnSpPr>
            <a:cxnSpLocks noChangeShapeType="1"/>
          </p:cNvCxnSpPr>
          <p:nvPr/>
        </p:nvCxnSpPr>
        <p:spPr bwMode="auto">
          <a:xfrm>
            <a:off x="4139952" y="2949005"/>
            <a:ext cx="1001426" cy="840035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5" name="Text Box 11"/>
          <p:cNvSpPr txBox="1">
            <a:spLocks noChangeArrowheads="1"/>
          </p:cNvSpPr>
          <p:nvPr/>
        </p:nvSpPr>
        <p:spPr bwMode="auto">
          <a:xfrm>
            <a:off x="2770324" y="3430741"/>
            <a:ext cx="13163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IE" sz="1600" dirty="0">
                <a:latin typeface="Verdana" pitchFamily="34" charset="0"/>
              </a:rPr>
              <a:t>Database</a:t>
            </a:r>
          </a:p>
          <a:p>
            <a:pPr algn="ctr" eaLnBrk="1" hangingPunct="1"/>
            <a:r>
              <a:rPr lang="en-IE" sz="1600" dirty="0">
                <a:latin typeface="Verdana" pitchFamily="34" charset="0"/>
              </a:rPr>
              <a:t>Application</a:t>
            </a:r>
          </a:p>
        </p:txBody>
      </p:sp>
      <p:pic>
        <p:nvPicPr>
          <p:cNvPr id="4106" name="Picture 12" descr="kwrite_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782405" y="2466405"/>
            <a:ext cx="1292225" cy="965200"/>
          </a:xfrm>
          <a:noFill/>
        </p:spPr>
      </p:pic>
      <p:grpSp>
        <p:nvGrpSpPr>
          <p:cNvPr id="27" name="Group 26"/>
          <p:cNvGrpSpPr/>
          <p:nvPr/>
        </p:nvGrpSpPr>
        <p:grpSpPr>
          <a:xfrm>
            <a:off x="2770324" y="4293096"/>
            <a:ext cx="1316386" cy="1549111"/>
            <a:chOff x="1823615" y="2607816"/>
            <a:chExt cx="1316386" cy="1549111"/>
          </a:xfrm>
        </p:grpSpPr>
        <p:sp>
          <p:nvSpPr>
            <p:cNvPr id="28" name="Text Box 11"/>
            <p:cNvSpPr txBox="1">
              <a:spLocks noChangeArrowheads="1"/>
            </p:cNvSpPr>
            <p:nvPr/>
          </p:nvSpPr>
          <p:spPr bwMode="auto">
            <a:xfrm>
              <a:off x="1823615" y="3572152"/>
              <a:ext cx="1316386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IE" sz="1600" dirty="0">
                  <a:latin typeface="Verdana" pitchFamily="34" charset="0"/>
                </a:rPr>
                <a:t>Database</a:t>
              </a:r>
            </a:p>
            <a:p>
              <a:pPr algn="ctr" eaLnBrk="1" hangingPunct="1"/>
              <a:r>
                <a:rPr lang="en-IE" sz="1600" dirty="0">
                  <a:latin typeface="Verdana" pitchFamily="34" charset="0"/>
                </a:rPr>
                <a:t>Application</a:t>
              </a:r>
            </a:p>
          </p:txBody>
        </p:sp>
        <p:pic>
          <p:nvPicPr>
            <p:cNvPr id="29" name="Picture 12" descr="kwrite_0"/>
            <p:cNvPicPr>
              <a:picLocks noGrp="1" noChangeAspect="1" noChangeArrowheads="1"/>
            </p:cNvPicPr>
            <p:nvPr>
              <p:ph sz="quarter" idx="1"/>
            </p:nvPr>
          </p:nvPicPr>
          <p:blipFill>
            <a:blip r:embed="rId3" cstate="print"/>
            <a:srcRect/>
            <a:stretch>
              <a:fillRect/>
            </a:stretch>
          </p:blipFill>
          <p:spPr>
            <a:xfrm>
              <a:off x="1835696" y="2607816"/>
              <a:ext cx="1292225" cy="965200"/>
            </a:xfrm>
            <a:noFill/>
          </p:spPr>
        </p:pic>
      </p:grpSp>
      <p:cxnSp>
        <p:nvCxnSpPr>
          <p:cNvPr id="30" name="AutoShape 10"/>
          <p:cNvCxnSpPr>
            <a:cxnSpLocks noChangeShapeType="1"/>
          </p:cNvCxnSpPr>
          <p:nvPr/>
        </p:nvCxnSpPr>
        <p:spPr bwMode="auto">
          <a:xfrm flipV="1">
            <a:off x="4139952" y="4077072"/>
            <a:ext cx="1001426" cy="69862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9" descr="MCj042814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467544" y="5013225"/>
            <a:ext cx="882650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8" name="AutoShape 10"/>
          <p:cNvCxnSpPr>
            <a:cxnSpLocks noChangeShapeType="1"/>
            <a:endCxn id="4106" idx="1"/>
          </p:cNvCxnSpPr>
          <p:nvPr/>
        </p:nvCxnSpPr>
        <p:spPr bwMode="auto">
          <a:xfrm flipV="1">
            <a:off x="1331640" y="2949005"/>
            <a:ext cx="1450765" cy="479996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AutoShape 10"/>
          <p:cNvCxnSpPr>
            <a:cxnSpLocks noChangeShapeType="1"/>
          </p:cNvCxnSpPr>
          <p:nvPr/>
        </p:nvCxnSpPr>
        <p:spPr bwMode="auto">
          <a:xfrm>
            <a:off x="1331640" y="3717032"/>
            <a:ext cx="1440160" cy="792088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AutoShape 10"/>
          <p:cNvCxnSpPr>
            <a:cxnSpLocks noChangeShapeType="1"/>
            <a:stCxn id="37" idx="1"/>
            <a:endCxn id="29" idx="1"/>
          </p:cNvCxnSpPr>
          <p:nvPr/>
        </p:nvCxnSpPr>
        <p:spPr bwMode="auto">
          <a:xfrm flipV="1">
            <a:off x="1350194" y="4775696"/>
            <a:ext cx="1432211" cy="741561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107392" y="4293096"/>
            <a:ext cx="1296144" cy="1628595"/>
            <a:chOff x="7050496" y="4293096"/>
            <a:chExt cx="1296144" cy="1628595"/>
          </a:xfrm>
        </p:grpSpPr>
        <p:sp>
          <p:nvSpPr>
            <p:cNvPr id="58" name="Can 57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07392" y="2276872"/>
            <a:ext cx="1296144" cy="1628595"/>
            <a:chOff x="7050496" y="4293096"/>
            <a:chExt cx="1296144" cy="1628595"/>
          </a:xfrm>
        </p:grpSpPr>
        <p:sp>
          <p:nvSpPr>
            <p:cNvPr id="64" name="Can 63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cxnSp>
        <p:nvCxnSpPr>
          <p:cNvPr id="66" name="AutoShape 8"/>
          <p:cNvCxnSpPr>
            <a:cxnSpLocks noChangeShapeType="1"/>
          </p:cNvCxnSpPr>
          <p:nvPr/>
        </p:nvCxnSpPr>
        <p:spPr bwMode="auto">
          <a:xfrm>
            <a:off x="6371580" y="4126910"/>
            <a:ext cx="921612" cy="95827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899592" y="2060848"/>
            <a:ext cx="7776864" cy="4032448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Database System</a:t>
            </a: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2411760" y="2780928"/>
            <a:ext cx="4032448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/>
            <a:r>
              <a:rPr lang="en-IE" sz="1800" dirty="0">
                <a:latin typeface="Verdana" pitchFamily="34" charset="0"/>
              </a:rPr>
              <a:t>DBMS</a:t>
            </a:r>
          </a:p>
        </p:txBody>
      </p:sp>
      <p:sp>
        <p:nvSpPr>
          <p:cNvPr id="4098" name="Slide Number Placeholder 6"/>
          <p:cNvSpPr>
            <a:spLocks noGrp="1"/>
          </p:cNvSpPr>
          <p:nvPr>
            <p:ph type="sldNum" sz="quarter" idx="16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4B59F25B-61D5-4007-922D-B74DFD911E73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4102" name="AutoShape 8"/>
          <p:cNvCxnSpPr>
            <a:cxnSpLocks noChangeShapeType="1"/>
          </p:cNvCxnSpPr>
          <p:nvPr/>
        </p:nvCxnSpPr>
        <p:spPr bwMode="auto">
          <a:xfrm flipV="1">
            <a:off x="6428476" y="2708920"/>
            <a:ext cx="921612" cy="1057950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61"/>
          <p:cNvGrpSpPr/>
          <p:nvPr/>
        </p:nvGrpSpPr>
        <p:grpSpPr>
          <a:xfrm>
            <a:off x="7164288" y="4293096"/>
            <a:ext cx="1296144" cy="1628595"/>
            <a:chOff x="7050496" y="4293096"/>
            <a:chExt cx="1296144" cy="1628595"/>
          </a:xfrm>
        </p:grpSpPr>
        <p:sp>
          <p:nvSpPr>
            <p:cNvPr id="58" name="Can 57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grpSp>
        <p:nvGrpSpPr>
          <p:cNvPr id="4" name="Group 62"/>
          <p:cNvGrpSpPr/>
          <p:nvPr/>
        </p:nvGrpSpPr>
        <p:grpSpPr>
          <a:xfrm>
            <a:off x="7164288" y="2276872"/>
            <a:ext cx="1296144" cy="1628595"/>
            <a:chOff x="7050496" y="4293096"/>
            <a:chExt cx="1296144" cy="1628595"/>
          </a:xfrm>
        </p:grpSpPr>
        <p:sp>
          <p:nvSpPr>
            <p:cNvPr id="64" name="Can 63"/>
            <p:cNvSpPr/>
            <p:nvPr/>
          </p:nvSpPr>
          <p:spPr>
            <a:xfrm>
              <a:off x="7236296" y="4293096"/>
              <a:ext cx="924544" cy="1196469"/>
            </a:xfrm>
            <a:prstGeom prst="ca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050496" y="5521581"/>
              <a:ext cx="129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dirty="0"/>
                <a:t>Database</a:t>
              </a:r>
            </a:p>
          </p:txBody>
        </p:sp>
      </p:grpSp>
      <p:cxnSp>
        <p:nvCxnSpPr>
          <p:cNvPr id="66" name="AutoShape 8"/>
          <p:cNvCxnSpPr>
            <a:cxnSpLocks noChangeShapeType="1"/>
          </p:cNvCxnSpPr>
          <p:nvPr/>
        </p:nvCxnSpPr>
        <p:spPr bwMode="auto">
          <a:xfrm>
            <a:off x="6428476" y="4126910"/>
            <a:ext cx="921612" cy="958274"/>
          </a:xfrm>
          <a:prstGeom prst="bentConnector3">
            <a:avLst>
              <a:gd name="adj1" fmla="val 50000"/>
            </a:avLst>
          </a:prstGeom>
          <a:ln w="254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11760" y="2852936"/>
            <a:ext cx="1440160" cy="21602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Conceptual</a:t>
            </a:r>
          </a:p>
          <a:p>
            <a:pPr algn="ctr"/>
            <a:r>
              <a:rPr lang="en-IE" sz="2000" dirty="0"/>
              <a:t>Data</a:t>
            </a:r>
          </a:p>
          <a:p>
            <a:pPr algn="ctr"/>
            <a:r>
              <a:rPr lang="en-IE" sz="2000" dirty="0"/>
              <a:t>Model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76056" y="2852936"/>
            <a:ext cx="1368152" cy="216024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000" dirty="0"/>
              <a:t>Physical Data Model</a:t>
            </a: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107504" y="412991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en-IE" sz="1400" dirty="0">
                <a:latin typeface="Verdana" pitchFamily="34" charset="0"/>
              </a:rPr>
              <a:t>Database</a:t>
            </a:r>
          </a:p>
          <a:p>
            <a:pPr algn="ctr" eaLnBrk="1" hangingPunct="1"/>
            <a:r>
              <a:rPr lang="en-IE" sz="1400" dirty="0">
                <a:latin typeface="Verdana" pitchFamily="34" charset="0"/>
              </a:rPr>
              <a:t>Application</a:t>
            </a:r>
          </a:p>
        </p:txBody>
      </p:sp>
      <p:pic>
        <p:nvPicPr>
          <p:cNvPr id="36" name="Picture 12" descr="kwrite_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9512" y="3356992"/>
            <a:ext cx="1007571" cy="752584"/>
          </a:xfrm>
          <a:noFill/>
        </p:spPr>
      </p:pic>
      <p:cxnSp>
        <p:nvCxnSpPr>
          <p:cNvPr id="31" name="AutoShape 10"/>
          <p:cNvCxnSpPr>
            <a:cxnSpLocks noChangeShapeType="1"/>
          </p:cNvCxnSpPr>
          <p:nvPr/>
        </p:nvCxnSpPr>
        <p:spPr bwMode="auto">
          <a:xfrm>
            <a:off x="1259632" y="3861048"/>
            <a:ext cx="1001426" cy="840035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AutoShape 10"/>
          <p:cNvCxnSpPr>
            <a:cxnSpLocks noChangeShapeType="1"/>
          </p:cNvCxnSpPr>
          <p:nvPr/>
        </p:nvCxnSpPr>
        <p:spPr bwMode="auto">
          <a:xfrm flipV="1">
            <a:off x="1259632" y="2996952"/>
            <a:ext cx="1001426" cy="698624"/>
          </a:xfrm>
          <a:prstGeom prst="straightConnector1">
            <a:avLst/>
          </a:prstGeom>
          <a:ln w="25400">
            <a:solidFill>
              <a:schemeClr val="tx2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9512325">
            <a:off x="1217214" y="3013669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DDL, DML</a:t>
            </a:r>
          </a:p>
        </p:txBody>
      </p:sp>
      <p:sp>
        <p:nvSpPr>
          <p:cNvPr id="47" name="TextBox 46"/>
          <p:cNvSpPr txBox="1"/>
          <p:nvPr/>
        </p:nvSpPr>
        <p:spPr>
          <a:xfrm rot="2380282">
            <a:off x="1221584" y="4068578"/>
            <a:ext cx="1286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/>
              <a:t>results, 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A1ABE083-68D9-4B68-B184-C302FE38C67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Model?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609600" indent="-609600">
              <a:buFont typeface="Monotype Sorts" pitchFamily="2" charset="2"/>
              <a:buNone/>
            </a:pPr>
            <a:r>
              <a:rPr lang="en-US" sz="2800" dirty="0"/>
              <a:t>Notation for describing data or information:</a:t>
            </a:r>
          </a:p>
          <a:p>
            <a:pPr marL="990600" lvl="1" indent="-533400">
              <a:spcBef>
                <a:spcPct val="80000"/>
              </a:spcBef>
            </a:pPr>
            <a:r>
              <a:rPr lang="en-US" sz="2800" dirty="0"/>
              <a:t>Structure of the data: conceptual data model</a:t>
            </a:r>
          </a:p>
          <a:p>
            <a:pPr marL="990600" lvl="1" indent="-533400">
              <a:spcBef>
                <a:spcPct val="80000"/>
              </a:spcBef>
            </a:pPr>
            <a:r>
              <a:rPr lang="en-US" sz="2800" dirty="0"/>
              <a:t>Operations on data: queries, modifications</a:t>
            </a:r>
          </a:p>
          <a:p>
            <a:pPr marL="990600" lvl="1" indent="-533400">
              <a:spcBef>
                <a:spcPct val="80000"/>
              </a:spcBef>
            </a:pPr>
            <a:r>
              <a:rPr lang="en-US" sz="2800" dirty="0"/>
              <a:t>Constraints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352C09F5-C170-4343-BC0B-3E8E8E78DE0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09120"/>
          </a:xfrm>
        </p:spPr>
        <p:txBody>
          <a:bodyPr numCol="2">
            <a:normAutofit/>
          </a:bodyPr>
          <a:lstStyle/>
          <a:p>
            <a:r>
              <a:rPr lang="en-IE" sz="2800" dirty="0"/>
              <a:t>Conceptual data models</a:t>
            </a:r>
          </a:p>
          <a:p>
            <a:pPr lvl="2"/>
            <a:r>
              <a:rPr lang="en-IE" sz="2400" dirty="0"/>
              <a:t>Entity-relationship </a:t>
            </a:r>
          </a:p>
          <a:p>
            <a:pPr lvl="2"/>
            <a:r>
              <a:rPr lang="en-IE" sz="2400" dirty="0"/>
              <a:t>Relational</a:t>
            </a:r>
          </a:p>
          <a:p>
            <a:pPr lvl="2"/>
            <a:r>
              <a:rPr lang="en-IE" sz="2400" dirty="0"/>
              <a:t>Hierarchical</a:t>
            </a:r>
          </a:p>
          <a:p>
            <a:pPr lvl="2"/>
            <a:r>
              <a:rPr lang="en-IE" sz="2400" dirty="0"/>
              <a:t>Network</a:t>
            </a:r>
            <a:endParaRPr lang="en-IE" sz="2400" dirty="0">
              <a:hlinkClick r:id="rId2"/>
            </a:endParaRPr>
          </a:p>
          <a:p>
            <a:pPr lvl="2"/>
            <a:r>
              <a:rPr lang="en-IE" sz="2400" dirty="0">
                <a:hlinkClick r:id="rId2"/>
              </a:rPr>
              <a:t>Graph</a:t>
            </a:r>
            <a:endParaRPr lang="en-IE" sz="2400" dirty="0"/>
          </a:p>
          <a:p>
            <a:pPr lvl="2"/>
            <a:r>
              <a:rPr lang="en-IE" sz="2400" dirty="0"/>
              <a:t>Key-value</a:t>
            </a:r>
          </a:p>
          <a:p>
            <a:pPr lvl="2"/>
            <a:r>
              <a:rPr lang="en-IE" sz="2400" dirty="0"/>
              <a:t>Object-based</a:t>
            </a:r>
          </a:p>
          <a:p>
            <a:pPr lvl="2"/>
            <a:r>
              <a:rPr lang="en-IE" sz="2400" dirty="0"/>
              <a:t>Document-based:</a:t>
            </a:r>
          </a:p>
          <a:p>
            <a:pPr lvl="3"/>
            <a:r>
              <a:rPr lang="en-IE" dirty="0"/>
              <a:t>XML</a:t>
            </a:r>
          </a:p>
          <a:p>
            <a:pPr lvl="3"/>
            <a:r>
              <a:rPr lang="en-IE" dirty="0"/>
              <a:t>JSON</a:t>
            </a:r>
          </a:p>
          <a:p>
            <a:pPr>
              <a:spcBef>
                <a:spcPts val="1200"/>
              </a:spcBef>
            </a:pPr>
            <a:r>
              <a:rPr lang="en-IE" sz="2800" dirty="0"/>
              <a:t>Physical data models</a:t>
            </a:r>
          </a:p>
          <a:p>
            <a:pPr lvl="1"/>
            <a:r>
              <a:rPr lang="en-IE" sz="2400" dirty="0"/>
              <a:t>Unifying model</a:t>
            </a:r>
          </a:p>
          <a:p>
            <a:pPr lvl="1"/>
            <a:r>
              <a:rPr lang="en-IE" sz="2400" dirty="0"/>
              <a:t>Frame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Relational Data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1FEB8E2-8E30-4DD9-A40A-081A3FA459F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Based on the mathematical concept of a </a:t>
            </a:r>
            <a:r>
              <a:rPr lang="en-IE" b="1" dirty="0">
                <a:hlinkClick r:id="rId2"/>
              </a:rPr>
              <a:t>relation</a:t>
            </a:r>
            <a:endParaRPr lang="en-IE" b="1" dirty="0"/>
          </a:p>
          <a:p>
            <a:r>
              <a:rPr lang="en-IE" dirty="0"/>
              <a:t>Both </a:t>
            </a:r>
            <a:r>
              <a:rPr lang="en-IE" i="1" dirty="0"/>
              <a:t>entities</a:t>
            </a:r>
            <a:r>
              <a:rPr lang="en-IE" dirty="0"/>
              <a:t> and </a:t>
            </a:r>
            <a:r>
              <a:rPr lang="en-IE" i="1" dirty="0"/>
              <a:t>relationships</a:t>
            </a:r>
            <a:r>
              <a:rPr lang="en-IE" dirty="0"/>
              <a:t> are represented as tables</a:t>
            </a:r>
          </a:p>
          <a:p>
            <a:r>
              <a:rPr lang="en-IE" b="1" dirty="0"/>
              <a:t>A relation is a table:</a:t>
            </a:r>
          </a:p>
          <a:p>
            <a:endParaRPr lang="en-IE" dirty="0"/>
          </a:p>
          <a:p>
            <a:pPr>
              <a:buNone/>
            </a:pPr>
            <a:endParaRPr lang="en-I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60488"/>
              </p:ext>
            </p:extLst>
          </p:nvPr>
        </p:nvGraphicFramePr>
        <p:xfrm>
          <a:off x="1547664" y="4551511"/>
          <a:ext cx="60960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accent2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accent2"/>
                          </a:solidFill>
                        </a:rPr>
                        <a:t>Date</a:t>
                      </a:r>
                      <a:r>
                        <a:rPr lang="en-IE" baseline="0" dirty="0">
                          <a:solidFill>
                            <a:schemeClr val="accent2"/>
                          </a:solidFill>
                        </a:rPr>
                        <a:t> of birth</a:t>
                      </a:r>
                      <a:endParaRPr lang="en-IE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accent2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accent2"/>
                          </a:solidFill>
                        </a:rPr>
                        <a:t>1990-01-20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accent2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E" dirty="0">
                          <a:solidFill>
                            <a:schemeClr val="accent2"/>
                          </a:solidFill>
                        </a:rPr>
                        <a:t>1980-12-12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17610" y="570363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chemeClr val="accent2"/>
                </a:solidFill>
              </a:rPr>
              <a:t>Students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411760" y="3789040"/>
            <a:ext cx="3980833" cy="720080"/>
            <a:chOff x="2411760" y="3789040"/>
            <a:chExt cx="3980833" cy="720080"/>
          </a:xfrm>
        </p:grpSpPr>
        <p:sp>
          <p:nvSpPr>
            <p:cNvPr id="7" name="TextBox 6"/>
            <p:cNvSpPr txBox="1"/>
            <p:nvPr/>
          </p:nvSpPr>
          <p:spPr>
            <a:xfrm>
              <a:off x="2411760" y="3789040"/>
              <a:ext cx="3980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Attributes (column headers)</a:t>
              </a: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3275856" y="4250705"/>
              <a:ext cx="1126321" cy="258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4402177" y="4250705"/>
              <a:ext cx="1249943" cy="25841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79512" y="4941168"/>
            <a:ext cx="1296144" cy="830997"/>
            <a:chOff x="179512" y="4941168"/>
            <a:chExt cx="1296144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179512" y="4941168"/>
              <a:ext cx="106484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Tuples</a:t>
              </a:r>
              <a:endParaRPr lang="en-IE" dirty="0"/>
            </a:p>
            <a:p>
              <a:r>
                <a:rPr lang="en-IE" dirty="0"/>
                <a:t>(rows)</a:t>
              </a:r>
            </a:p>
          </p:txBody>
        </p:sp>
        <p:cxnSp>
          <p:nvCxnSpPr>
            <p:cNvPr id="14" name="Straight Arrow Connector 13"/>
            <p:cNvCxnSpPr>
              <a:stCxn id="12" idx="3"/>
            </p:cNvCxnSpPr>
            <p:nvPr/>
          </p:nvCxnSpPr>
          <p:spPr>
            <a:xfrm flipV="1">
              <a:off x="1244355" y="5085185"/>
              <a:ext cx="231301" cy="27148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2" idx="3"/>
            </p:cNvCxnSpPr>
            <p:nvPr/>
          </p:nvCxnSpPr>
          <p:spPr>
            <a:xfrm>
              <a:off x="1244355" y="5356667"/>
              <a:ext cx="231301" cy="885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091704" y="5934472"/>
            <a:ext cx="3693662" cy="692497"/>
            <a:chOff x="5091704" y="5934472"/>
            <a:chExt cx="3693662" cy="692497"/>
          </a:xfrm>
        </p:grpSpPr>
        <p:sp>
          <p:nvSpPr>
            <p:cNvPr id="19" name="TextBox 18"/>
            <p:cNvSpPr txBox="1"/>
            <p:nvPr/>
          </p:nvSpPr>
          <p:spPr>
            <a:xfrm>
              <a:off x="6660232" y="6165304"/>
              <a:ext cx="2125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Relation name</a:t>
              </a:r>
            </a:p>
          </p:txBody>
        </p:sp>
        <p:cxnSp>
          <p:nvCxnSpPr>
            <p:cNvPr id="21" name="Straight Arrow Connector 20"/>
            <p:cNvCxnSpPr>
              <a:stCxn id="19" idx="1"/>
              <a:endCxn id="6" idx="3"/>
            </p:cNvCxnSpPr>
            <p:nvPr/>
          </p:nvCxnSpPr>
          <p:spPr>
            <a:xfrm flipH="1" flipV="1">
              <a:off x="5091704" y="5934472"/>
              <a:ext cx="1568528" cy="46166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E1A22DF6-2EC2-44E6-B81B-A8AC3889585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FF0066"/>
                </a:solidFill>
              </a:rPr>
              <a:t>Relation schema</a:t>
            </a:r>
            <a:r>
              <a:rPr lang="en-US" dirty="0"/>
              <a:t> = relation name and attribute list.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Optionally: types of attributes.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CC00CC"/>
                </a:solidFill>
              </a:rPr>
              <a:t>customers(ID, Date of birth)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CC00CC"/>
                </a:solidFill>
              </a:rPr>
              <a:t>customers(ID : string, Date of birth : date)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2"/>
                </a:solidFill>
              </a:rPr>
              <a:t>Database schema</a:t>
            </a:r>
            <a:r>
              <a:rPr lang="en-US" dirty="0"/>
              <a:t> = set of all relation schemas in the database.</a:t>
            </a:r>
          </a:p>
          <a:p>
            <a:pPr>
              <a:lnSpc>
                <a:spcPct val="90000"/>
              </a:lnSpc>
            </a:pPr>
            <a:r>
              <a:rPr lang="en-US" i="1" dirty="0">
                <a:solidFill>
                  <a:srgbClr val="33CC33"/>
                </a:solidFill>
              </a:rPr>
              <a:t>Database</a:t>
            </a:r>
            <a:r>
              <a:rPr lang="en-US" dirty="0"/>
              <a:t> = collection of relations.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85277417-B643-4873-A225-80F193114F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Relations?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 model.</a:t>
            </a:r>
          </a:p>
          <a:p>
            <a:r>
              <a:rPr lang="en-US" i="1" dirty="0">
                <a:solidFill>
                  <a:srgbClr val="33CC33"/>
                </a:solidFill>
              </a:rPr>
              <a:t>Often </a:t>
            </a:r>
            <a:r>
              <a:rPr lang="en-US" i="1" dirty="0"/>
              <a:t> </a:t>
            </a:r>
            <a:r>
              <a:rPr lang="en-US" dirty="0"/>
              <a:t>matches how we think about data.</a:t>
            </a:r>
          </a:p>
          <a:p>
            <a:r>
              <a:rPr lang="en-US" dirty="0"/>
              <a:t>Conceptual data model that underlies SQL, the most popular database language today.</a:t>
            </a:r>
          </a:p>
          <a:p>
            <a:r>
              <a:rPr lang="en-US" dirty="0"/>
              <a:t>Relations (plus the </a:t>
            </a:r>
            <a:r>
              <a:rPr lang="en-US" i="1" dirty="0"/>
              <a:t>operations with relations</a:t>
            </a:r>
            <a:r>
              <a:rPr lang="en-US" dirty="0"/>
              <a:t>) form an algebra – the relational algebra which has been very well studied by database theorists.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66C40B5E-1DAC-4768-9F8C-7A3F2B1A9058}" type="slidenum">
              <a:rPr lang="en-US"/>
              <a:pPr/>
              <a:t>9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“Algebra”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system consisting of:</a:t>
            </a:r>
          </a:p>
          <a:p>
            <a:pPr lvl="1"/>
            <a:r>
              <a:rPr lang="en-US" i="1" dirty="0">
                <a:solidFill>
                  <a:srgbClr val="FF0066"/>
                </a:solidFill>
              </a:rPr>
              <a:t>Operands</a:t>
            </a:r>
            <a:r>
              <a:rPr lang="en-US" dirty="0"/>
              <a:t> - variables or values from which new values can be constructed.</a:t>
            </a:r>
          </a:p>
          <a:p>
            <a:pPr lvl="1"/>
            <a:r>
              <a:rPr lang="en-US" i="1" dirty="0">
                <a:solidFill>
                  <a:srgbClr val="FF0066"/>
                </a:solidFill>
              </a:rPr>
              <a:t>Operators</a:t>
            </a:r>
            <a:r>
              <a:rPr lang="en-US" dirty="0"/>
              <a:t> - symbols denoting procedures that construct new values from given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 autoUpdateAnimBg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2098</TotalTime>
  <Words>399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Monotype Sorts</vt:lpstr>
      <vt:lpstr>Tahoma</vt:lpstr>
      <vt:lpstr>Times New Roman</vt:lpstr>
      <vt:lpstr>Verdana</vt:lpstr>
      <vt:lpstr>Wingdings</vt:lpstr>
      <vt:lpstr>Wingdings 2</vt:lpstr>
      <vt:lpstr>Median</vt:lpstr>
      <vt:lpstr>Lecture 2</vt:lpstr>
      <vt:lpstr>Database System</vt:lpstr>
      <vt:lpstr>Database System</vt:lpstr>
      <vt:lpstr>What is a Data Model?</vt:lpstr>
      <vt:lpstr>Data Models</vt:lpstr>
      <vt:lpstr>Relational Data Model</vt:lpstr>
      <vt:lpstr>Schemas</vt:lpstr>
      <vt:lpstr>Why Relations?</vt:lpstr>
      <vt:lpstr>What is an “Algebra”</vt:lpstr>
      <vt:lpstr>What is Relational Algebra?</vt:lpstr>
      <vt:lpstr>Core Relational Algebra Operators</vt:lpstr>
    </vt:vector>
  </TitlesOfParts>
  <Company>Stanford University, CS Dept.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Nikola Nikolov</cp:lastModifiedBy>
  <cp:revision>198</cp:revision>
  <dcterms:created xsi:type="dcterms:W3CDTF">2002-03-23T20:14:09Z</dcterms:created>
  <dcterms:modified xsi:type="dcterms:W3CDTF">2020-09-22T20:52:14Z</dcterms:modified>
</cp:coreProperties>
</file>