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6F7C204-2FAE-4CED-8BB2-35FEC75F7B37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无标题节" id="{97B55257-9396-4523-A468-E2C0607BEF1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无标题节" id="{2B69DA67-4FA9-4600-A70A-ED6F81D72FDD}">
          <p14:sldIdLst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265FF-7459-4CC7-9533-085F7C3F19DC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539D-34D4-4AD0-AEA2-DA44EFDFF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0B09941-E849-475C-87FA-B63347BC9A64}" type="slidenum">
              <a:rPr lang="en-US" altLang="zh-CN" sz="1200"/>
              <a:pPr algn="r" eaLnBrk="1" hangingPunct="1"/>
              <a:t>16</a:t>
            </a:fld>
            <a:endParaRPr lang="en-US" altLang="zh-CN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5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9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3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2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260350"/>
            <a:ext cx="9279467" cy="922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FD55A-78BF-4AB5-87BB-7FBACC1E4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31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2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2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6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9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1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1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4B3D-6BE2-459E-BE49-3C8316CE49C4}" type="datetimeFigureOut">
              <a:rPr lang="zh-CN" altLang="en-US" smtClean="0"/>
              <a:t>2018.06.18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2EF38-0C50-485E-9C74-9A90FE1A7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高阶调制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高阶调制的一个符号可以携带更多的比特</a:t>
            </a:r>
            <a:endParaRPr lang="en-US" altLang="zh-CN" smtClean="0"/>
          </a:p>
          <a:p>
            <a:r>
              <a:rPr lang="zh-CN" altLang="en-US" smtClean="0"/>
              <a:t>高阶调制的符号速率决定了系统所占的带宽，而不是比特速率</a:t>
            </a:r>
            <a:endParaRPr lang="en-US" altLang="zh-CN" smtClean="0"/>
          </a:p>
          <a:p>
            <a:r>
              <a:rPr lang="zh-CN" altLang="en-US" smtClean="0"/>
              <a:t>符号平均能量用</a:t>
            </a:r>
            <a:r>
              <a:rPr lang="en-US" altLang="zh-CN" smtClean="0"/>
              <a:t>Es</a:t>
            </a:r>
            <a:r>
              <a:rPr lang="zh-CN" altLang="en-US" smtClean="0"/>
              <a:t>表示。若果一个符号带有</a:t>
            </a:r>
            <a:r>
              <a:rPr lang="en-US" altLang="zh-CN" smtClean="0"/>
              <a:t>k</a:t>
            </a:r>
            <a:r>
              <a:rPr lang="zh-CN" altLang="en-US" smtClean="0"/>
              <a:t>个比特，每个比特的平均能量用</a:t>
            </a:r>
            <a:r>
              <a:rPr lang="en-US" altLang="zh-CN" smtClean="0"/>
              <a:t>Eb</a:t>
            </a:r>
            <a:r>
              <a:rPr lang="zh-CN" altLang="en-US" smtClean="0"/>
              <a:t>表示，则有</a:t>
            </a:r>
            <a:r>
              <a:rPr lang="en-US" altLang="zh-CN" smtClean="0"/>
              <a:t>Es=k · Eb</a:t>
            </a: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02D8B1-678E-4300-8BA8-07459E236292}" type="slidenum">
              <a:rPr lang="en-US" altLang="zh-CN" sz="1400"/>
              <a:pPr eaLnBrk="1" hangingPunct="1"/>
              <a:t>1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6869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EBF5C6-27BA-4361-BB74-58C4A85791B9}" type="slidenum">
              <a:rPr lang="zh-CN" altLang="zh-CN"/>
              <a:pPr eaLnBrk="1" hangingPunct="1"/>
              <a:t>10</a:t>
            </a:fld>
            <a:endParaRPr lang="zh-CN" altLang="zh-CN"/>
          </a:p>
        </p:txBody>
      </p:sp>
      <p:graphicFrame>
        <p:nvGraphicFramePr>
          <p:cNvPr id="34819" name="Object 2"/>
          <p:cNvGraphicFramePr>
            <a:graphicFrameLocks noChangeAspect="1"/>
          </p:cNvGraphicFramePr>
          <p:nvPr/>
        </p:nvGraphicFramePr>
        <p:xfrm>
          <a:off x="2419350" y="1090614"/>
          <a:ext cx="6821488" cy="47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3657600" imgH="2540000" progId="Equation.3">
                  <p:embed/>
                </p:oleObj>
              </mc:Choice>
              <mc:Fallback>
                <p:oleObj name="公式" r:id="rId3" imgW="3657600" imgH="2540000" progId="Equation.3">
                  <p:embed/>
                  <p:pic>
                    <p:nvPicPr>
                      <p:cNvPr id="348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090614"/>
                        <a:ext cx="6821488" cy="473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279651" y="428626"/>
            <a:ext cx="4887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升余弦滤波器的时频特性</a:t>
            </a:r>
            <a:endParaRPr lang="zh-CN" altLang="zh-CN" sz="2400"/>
          </a:p>
        </p:txBody>
      </p:sp>
    </p:spTree>
    <p:extLst>
      <p:ext uri="{BB962C8B-B14F-4D97-AF65-F5344CB8AC3E}">
        <p14:creationId xmlns:p14="http://schemas.microsoft.com/office/powerpoint/2010/main" val="233803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427047-66B6-4D57-85D6-E5C500E12E53}" type="slidenum">
              <a:rPr lang="zh-CN" altLang="zh-CN"/>
              <a:pPr eaLnBrk="1" hangingPunct="1"/>
              <a:t>11</a:t>
            </a:fld>
            <a:endParaRPr lang="zh-CN" altLang="zh-CN"/>
          </a:p>
        </p:txBody>
      </p:sp>
      <p:pic>
        <p:nvPicPr>
          <p:cNvPr id="35843" name="Picture 2" descr="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66714"/>
            <a:ext cx="6846888" cy="579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18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升余弦与平方根升余弦滤波器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升余弦滤波器是满足耐奎斯特准则的，不存在码间干扰</a:t>
            </a:r>
            <a:endParaRPr lang="en-US" altLang="zh-CN"/>
          </a:p>
          <a:p>
            <a:r>
              <a:rPr lang="zh-CN" altLang="en-US"/>
              <a:t>然而通信系统发端与收端都要进行滤波，发端与收端滤波器频域函数乘积（时域函数卷积）后构成升余弦滤波器</a:t>
            </a:r>
            <a:endParaRPr lang="en-US" altLang="zh-CN"/>
          </a:p>
          <a:p>
            <a:r>
              <a:rPr lang="zh-CN" altLang="en-US"/>
              <a:t>一般来讲发端与收端滤波器都是平方根升余弦滤波器</a:t>
            </a:r>
            <a:endParaRPr lang="en-US" altLang="zh-CN"/>
          </a:p>
          <a:p>
            <a:r>
              <a:rPr lang="zh-CN" altLang="en-US"/>
              <a:t>单独的平方根升余弦滤波器是带有码间干扰的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008504-726F-4C52-BC7F-5FEC8C457063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77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三种滤波器的时域响应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Sinc(x)</a:t>
            </a:r>
            <a:r>
              <a:rPr lang="zh-CN" altLang="en-US" sz="2400"/>
              <a:t>滤波器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升余弦滤波器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平方根升余弦滤波器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716C86-36D6-4D0A-9191-820CB3C3E83E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4095751" y="2000251"/>
          <a:ext cx="37322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公式" r:id="rId3" imgW="1002865" imgH="431613" progId="Equation.3">
                  <p:embed/>
                </p:oleObj>
              </mc:Choice>
              <mc:Fallback>
                <p:oleObj name="公式" r:id="rId3" imgW="1002865" imgH="431613" progId="Equation.3">
                  <p:embed/>
                  <p:pic>
                    <p:nvPicPr>
                      <p:cNvPr id="3789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1" y="2000251"/>
                        <a:ext cx="373221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2"/>
          <p:cNvGraphicFramePr>
            <a:graphicFrameLocks noChangeAspect="1"/>
          </p:cNvGraphicFramePr>
          <p:nvPr/>
        </p:nvGraphicFramePr>
        <p:xfrm>
          <a:off x="4483101" y="3357564"/>
          <a:ext cx="4016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公式" r:id="rId5" imgW="1828800" imgH="431800" progId="Equation.3">
                  <p:embed/>
                </p:oleObj>
              </mc:Choice>
              <mc:Fallback>
                <p:oleObj name="公式" r:id="rId5" imgW="1828800" imgH="431800" progId="Equation.3">
                  <p:embed/>
                  <p:pic>
                    <p:nvPicPr>
                      <p:cNvPr id="37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1" y="3357564"/>
                        <a:ext cx="40163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4"/>
          <p:cNvGraphicFramePr>
            <a:graphicFrameLocks noChangeAspect="1"/>
          </p:cNvGraphicFramePr>
          <p:nvPr/>
        </p:nvGraphicFramePr>
        <p:xfrm>
          <a:off x="2505075" y="5622926"/>
          <a:ext cx="70564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公式" r:id="rId7" imgW="3213100" imgH="431800" progId="Equation.3">
                  <p:embed/>
                </p:oleObj>
              </mc:Choice>
              <mc:Fallback>
                <p:oleObj name="公式" r:id="rId7" imgW="3213100" imgH="431800" progId="Equation.3">
                  <p:embed/>
                  <p:pic>
                    <p:nvPicPr>
                      <p:cNvPr id="378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5622926"/>
                        <a:ext cx="70564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52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滤波器的设计原则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滤波器的带外能量要尽可能低</a:t>
            </a:r>
            <a:endParaRPr lang="en-US" altLang="zh-CN" smtClean="0"/>
          </a:p>
          <a:p>
            <a:pPr lvl="1"/>
            <a:r>
              <a:rPr lang="zh-CN" altLang="en-US" smtClean="0"/>
              <a:t>减小对相邻频带的干扰</a:t>
            </a:r>
            <a:endParaRPr lang="en-US" altLang="zh-CN" smtClean="0"/>
          </a:p>
          <a:p>
            <a:r>
              <a:rPr lang="zh-CN" altLang="en-US" smtClean="0"/>
              <a:t>发端与收端是一对匹配滤波器</a:t>
            </a:r>
            <a:endParaRPr lang="en-US" altLang="zh-CN" smtClean="0"/>
          </a:p>
          <a:p>
            <a:pPr lvl="1"/>
            <a:r>
              <a:rPr lang="zh-CN" altLang="en-US" smtClean="0"/>
              <a:t>接收信号能够最大限度的抑制噪声</a:t>
            </a:r>
            <a:endParaRPr lang="en-US" altLang="zh-CN" smtClean="0"/>
          </a:p>
          <a:p>
            <a:r>
              <a:rPr lang="zh-CN" altLang="en-US" smtClean="0"/>
              <a:t>滤波器的设计要保证通过匹配滤波器后的信号之间没有码间干扰</a:t>
            </a:r>
            <a:endParaRPr lang="en-US" altLang="zh-CN" smtClean="0"/>
          </a:p>
          <a:p>
            <a:pPr lvl="1"/>
            <a:r>
              <a:rPr lang="zh-CN" altLang="en-US" smtClean="0"/>
              <a:t>满足耐奎斯特准则</a:t>
            </a:r>
            <a:endParaRPr lang="en-US" altLang="zh-CN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6FBFE0-DD49-492F-9991-F67D7D3A722D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21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1F2BBC-5BB9-4C6B-9507-9E68C659A048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59395" name="灯片编号占位符 5"/>
          <p:cNvSpPr txBox="1">
            <a:spLocks noGrp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C464F4A-5065-44DB-B0DF-ED0BECFC7C78}" type="slidenum">
              <a:rPr lang="en-US" altLang="zh-CN" sz="1400"/>
              <a:pPr algn="r" eaLnBrk="1" hangingPunct="1"/>
              <a:t>15</a:t>
            </a:fld>
            <a:endParaRPr lang="en-US" altLang="zh-CN" sz="140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关于发端成型滤波器的讨论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选择边瓣能量小的滤波器可降低带外频谱能量</a:t>
            </a:r>
          </a:p>
          <a:p>
            <a:pPr eaLnBrk="1" hangingPunct="1"/>
            <a:r>
              <a:rPr lang="zh-CN" altLang="en-US" smtClean="0"/>
              <a:t>增大边瓣长度可降低带外频谱能量</a:t>
            </a:r>
          </a:p>
          <a:p>
            <a:pPr eaLnBrk="1" hangingPunct="1"/>
            <a:r>
              <a:rPr lang="zh-CN" altLang="en-US" smtClean="0"/>
              <a:t>实际系统中一般使用升余弦滤波器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7518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38D99D-25AA-4706-99DA-E142F3CBBD1D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60419" name="灯片编号占位符 5"/>
          <p:cNvSpPr txBox="1">
            <a:spLocks noGrp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97F06E7-FEB4-4F92-9749-16AA969E2D41}" type="slidenum">
              <a:rPr lang="en-US" altLang="zh-CN" sz="1400"/>
              <a:pPr algn="r" eaLnBrk="1" hangingPunct="1"/>
              <a:t>16</a:t>
            </a:fld>
            <a:endParaRPr lang="en-US" altLang="zh-CN" sz="140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765175"/>
            <a:ext cx="82296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i="1" smtClean="0"/>
              <a:t>结论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低通滤波器也称为成型滤波器，其时域响应决定了信号的时域波形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无限长时域响应成型滤波器特性是理想的，而实际系统的是与响应都是有限长的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当</a:t>
            </a:r>
            <a:r>
              <a:rPr lang="zh-CN" altLang="en-US">
                <a:sym typeface="Symbol" panose="05050102010706020507" pitchFamily="18" charset="2"/>
              </a:rPr>
              <a:t>值确定情况下，滤波器时域响应越长带外特性越好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相同时域响应长度下，</a:t>
            </a:r>
            <a:r>
              <a:rPr lang="zh-CN" altLang="en-US">
                <a:sym typeface="Symbol" panose="05050102010706020507" pitchFamily="18" charset="2"/>
              </a:rPr>
              <a:t>值越大带外频谱特性越好</a:t>
            </a:r>
            <a:r>
              <a:rPr lang="zh-CN" altLang="en-US"/>
              <a:t> 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9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系统结构框图</a:t>
            </a:r>
          </a:p>
        </p:txBody>
      </p:sp>
      <p:pic>
        <p:nvPicPr>
          <p:cNvPr id="6147" name="Picture 4" descr="通信系统框图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268413"/>
            <a:ext cx="7058025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82888" y="2565401"/>
            <a:ext cx="6265862" cy="576263"/>
            <a:chOff x="793" y="1616"/>
            <a:chExt cx="3947" cy="363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793" y="1616"/>
              <a:ext cx="590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1610" y="1616"/>
              <a:ext cx="590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472" y="1616"/>
              <a:ext cx="544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288" y="1616"/>
              <a:ext cx="590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150" y="1616"/>
              <a:ext cx="590" cy="3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878349" y="365125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64QAM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03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随机信号的生成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randn(m,n,p)</a:t>
            </a:r>
            <a:r>
              <a:rPr lang="zh-CN" altLang="en-US" smtClean="0"/>
              <a:t>、</a:t>
            </a:r>
            <a:r>
              <a:rPr lang="en-US" altLang="zh-CN" smtClean="0"/>
              <a:t>randsrc</a:t>
            </a:r>
            <a:r>
              <a:rPr lang="zh-CN" altLang="en-US" smtClean="0"/>
              <a:t>、</a:t>
            </a:r>
            <a:r>
              <a:rPr lang="en-US" altLang="zh-CN" smtClean="0"/>
              <a:t>randint(1,n)</a:t>
            </a:r>
            <a:r>
              <a:rPr lang="zh-CN" altLang="en-US" smtClean="0"/>
              <a:t>、</a:t>
            </a:r>
            <a:r>
              <a:rPr lang="en-US" altLang="zh-CN" smtClean="0"/>
              <a:t>randi(RS,[imin,imax],m,n,p)</a:t>
            </a:r>
            <a:r>
              <a:rPr lang="zh-CN" altLang="en-US" smtClean="0"/>
              <a:t>等函数，均可以产生</a:t>
            </a:r>
            <a:r>
              <a:rPr lang="en-US" altLang="zh-CN" smtClean="0"/>
              <a:t>0/1</a:t>
            </a:r>
            <a:r>
              <a:rPr lang="zh-CN" altLang="en-US" smtClean="0"/>
              <a:t>随机数。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213101"/>
            <a:ext cx="7416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2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插值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063750" y="1196976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mtClean="0"/>
              <a:t>过采样率</a:t>
            </a:r>
            <a:r>
              <a:rPr lang="en-US" altLang="zh-CN" smtClean="0"/>
              <a:t>Nsamp = 8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09751"/>
            <a:ext cx="64087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6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基带信号的定义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基带信号：</a:t>
            </a:r>
            <a:endParaRPr lang="en-US" altLang="zh-CN" smtClean="0"/>
          </a:p>
          <a:p>
            <a:pPr lvl="1"/>
            <a:r>
              <a:rPr lang="zh-CN" altLang="en-US" smtClean="0"/>
              <a:t>信号在</a:t>
            </a:r>
            <a:r>
              <a:rPr lang="en-US" altLang="zh-CN" smtClean="0"/>
              <a:t>0</a:t>
            </a:r>
            <a:r>
              <a:rPr lang="zh-CN" altLang="en-US" smtClean="0"/>
              <a:t>频附近</a:t>
            </a:r>
            <a:endParaRPr lang="en-US" altLang="zh-CN" smtClean="0"/>
          </a:p>
          <a:p>
            <a:pPr lvl="1"/>
            <a:r>
              <a:rPr lang="zh-CN" altLang="en-US" smtClean="0"/>
              <a:t>携带了所有的发送信号的信息</a:t>
            </a:r>
            <a:endParaRPr lang="en-US" altLang="zh-CN" smtClean="0"/>
          </a:p>
          <a:p>
            <a:pPr lvl="1"/>
            <a:r>
              <a:rPr lang="zh-CN" altLang="en-US" smtClean="0"/>
              <a:t>可进行载波调制将信号搬移到载波频段</a:t>
            </a:r>
            <a:endParaRPr lang="en-US" altLang="zh-CN" smtClean="0"/>
          </a:p>
          <a:p>
            <a:pPr lvl="1"/>
            <a:r>
              <a:rPr lang="zh-CN" altLang="en-US" smtClean="0"/>
              <a:t>一般由数字电路完全可以实现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91267F-02DD-449F-B4E9-EF1F443CC201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3623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基带成形滤波器（平方根升余弦滤波器）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96976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zh-CN"/>
              <a:t>r_cos = rcosfir(rolloff, [-5 5], Nsamp, 1, 'sqrt');</a:t>
            </a:r>
            <a:endParaRPr lang="en-US" altLang="zh-CN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1773238"/>
            <a:ext cx="604837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8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在加性白高斯噪声信道条件下</a:t>
            </a:r>
            <a:r>
              <a:rPr lang="en-US" altLang="zh-CN" sz="3600"/>
              <a:t/>
            </a:r>
            <a:br>
              <a:rPr lang="en-US" altLang="zh-CN" sz="3600"/>
            </a:br>
            <a:r>
              <a:rPr lang="zh-CN" altLang="en-US" sz="3600"/>
              <a:t>数字基带信号的接收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2788" y="1628776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zh-CN" dirty="0"/>
              <a:t>1.</a:t>
            </a:r>
            <a:r>
              <a:rPr lang="zh-CN" altLang="en-US" dirty="0"/>
              <a:t>利用低通滤波器的接收</a:t>
            </a:r>
            <a:endParaRPr lang="en-US" altLang="zh-CN" dirty="0"/>
          </a:p>
          <a:p>
            <a:pPr marL="742950" lvl="2" indent="-342900">
              <a:defRPr/>
            </a:pPr>
            <a:r>
              <a:rPr lang="zh-CN" altLang="en-US" dirty="0"/>
              <a:t>用低通滤波器限制信道所引入的噪声，但是滤波器的带宽要足够的宽，让所传输的基带信号波形基本上不失真地通过，然后再通过采样、判决、输出数据。</a:t>
            </a:r>
            <a:endParaRPr lang="en-US" altLang="zh-CN" dirty="0"/>
          </a:p>
          <a:p>
            <a:pPr marL="342900" lvl="1" indent="-342900"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利用匹配滤波器的最佳接收</a:t>
            </a:r>
            <a:endParaRPr lang="en-US" altLang="zh-CN" dirty="0" smtClean="0"/>
          </a:p>
          <a:p>
            <a:pPr marL="742950" lvl="2" indent="-342900">
              <a:defRPr/>
            </a:pPr>
            <a:r>
              <a:rPr lang="zh-CN" altLang="en-US" dirty="0"/>
              <a:t>确定</a:t>
            </a:r>
            <a:r>
              <a:rPr lang="zh-CN" altLang="en-US" dirty="0" smtClean="0"/>
              <a:t>信号在受到加性白高斯噪声干扰下的最佳接收是采用匹配滤波器，使得在最佳采样时刻的信噪比最大，然后再选择合适的判决门限进行判决，可以使得平均误比特率最小。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81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在加性白高斯噪声信道条件下</a:t>
            </a:r>
            <a:br>
              <a:rPr lang="zh-CN" altLang="en-US" sz="3600"/>
            </a:br>
            <a:r>
              <a:rPr lang="zh-CN" altLang="en-US" sz="3600"/>
              <a:t>数字基带信号的接收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在加性白高斯噪声干扰下，利用匹配滤波器的最佳接收，其平均误比特率比利用低通滤波方案的小，因为该低通滤波器的单边带宽</a:t>
            </a:r>
            <a:r>
              <a:rPr lang="en-US" altLang="zh-CN" smtClean="0"/>
              <a:t>B&gt;2/T</a:t>
            </a:r>
            <a:r>
              <a:rPr lang="en-US" altLang="zh-CN" sz="1600"/>
              <a:t>b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750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10</a:t>
            </a:r>
            <a:r>
              <a:rPr lang="zh-CN" altLang="en-US" smtClean="0"/>
              <a:t>倍载波调制</a:t>
            </a:r>
          </a:p>
        </p:txBody>
      </p:sp>
      <p:pic>
        <p:nvPicPr>
          <p:cNvPr id="14339" name="Picture 3" descr="通信系统框图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268413"/>
            <a:ext cx="7058025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5448300" y="2565401"/>
            <a:ext cx="863600" cy="576263"/>
          </a:xfrm>
          <a:prstGeom prst="rect">
            <a:avLst/>
          </a:prstGeom>
          <a:noFill/>
          <a:ln w="28575">
            <a:solidFill>
              <a:srgbClr val="00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6743701" y="2565401"/>
            <a:ext cx="936625" cy="576263"/>
          </a:xfrm>
          <a:prstGeom prst="rect">
            <a:avLst/>
          </a:prstGeom>
          <a:noFill/>
          <a:ln w="28575">
            <a:solidFill>
              <a:srgbClr val="00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8112126" y="2565401"/>
            <a:ext cx="936625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加入高斯白噪声（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002588" cy="1181100"/>
          </a:xfrm>
        </p:spPr>
        <p:txBody>
          <a:bodyPr/>
          <a:lstStyle/>
          <a:p>
            <a:pPr eaLnBrk="1" hangingPunct="1"/>
            <a:r>
              <a:rPr lang="zh-CN" altLang="en-US"/>
              <a:t>方法一：使用系统函数</a:t>
            </a:r>
            <a:r>
              <a:rPr lang="en-US" altLang="zh-CN"/>
              <a:t>awgn</a:t>
            </a:r>
            <a:r>
              <a:rPr lang="zh-CN" altLang="en-US"/>
              <a:t>（）</a:t>
            </a:r>
          </a:p>
          <a:p>
            <a:pPr eaLnBrk="1" hangingPunct="1"/>
            <a:r>
              <a:rPr lang="en-US" altLang="zh-CN"/>
              <a:t>xnoisy = awgn(x, snr, 'measured');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graphicFrame>
        <p:nvGraphicFramePr>
          <p:cNvPr id="1025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495551" y="2708276"/>
          <a:ext cx="475297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400300" imgH="1104900" progId="Equation.DSMT4">
                  <p:embed/>
                </p:oleObj>
              </mc:Choice>
              <mc:Fallback>
                <p:oleObj name="Equation" r:id="rId3" imgW="2400300" imgH="1104900" progId="Equation.DSMT4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708276"/>
                        <a:ext cx="475297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800600" y="4652963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167439" y="4652963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2063750" y="5084763"/>
            <a:ext cx="8002588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966FF"/>
              </a:buClr>
              <a:buFontTx/>
              <a:buChar char="•"/>
              <a:defRPr/>
            </a:pPr>
            <a:r>
              <a:rPr lang="zh-CN" altLang="en-US" sz="2800" dirty="0">
                <a:latin typeface="+mn-ea"/>
                <a:ea typeface="+mn-ea"/>
              </a:rPr>
              <a:t>其中 </a:t>
            </a:r>
            <a:r>
              <a:rPr lang="en-US" altLang="zh-CN" sz="2800" dirty="0">
                <a:latin typeface="+mn-ea"/>
                <a:ea typeface="+mn-ea"/>
              </a:rPr>
              <a:t>k </a:t>
            </a:r>
            <a:r>
              <a:rPr lang="zh-CN" altLang="en-US" sz="2800" dirty="0">
                <a:latin typeface="+mn-ea"/>
                <a:ea typeface="+mn-ea"/>
              </a:rPr>
              <a:t>为每符号中的</a:t>
            </a:r>
            <a:r>
              <a:rPr lang="en-US" altLang="zh-CN" sz="2800" dirty="0">
                <a:latin typeface="+mn-ea"/>
                <a:ea typeface="+mn-ea"/>
              </a:rPr>
              <a:t>bit</a:t>
            </a:r>
            <a:r>
              <a:rPr lang="zh-CN" altLang="en-US" sz="2800" dirty="0">
                <a:latin typeface="+mn-ea"/>
                <a:ea typeface="+mn-ea"/>
              </a:rPr>
              <a:t>数（</a:t>
            </a:r>
            <a:r>
              <a:rPr lang="en-US" altLang="zh-CN" sz="2800" dirty="0">
                <a:latin typeface="+mn-ea"/>
                <a:ea typeface="+mn-ea"/>
              </a:rPr>
              <a:t>64QAM</a:t>
            </a:r>
            <a:r>
              <a:rPr lang="zh-CN" altLang="en-US" sz="2800" dirty="0">
                <a:latin typeface="+mn-ea"/>
                <a:ea typeface="+mn-ea"/>
              </a:rPr>
              <a:t>中，</a:t>
            </a:r>
            <a:r>
              <a:rPr lang="en-US" altLang="zh-CN" sz="2800" dirty="0">
                <a:latin typeface="+mn-ea"/>
                <a:ea typeface="+mn-ea"/>
              </a:rPr>
              <a:t>k = 6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</a:p>
          <a:p>
            <a:pPr eaLnBrk="1" hangingPunct="1">
              <a:spcBef>
                <a:spcPct val="20000"/>
              </a:spcBef>
              <a:buClr>
                <a:srgbClr val="9966FF"/>
              </a:buClr>
              <a:buFontTx/>
              <a:buChar char="•"/>
              <a:defRPr/>
            </a:pPr>
            <a:r>
              <a:rPr lang="en-US" altLang="zh-CN" sz="2800" dirty="0" err="1">
                <a:latin typeface="+mn-ea"/>
                <a:ea typeface="+mn-ea"/>
              </a:rPr>
              <a:t>Nsamp</a:t>
            </a:r>
            <a:r>
              <a:rPr lang="zh-CN" altLang="en-US" sz="2800" dirty="0">
                <a:latin typeface="+mn-ea"/>
                <a:ea typeface="+mn-ea"/>
              </a:rPr>
              <a:t>为过采样率</a:t>
            </a:r>
            <a:r>
              <a:rPr lang="en-US" altLang="zh-CN" sz="2800" dirty="0">
                <a:latin typeface="+mn-ea"/>
                <a:ea typeface="+mn-ea"/>
              </a:rPr>
              <a:t>8</a:t>
            </a:r>
          </a:p>
          <a:p>
            <a:pPr eaLnBrk="1" hangingPunct="1">
              <a:spcBef>
                <a:spcPct val="20000"/>
              </a:spcBef>
              <a:buClr>
                <a:srgbClr val="9966FF"/>
              </a:buClr>
              <a:buFontTx/>
              <a:buChar char="•"/>
              <a:defRPr/>
            </a:pPr>
            <a:r>
              <a:rPr lang="zh-CN" altLang="en-US" sz="2800" dirty="0">
                <a:latin typeface="+mn-ea"/>
                <a:ea typeface="+mn-ea"/>
              </a:rPr>
              <a:t>注意，</a:t>
            </a:r>
            <a:r>
              <a:rPr lang="en-US" altLang="zh-CN" sz="2800" dirty="0" err="1">
                <a:latin typeface="+mn-ea"/>
                <a:ea typeface="+mn-ea"/>
              </a:rPr>
              <a:t>snr</a:t>
            </a:r>
            <a:r>
              <a:rPr lang="zh-CN" altLang="en-US" sz="2800" dirty="0">
                <a:latin typeface="+mn-ea"/>
                <a:ea typeface="+mn-ea"/>
              </a:rPr>
              <a:t>的单位，并且此处的</a:t>
            </a:r>
            <a:r>
              <a:rPr lang="en-US" altLang="zh-CN" sz="2800" dirty="0" err="1">
                <a:latin typeface="+mn-ea"/>
                <a:ea typeface="+mn-ea"/>
              </a:rPr>
              <a:t>snr</a:t>
            </a:r>
            <a:r>
              <a:rPr lang="zh-CN" altLang="en-US" sz="2800" dirty="0">
                <a:latin typeface="+mn-ea"/>
                <a:ea typeface="+mn-ea"/>
              </a:rPr>
              <a:t>≠</a:t>
            </a:r>
            <a:r>
              <a:rPr lang="en-US" altLang="zh-CN" sz="2800" dirty="0" err="1">
                <a:latin typeface="+mn-ea"/>
                <a:ea typeface="+mn-ea"/>
              </a:rPr>
              <a:t>Eb</a:t>
            </a:r>
            <a:r>
              <a:rPr lang="en-US" altLang="zh-CN" sz="2800" dirty="0">
                <a:latin typeface="+mn-ea"/>
                <a:ea typeface="+mn-ea"/>
              </a:rPr>
              <a:t>/No</a:t>
            </a:r>
          </a:p>
          <a:p>
            <a:pPr eaLnBrk="1" hangingPunct="1">
              <a:spcBef>
                <a:spcPct val="20000"/>
              </a:spcBef>
              <a:buClr>
                <a:srgbClr val="9966FF"/>
              </a:buClr>
              <a:buFontTx/>
              <a:buChar char="•"/>
              <a:defRPr/>
            </a:pPr>
            <a:endParaRPr lang="en-US" altLang="zh-CN" sz="2800" dirty="0">
              <a:ea typeface="幼圆" panose="020105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9966FF"/>
              </a:buClr>
              <a:buFontTx/>
              <a:buChar char="•"/>
              <a:defRPr/>
            </a:pPr>
            <a:endParaRPr lang="en-US" altLang="zh-CN" sz="2800" dirty="0">
              <a:ea typeface="幼圆" panose="020105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9966FF"/>
              </a:buClr>
              <a:buFontTx/>
              <a:buChar char="•"/>
              <a:defRPr/>
            </a:pPr>
            <a:endParaRPr lang="en-US" altLang="zh-CN" sz="2800" dirty="0">
              <a:ea typeface="幼圆" panose="020105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9966FF"/>
              </a:buClr>
              <a:buFontTx/>
              <a:buChar char="•"/>
              <a:defRPr/>
            </a:pPr>
            <a:endParaRPr lang="en-US" altLang="zh-CN" sz="2800" dirty="0">
              <a:ea typeface="幼圆" panose="020105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9966FF"/>
              </a:buClr>
              <a:buFontTx/>
              <a:buChar char="•"/>
              <a:defRPr/>
            </a:pPr>
            <a:endParaRPr lang="en-US" altLang="zh-CN" sz="2800" dirty="0"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3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5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加入高斯白噪声（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awgn()</a:t>
            </a:r>
            <a:r>
              <a:rPr lang="zh-CN" altLang="en-US" smtClean="0"/>
              <a:t>函数添加噪声后的波形：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205038"/>
            <a:ext cx="5761037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6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加入高斯白噪声（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方法二：独立设计噪声</a:t>
            </a:r>
          </a:p>
          <a:p>
            <a:pPr eaLnBrk="1" hangingPunct="1"/>
            <a:r>
              <a:rPr lang="zh-CN" altLang="en-US" smtClean="0"/>
              <a:t>关键语句：</a:t>
            </a:r>
          </a:p>
          <a:p>
            <a:pPr eaLnBrk="1" hangingPunct="1"/>
            <a:r>
              <a:rPr lang="en-US" altLang="zh-CN"/>
              <a:t>xnoisy_real = real(x) + sigma * randn(size(x));</a:t>
            </a:r>
          </a:p>
          <a:p>
            <a:pPr eaLnBrk="1" hangingPunct="1"/>
            <a:r>
              <a:rPr lang="en-US" altLang="zh-CN"/>
              <a:t>xnoisy_imag = imag(x) + sigma * randn(size(x));</a:t>
            </a:r>
          </a:p>
          <a:p>
            <a:pPr eaLnBrk="1" hangingPunct="1"/>
            <a:r>
              <a:rPr lang="en-US" altLang="zh-CN"/>
              <a:t>xnoisy = xnoisy_real + i * xnoisy_imag;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524001" y="2982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719513" y="4797426"/>
          <a:ext cx="504031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3" imgW="2349500" imgH="520700" progId="Equation.DSMT4">
                  <p:embed/>
                </p:oleObj>
              </mc:Choice>
              <mc:Fallback>
                <p:oleObj r:id="rId3" imgW="2349500" imgH="520700" progId="Equation.DSMT4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797426"/>
                        <a:ext cx="504031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664201" y="3284538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5951539" y="3789363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9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加入高斯白噪声（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叠加了独立设计的噪声后信号波形：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205039"/>
            <a:ext cx="5976938" cy="44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4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接收端匹配滤波器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再次通过平方根升余弦低通滤波器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2205039"/>
            <a:ext cx="5832475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4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误比特率曲线（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pic>
        <p:nvPicPr>
          <p:cNvPr id="29699" name="Picture 8" descr="ber_aw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268414"/>
            <a:ext cx="6408738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3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低通滤波器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一般通信系统的发射端和接收端都有滤波器</a:t>
            </a:r>
            <a:endParaRPr lang="en-US" altLang="zh-CN"/>
          </a:p>
          <a:p>
            <a:r>
              <a:rPr lang="zh-CN" altLang="en-US"/>
              <a:t>发端滤波器</a:t>
            </a:r>
            <a:endParaRPr lang="en-US" altLang="zh-CN"/>
          </a:p>
          <a:p>
            <a:pPr lvl="1"/>
            <a:r>
              <a:rPr lang="zh-CN" altLang="en-US"/>
              <a:t>作用：将发送信号的频谱限定在给定的频带内</a:t>
            </a:r>
            <a:endParaRPr lang="en-US" altLang="zh-CN"/>
          </a:p>
          <a:p>
            <a:pPr lvl="1"/>
            <a:r>
              <a:rPr lang="zh-CN" altLang="en-US"/>
              <a:t>方法：使用低通滤波器</a:t>
            </a:r>
            <a:endParaRPr lang="en-US" altLang="zh-CN"/>
          </a:p>
          <a:p>
            <a:r>
              <a:rPr lang="zh-CN" altLang="en-US"/>
              <a:t>收端滤波器</a:t>
            </a:r>
            <a:endParaRPr lang="en-US" altLang="zh-CN"/>
          </a:p>
          <a:p>
            <a:pPr lvl="1"/>
            <a:r>
              <a:rPr lang="zh-CN" altLang="en-US"/>
              <a:t>作用：滤除给定频带之外的噪声</a:t>
            </a:r>
            <a:endParaRPr lang="en-US" altLang="zh-CN"/>
          </a:p>
          <a:p>
            <a:pPr lvl="1"/>
            <a:r>
              <a:rPr lang="zh-CN" altLang="en-US"/>
              <a:t>方法：使用低通滤波器</a:t>
            </a:r>
            <a:endParaRPr lang="en-US" altLang="zh-CN"/>
          </a:p>
          <a:p>
            <a:r>
              <a:rPr lang="zh-CN" altLang="en-US"/>
              <a:t>发端滤波器与收端滤波器为一对匹配滤波器</a:t>
            </a:r>
            <a:endParaRPr lang="en-US" altLang="zh-CN"/>
          </a:p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8F4D06-E58F-4EDA-A645-24CF824E72CD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2926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误比特率曲线（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pic>
        <p:nvPicPr>
          <p:cNvPr id="30723" name="Picture 5" descr="ber_d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484313"/>
            <a:ext cx="6383338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6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64QAM</a:t>
            </a:r>
            <a:r>
              <a:rPr lang="zh-CN" altLang="en-US" smtClean="0"/>
              <a:t>系统各部分仿真波形</a:t>
            </a:r>
          </a:p>
          <a:p>
            <a:pPr eaLnBrk="1" hangingPunct="1"/>
            <a:r>
              <a:rPr lang="zh-CN" altLang="en-US" smtClean="0"/>
              <a:t>问题讨论</a:t>
            </a:r>
          </a:p>
          <a:p>
            <a:pPr lvl="1" algn="just" eaLnBrk="1" hangingPunct="1"/>
            <a:r>
              <a:rPr lang="zh-CN" altLang="en-US" smtClean="0"/>
              <a:t>卷积后序列的截取问题（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  <a:p>
            <a:pPr lvl="1" algn="just" eaLnBrk="1" hangingPunct="1"/>
            <a:r>
              <a:rPr lang="zh-CN" altLang="en-US" smtClean="0"/>
              <a:t>卷积后序列的截取问题（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  <a:p>
            <a:pPr lvl="1" algn="just" eaLnBrk="1" hangingPunct="1"/>
            <a:r>
              <a:rPr lang="zh-CN" altLang="en-US" smtClean="0"/>
              <a:t>利用星座图观察噪声加入是否正确</a:t>
            </a:r>
          </a:p>
          <a:p>
            <a:pPr lvl="1" algn="just" eaLnBrk="1" hangingPunct="1"/>
            <a:r>
              <a:rPr lang="zh-CN" altLang="en-US" smtClean="0">
                <a:solidFill>
                  <a:srgbClr val="FF0000"/>
                </a:solidFill>
              </a:rPr>
              <a:t>优化程序，加快运行速度</a:t>
            </a:r>
          </a:p>
        </p:txBody>
      </p:sp>
    </p:spTree>
    <p:extLst>
      <p:ext uri="{BB962C8B-B14F-4D97-AF65-F5344CB8AC3E}">
        <p14:creationId xmlns:p14="http://schemas.microsoft.com/office/powerpoint/2010/main" val="20707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优化程序，加快运行速度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随时清除不用的变量</a:t>
            </a:r>
          </a:p>
          <a:p>
            <a:pPr lvl="1" eaLnBrk="1" hangingPunct="1"/>
            <a:r>
              <a:rPr lang="zh-CN" altLang="en-US" smtClean="0"/>
              <a:t>原因：比如若一次仿真的二进制</a:t>
            </a:r>
            <a:r>
              <a:rPr lang="en-US" altLang="zh-CN" smtClean="0"/>
              <a:t>bit</a:t>
            </a:r>
            <a:r>
              <a:rPr lang="zh-CN" altLang="en-US" smtClean="0"/>
              <a:t>数为</a:t>
            </a:r>
            <a:r>
              <a:rPr lang="en-US" altLang="zh-CN" smtClean="0"/>
              <a:t>10000</a:t>
            </a:r>
            <a:r>
              <a:rPr lang="zh-CN" altLang="en-US" smtClean="0"/>
              <a:t>，那么经过符号变换、过采样后，信号的矩阵长度可以达到</a:t>
            </a:r>
            <a:r>
              <a:rPr lang="en-US" altLang="zh-CN" smtClean="0"/>
              <a:t>10000 / 4 * 8 = 20000</a:t>
            </a:r>
          </a:p>
          <a:p>
            <a:pPr lvl="1" eaLnBrk="1" hangingPunct="1"/>
            <a:r>
              <a:rPr lang="zh-CN" altLang="en-US" smtClean="0"/>
              <a:t>程序运行过程中会产生很多长度上万的矩阵，它们的元素是复数，而且是</a:t>
            </a:r>
            <a:r>
              <a:rPr lang="en-US" altLang="zh-CN" smtClean="0"/>
              <a:t>double</a:t>
            </a:r>
            <a:r>
              <a:rPr lang="zh-CN" altLang="en-US" smtClean="0"/>
              <a:t>型的</a:t>
            </a:r>
          </a:p>
          <a:p>
            <a:pPr lvl="1" eaLnBrk="1" hangingPunct="1"/>
            <a:r>
              <a:rPr lang="zh-CN" altLang="en-US" smtClean="0"/>
              <a:t>有些中间变量以后不会再用到</a:t>
            </a:r>
          </a:p>
          <a:p>
            <a:pPr lvl="1" eaLnBrk="1" hangingPunct="1"/>
            <a:r>
              <a:rPr lang="zh-CN" altLang="en-US" smtClean="0"/>
              <a:t>未清除多余变量前</a:t>
            </a:r>
            <a:r>
              <a:rPr lang="en-US" altLang="zh-CN" smtClean="0"/>
              <a:t>Matlab</a:t>
            </a:r>
            <a:r>
              <a:rPr lang="zh-CN" altLang="en-US" smtClean="0"/>
              <a:t>占用</a:t>
            </a:r>
            <a:r>
              <a:rPr lang="en-US" altLang="zh-CN" smtClean="0"/>
              <a:t>87M</a:t>
            </a:r>
            <a:r>
              <a:rPr lang="zh-CN" altLang="en-US" smtClean="0"/>
              <a:t>内存，清除后占用约</a:t>
            </a:r>
            <a:r>
              <a:rPr lang="en-US" altLang="zh-CN" smtClean="0"/>
              <a:t>80M</a:t>
            </a:r>
            <a:r>
              <a:rPr lang="zh-CN" altLang="en-US" smtClean="0"/>
              <a:t>内存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159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dirty="0" smtClean="0"/>
              <a:t>优化程序，加快运行速度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BER</a:t>
            </a:r>
            <a:r>
              <a:rPr lang="zh-CN" altLang="en-US" smtClean="0"/>
              <a:t>获取方法中仿真点数的考虑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错误点数过多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仿真时间过长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mtClean="0">
                <a:sym typeface="Wingdings" panose="05000000000000000000" pitchFamily="2" charset="2"/>
              </a:rPr>
              <a:t>错误点数过少</a:t>
            </a:r>
            <a:r>
              <a:rPr lang="en-US" altLang="zh-CN" smtClean="0">
                <a:sym typeface="Wingdings" panose="05000000000000000000" pitchFamily="2" charset="2"/>
              </a:rPr>
              <a:t>BER</a:t>
            </a:r>
            <a:r>
              <a:rPr lang="zh-CN" altLang="en-US" smtClean="0">
                <a:sym typeface="Wingdings" panose="05000000000000000000" pitchFamily="2" charset="2"/>
              </a:rPr>
              <a:t>误差较大</a:t>
            </a:r>
            <a:endParaRPr lang="en-US" altLang="zh-CN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稳定</a:t>
            </a:r>
            <a:r>
              <a:rPr lang="en-US" altLang="zh-CN" smtClean="0">
                <a:sym typeface="Wingdings" panose="05000000000000000000" pitchFamily="2" charset="2"/>
              </a:rPr>
              <a:t>BER</a:t>
            </a:r>
            <a:r>
              <a:rPr lang="zh-CN" altLang="en-US" smtClean="0">
                <a:sym typeface="Wingdings" panose="05000000000000000000" pitchFamily="2" charset="2"/>
              </a:rPr>
              <a:t>的量级：</a:t>
            </a:r>
            <a:r>
              <a:rPr lang="en-US" altLang="zh-CN" smtClean="0">
                <a:sym typeface="Wingdings" panose="05000000000000000000" pitchFamily="2" charset="2"/>
              </a:rPr>
              <a:t>AWGN</a:t>
            </a:r>
            <a:r>
              <a:rPr lang="zh-CN" altLang="en-US" smtClean="0">
                <a:sym typeface="Wingdings" panose="05000000000000000000" pitchFamily="2" charset="2"/>
              </a:rPr>
              <a:t>通道下出现</a:t>
            </a:r>
            <a:r>
              <a:rPr lang="en-US" altLang="zh-CN" smtClean="0">
                <a:sym typeface="Wingdings" panose="05000000000000000000" pitchFamily="2" charset="2"/>
              </a:rPr>
              <a:t>100</a:t>
            </a:r>
            <a:r>
              <a:rPr lang="zh-CN" altLang="en-US" smtClean="0">
                <a:sym typeface="Wingdings" panose="05000000000000000000" pitchFamily="2" charset="2"/>
              </a:rPr>
              <a:t>错误</a:t>
            </a:r>
            <a:endParaRPr lang="en-US" altLang="zh-CN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当</a:t>
            </a:r>
            <a:r>
              <a:rPr lang="en-US" altLang="zh-CN" smtClean="0">
                <a:sym typeface="Wingdings" panose="05000000000000000000" pitchFamily="2" charset="2"/>
              </a:rPr>
              <a:t>BER</a:t>
            </a:r>
            <a:r>
              <a:rPr lang="zh-CN" altLang="en-US" smtClean="0">
                <a:sym typeface="Wingdings" panose="05000000000000000000" pitchFamily="2" charset="2"/>
              </a:rPr>
              <a:t>过低时时带来的问题：仿真时间过长</a:t>
            </a:r>
            <a:endParaRPr lang="en-US" altLang="zh-CN" smtClean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两个停止条件的设置（“或”的关系）：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mtClean="0">
                <a:sym typeface="Wingdings" panose="05000000000000000000" pitchFamily="2" charset="2"/>
              </a:rPr>
              <a:t>出现</a:t>
            </a:r>
            <a:r>
              <a:rPr lang="en-US" altLang="zh-CN" smtClean="0">
                <a:sym typeface="Wingdings" panose="05000000000000000000" pitchFamily="2" charset="2"/>
              </a:rPr>
              <a:t>100</a:t>
            </a:r>
            <a:r>
              <a:rPr lang="zh-CN" altLang="en-US" smtClean="0">
                <a:sym typeface="Wingdings" panose="05000000000000000000" pitchFamily="2" charset="2"/>
              </a:rPr>
              <a:t>个或更多错误比特</a:t>
            </a:r>
            <a:endParaRPr lang="en-US" altLang="zh-CN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mtClean="0"/>
              <a:t>仿真点数达到某一上限值</a:t>
            </a:r>
          </a:p>
        </p:txBody>
      </p:sp>
    </p:spTree>
    <p:extLst>
      <p:ext uri="{BB962C8B-B14F-4D97-AF65-F5344CB8AC3E}">
        <p14:creationId xmlns:p14="http://schemas.microsoft.com/office/powerpoint/2010/main" val="1047013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优化程序，加快运行速度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采样点数目的优化</a:t>
            </a:r>
          </a:p>
          <a:p>
            <a:pPr lvl="1" eaLnBrk="1" hangingPunct="1"/>
            <a:r>
              <a:rPr lang="zh-CN" altLang="en-US" smtClean="0"/>
              <a:t>对于不同的</a:t>
            </a:r>
            <a:r>
              <a:rPr lang="en-US" altLang="zh-CN" smtClean="0"/>
              <a:t>Eb/No</a:t>
            </a:r>
            <a:r>
              <a:rPr lang="zh-CN" altLang="en-US" smtClean="0"/>
              <a:t>，采用不同的仿真点数</a:t>
            </a:r>
            <a:r>
              <a:rPr lang="en-US" altLang="zh-CN" smtClean="0"/>
              <a:t>N</a:t>
            </a:r>
          </a:p>
          <a:p>
            <a:pPr lvl="1" eaLnBrk="1" hangingPunct="1"/>
            <a:r>
              <a:rPr lang="en-US" altLang="zh-CN" smtClean="0"/>
              <a:t>Eb/No</a:t>
            </a:r>
            <a:r>
              <a:rPr lang="zh-CN" altLang="en-US" smtClean="0"/>
              <a:t>取</a:t>
            </a:r>
            <a:r>
              <a:rPr lang="en-US" altLang="zh-CN" smtClean="0"/>
              <a:t>[2 3 4 5 6 7 8 9 10]</a:t>
            </a:r>
            <a:r>
              <a:rPr lang="zh-CN" altLang="en-US" smtClean="0"/>
              <a:t>的时候</a:t>
            </a:r>
          </a:p>
          <a:p>
            <a:pPr lvl="1" eaLnBrk="1" hangingPunct="1"/>
            <a:r>
              <a:rPr lang="en-US" altLang="zh-CN" smtClean="0"/>
              <a:t>N</a:t>
            </a:r>
            <a:r>
              <a:rPr lang="zh-CN" altLang="en-US" smtClean="0"/>
              <a:t>可以取</a:t>
            </a:r>
            <a:r>
              <a:rPr lang="en-US" altLang="zh-CN" smtClean="0"/>
              <a:t>[1000 1500 2000 3500 5000 7500 10000 30000 50000]</a:t>
            </a:r>
          </a:p>
          <a:p>
            <a:pPr lvl="1" eaLnBrk="1" hangingPunct="1"/>
            <a:r>
              <a:rPr lang="zh-CN" altLang="en-US" smtClean="0"/>
              <a:t>以上</a:t>
            </a:r>
            <a:r>
              <a:rPr lang="en-US" altLang="zh-CN" smtClean="0"/>
              <a:t>N</a:t>
            </a:r>
            <a:r>
              <a:rPr lang="zh-CN" altLang="en-US" smtClean="0"/>
              <a:t>的取法，可以使在每一个</a:t>
            </a:r>
            <a:r>
              <a:rPr lang="en-US" altLang="zh-CN" smtClean="0"/>
              <a:t>Eb/No</a:t>
            </a:r>
            <a:r>
              <a:rPr lang="zh-CN" altLang="en-US" smtClean="0"/>
              <a:t>值下，仿真时误比特数都可以达到</a:t>
            </a:r>
            <a:r>
              <a:rPr lang="en-US" altLang="zh-CN" smtClean="0"/>
              <a:t>100</a:t>
            </a:r>
            <a:r>
              <a:rPr lang="zh-CN" altLang="en-US" smtClean="0"/>
              <a:t>个左右</a:t>
            </a:r>
          </a:p>
        </p:txBody>
      </p:sp>
    </p:spTree>
    <p:extLst>
      <p:ext uri="{BB962C8B-B14F-4D97-AF65-F5344CB8AC3E}">
        <p14:creationId xmlns:p14="http://schemas.microsoft.com/office/powerpoint/2010/main" val="501868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优化程序，加快运行速度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批处理与</a:t>
            </a:r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每次发端生成</a:t>
            </a:r>
            <a:r>
              <a:rPr lang="en-US" altLang="zh-CN" smtClean="0"/>
              <a:t>N</a:t>
            </a:r>
            <a:r>
              <a:rPr lang="zh-CN" altLang="en-US" smtClean="0"/>
              <a:t>比特，进行整个发射</a:t>
            </a:r>
            <a:r>
              <a:rPr lang="en-US" altLang="zh-CN" smtClean="0"/>
              <a:t>/</a:t>
            </a:r>
            <a:r>
              <a:rPr lang="zh-CN" altLang="en-US" smtClean="0"/>
              <a:t>接收操作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N</a:t>
            </a:r>
            <a:r>
              <a:rPr lang="zh-CN" altLang="en-US" smtClean="0"/>
              <a:t>值过大带来的问题：每次操作处理的数组庞大</a:t>
            </a:r>
            <a:endParaRPr lang="en-US" altLang="zh-CN" smtClean="0"/>
          </a:p>
          <a:p>
            <a:pPr lvl="2" eaLnBrk="1" hangingPunct="1"/>
            <a:r>
              <a:rPr lang="en-US" altLang="zh-CN" smtClean="0"/>
              <a:t>N</a:t>
            </a:r>
            <a:r>
              <a:rPr lang="zh-CN" altLang="en-US" smtClean="0"/>
              <a:t>值过小带来的问题：循环次数过多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分批运算，整体累计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对于某一确定</a:t>
            </a:r>
            <a:r>
              <a:rPr lang="en-US" altLang="zh-CN" smtClean="0"/>
              <a:t>SNR</a:t>
            </a:r>
            <a:r>
              <a:rPr lang="zh-CN" altLang="en-US" smtClean="0"/>
              <a:t>值，累计仿真点数、错误比特数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每次需要重新生成随机数，一次生成的随机数不可重复使用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37486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几个需要考虑的问题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如果希望在没有过采样的信号上加上信噪比为</a:t>
            </a:r>
            <a:r>
              <a:rPr lang="en-US" altLang="zh-CN"/>
              <a:t>SNR</a:t>
            </a:r>
            <a:r>
              <a:rPr lang="zh-CN" altLang="en-US"/>
              <a:t>的噪声，那么在</a:t>
            </a:r>
            <a:r>
              <a:rPr lang="en-US" altLang="zh-CN"/>
              <a:t>N</a:t>
            </a:r>
            <a:r>
              <a:rPr lang="zh-CN" altLang="en-US"/>
              <a:t>倍过采样的信号上应该加的信噪比为多少？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/>
              <a:t>给定系统的</a:t>
            </a:r>
            <a:r>
              <a:rPr lang="en-US" altLang="zh-CN"/>
              <a:t>Eb/No</a:t>
            </a:r>
            <a:r>
              <a:rPr lang="zh-CN" altLang="en-US"/>
              <a:t>（即信号比特能量</a:t>
            </a:r>
            <a:r>
              <a:rPr lang="en-US" altLang="zh-CN"/>
              <a:t>/</a:t>
            </a:r>
            <a:r>
              <a:rPr lang="zh-CN" altLang="en-US"/>
              <a:t>噪声功率谱密度），如果采用</a:t>
            </a:r>
            <a:r>
              <a:rPr lang="en-US" altLang="zh-CN"/>
              <a:t>QPSK</a:t>
            </a:r>
            <a:r>
              <a:rPr lang="zh-CN" altLang="en-US"/>
              <a:t>、</a:t>
            </a:r>
            <a:r>
              <a:rPr lang="en-US" altLang="zh-CN"/>
              <a:t>4PSK</a:t>
            </a:r>
            <a:r>
              <a:rPr lang="zh-CN" altLang="en-US"/>
              <a:t>的调制方式，那么</a:t>
            </a:r>
            <a:r>
              <a:rPr lang="en-US" altLang="zh-CN"/>
              <a:t>SNR</a:t>
            </a:r>
            <a:r>
              <a:rPr lang="zh-CN" altLang="en-US"/>
              <a:t>分别应该设为多少？</a:t>
            </a:r>
            <a:endParaRPr lang="en-US" altLang="zh-CN"/>
          </a:p>
          <a:p>
            <a:pPr eaLnBrk="1" hangingPunct="1"/>
            <a:r>
              <a:rPr lang="zh-CN" altLang="en-US"/>
              <a:t>如果仿真结果与理论结果对不上，如何处理？</a:t>
            </a:r>
            <a:endParaRPr lang="en-US" altLang="zh-CN"/>
          </a:p>
          <a:p>
            <a:pPr lvl="1" eaLnBrk="1" hangingPunct="1"/>
            <a:r>
              <a:rPr lang="zh-CN" altLang="en-US"/>
              <a:t>仿真结果</a:t>
            </a:r>
            <a:r>
              <a:rPr lang="en-US" altLang="zh-CN"/>
              <a:t>BER=0.5</a:t>
            </a:r>
          </a:p>
          <a:p>
            <a:pPr lvl="1" eaLnBrk="1" hangingPunct="1"/>
            <a:r>
              <a:rPr lang="zh-CN" altLang="en-US"/>
              <a:t>仿真结果在理论结果值上下波动</a:t>
            </a:r>
            <a:endParaRPr lang="en-US" altLang="zh-CN"/>
          </a:p>
          <a:p>
            <a:pPr lvl="1" eaLnBrk="1" hangingPunct="1"/>
            <a:r>
              <a:rPr lang="zh-CN" altLang="en-US"/>
              <a:t>仿真结果与理论结果存在单项偏差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87339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white">
          <a:xfrm>
            <a:off x="2438400" y="685801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ea typeface="宋体" panose="02010600030101010101" pitchFamily="2" charset="-122"/>
              </a:rPr>
              <a:t>Matlab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与数字通信仿真</a:t>
            </a:r>
            <a:endParaRPr lang="en-US" altLang="zh-CN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828800"/>
            <a:ext cx="2057400" cy="5334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波形成型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</p:txBody>
      </p:sp>
      <p:graphicFrame>
        <p:nvGraphicFramePr>
          <p:cNvPr id="65545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4953001"/>
          <a:ext cx="3429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993900" imgH="431800" progId="Equation.DSMT4">
                  <p:embed/>
                </p:oleObj>
              </mc:Choice>
              <mc:Fallback>
                <p:oleObj name="Equation" r:id="rId3" imgW="1993900" imgH="431800" progId="Equation.DSMT4">
                  <p:embed/>
                  <p:pic>
                    <p:nvPicPr>
                      <p:cNvPr id="65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53001"/>
                        <a:ext cx="34290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13"/>
          <p:cNvSpPr>
            <a:spLocks noChangeArrowheads="1"/>
          </p:cNvSpPr>
          <p:nvPr/>
        </p:nvSpPr>
        <p:spPr bwMode="auto">
          <a:xfrm>
            <a:off x="2209800" y="2514600"/>
            <a:ext cx="6248400" cy="16764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a-DK" altLang="zh-CN" sz="2400">
                <a:ea typeface="宋体" panose="02010600030101010101" pitchFamily="2" charset="-122"/>
              </a:rPr>
              <a:t>y = rcosflt(x, Fd, Fs, type_flag, r, delay)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a-DK" altLang="zh-CN" sz="2400">
                <a:ea typeface="宋体" panose="02010600030101010101" pitchFamily="2" charset="-122"/>
              </a:rPr>
              <a:t>filter=rcosine(Fd,Fs, type_flag, r, delay)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y = conv(x,filter)</a:t>
            </a:r>
            <a:endParaRPr lang="zh-CN" altLang="en-US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建议自己编写！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6555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7414"/>
            <a:ext cx="4572000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2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white">
          <a:xfrm>
            <a:off x="2438400" y="685801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ea typeface="宋体" panose="02010600030101010101" pitchFamily="2" charset="-122"/>
              </a:rPr>
              <a:t>Matlab</a:t>
            </a:r>
            <a:r>
              <a:rPr lang="zh-CN" altLang="en-US" sz="3200" b="1">
                <a:solidFill>
                  <a:schemeClr val="bg1"/>
                </a:solidFill>
                <a:ea typeface="宋体" panose="02010600030101010101" pitchFamily="2" charset="-122"/>
              </a:rPr>
              <a:t>与数字通信仿真</a:t>
            </a:r>
            <a:endParaRPr lang="en-US" altLang="zh-CN" sz="32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6324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828800"/>
            <a:ext cx="2057400" cy="533400"/>
          </a:xfrm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波形成型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6862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7551"/>
            <a:ext cx="6096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1"/>
            <a:ext cx="44196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0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回顾：</a:t>
            </a:r>
            <a:r>
              <a:rPr lang="en-US" altLang="zh-CN" smtClean="0"/>
              <a:t>BPSK</a:t>
            </a:r>
            <a:r>
              <a:rPr lang="zh-CN" altLang="en-US" smtClean="0"/>
              <a:t>基带通信系统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428BCF-2D99-4236-81C2-03009236FB4E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881563" y="1965326"/>
            <a:ext cx="785812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Arial Narrow" panose="020B0606020202030204" pitchFamily="34" charset="0"/>
              </a:rPr>
              <a:t>BPSK</a:t>
            </a:r>
          </a:p>
          <a:p>
            <a:pPr eaLnBrk="1" hangingPunct="1"/>
            <a:r>
              <a:rPr kumimoji="1" lang="zh-CN" altLang="en-US" sz="2000">
                <a:latin typeface="Arial Narrow" panose="020B0606020202030204" pitchFamily="34" charset="0"/>
              </a:rPr>
              <a:t>调制</a:t>
            </a:r>
            <a:endParaRPr kumimoji="1" lang="zh-CN" altLang="en-US" sz="2400">
              <a:latin typeface="Arial Narrow" panose="020B0606020202030204" pitchFamily="34" charset="0"/>
            </a:endParaRP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6537326" y="1965325"/>
            <a:ext cx="7016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Arial Narrow" panose="020B0606020202030204" pitchFamily="34" charset="0"/>
              </a:rPr>
              <a:t>低通</a:t>
            </a:r>
          </a:p>
          <a:p>
            <a:pPr eaLnBrk="1" hangingPunct="1"/>
            <a:r>
              <a:rPr kumimoji="1" lang="zh-CN" altLang="en-US" sz="2000">
                <a:latin typeface="Arial Narrow" panose="020B0606020202030204" pitchFamily="34" charset="0"/>
              </a:rPr>
              <a:t>滤波</a:t>
            </a:r>
            <a:endParaRPr kumimoji="1" lang="zh-CN" altLang="en-US" sz="2400">
              <a:latin typeface="Arial Narrow" panose="020B0606020202030204" pitchFamily="34" charset="0"/>
            </a:endParaRP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6381750" y="3071813"/>
            <a:ext cx="1346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Arial Narrow" panose="020B0606020202030204" pitchFamily="34" charset="0"/>
              </a:rPr>
              <a:t>AWGN</a:t>
            </a:r>
            <a:r>
              <a:rPr kumimoji="1" lang="zh-CN" altLang="en-US" sz="2000">
                <a:latin typeface="Arial Narrow" panose="020B0606020202030204" pitchFamily="34" charset="0"/>
              </a:rPr>
              <a:t>通道</a:t>
            </a: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6608764" y="3794125"/>
            <a:ext cx="7016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latin typeface="Arial Narrow" panose="020B0606020202030204" pitchFamily="34" charset="0"/>
              </a:rPr>
              <a:t>低通</a:t>
            </a:r>
          </a:p>
          <a:p>
            <a:pPr eaLnBrk="1" hangingPunct="1"/>
            <a:r>
              <a:rPr kumimoji="1" lang="zh-CN" altLang="en-US" sz="2000">
                <a:latin typeface="Arial Narrow" panose="020B0606020202030204" pitchFamily="34" charset="0"/>
              </a:rPr>
              <a:t>滤波</a:t>
            </a:r>
            <a:endParaRPr kumimoji="1" lang="zh-CN" altLang="en-US" sz="2400">
              <a:latin typeface="Arial Narrow" panose="020B0606020202030204" pitchFamily="34" charset="0"/>
            </a:endParaRPr>
          </a:p>
        </p:txBody>
      </p:sp>
      <p:sp>
        <p:nvSpPr>
          <p:cNvPr id="18440" name="Line 16"/>
          <p:cNvSpPr>
            <a:spLocks noChangeShapeType="1"/>
          </p:cNvSpPr>
          <p:nvPr/>
        </p:nvSpPr>
        <p:spPr bwMode="auto">
          <a:xfrm>
            <a:off x="4024313" y="23574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Line 17"/>
          <p:cNvSpPr>
            <a:spLocks noChangeShapeType="1"/>
          </p:cNvSpPr>
          <p:nvPr/>
        </p:nvSpPr>
        <p:spPr bwMode="auto">
          <a:xfrm>
            <a:off x="5943600" y="2346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Line 22"/>
          <p:cNvSpPr>
            <a:spLocks noChangeShapeType="1"/>
          </p:cNvSpPr>
          <p:nvPr/>
        </p:nvSpPr>
        <p:spPr bwMode="auto">
          <a:xfrm flipH="1">
            <a:off x="6019800" y="40227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Line 37"/>
          <p:cNvSpPr>
            <a:spLocks noChangeShapeType="1"/>
          </p:cNvSpPr>
          <p:nvPr/>
        </p:nvSpPr>
        <p:spPr bwMode="auto">
          <a:xfrm flipH="1">
            <a:off x="4095750" y="4000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TextBox 40"/>
          <p:cNvSpPr txBox="1">
            <a:spLocks noChangeArrowheads="1"/>
          </p:cNvSpPr>
          <p:nvPr/>
        </p:nvSpPr>
        <p:spPr bwMode="auto">
          <a:xfrm>
            <a:off x="2381250" y="2000251"/>
            <a:ext cx="140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0,1</a:t>
            </a:r>
            <a:r>
              <a:rPr lang="zh-CN" altLang="en-US" sz="2800"/>
              <a:t>数据</a:t>
            </a:r>
          </a:p>
        </p:txBody>
      </p:sp>
      <p:sp>
        <p:nvSpPr>
          <p:cNvPr id="18445" name="TextBox 41"/>
          <p:cNvSpPr txBox="1">
            <a:spLocks noChangeArrowheads="1"/>
          </p:cNvSpPr>
          <p:nvPr/>
        </p:nvSpPr>
        <p:spPr bwMode="auto">
          <a:xfrm>
            <a:off x="2381250" y="3714751"/>
            <a:ext cx="140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0,1</a:t>
            </a:r>
            <a:r>
              <a:rPr lang="zh-CN" altLang="en-US" sz="2800"/>
              <a:t>数据</a:t>
            </a:r>
          </a:p>
        </p:txBody>
      </p:sp>
      <p:sp>
        <p:nvSpPr>
          <p:cNvPr id="18446" name="Text Box 5"/>
          <p:cNvSpPr txBox="1">
            <a:spLocks noChangeArrowheads="1"/>
          </p:cNvSpPr>
          <p:nvPr/>
        </p:nvSpPr>
        <p:spPr bwMode="auto">
          <a:xfrm>
            <a:off x="4667250" y="3786189"/>
            <a:ext cx="121443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Arial Narrow" panose="020B0606020202030204" pitchFamily="34" charset="0"/>
              </a:rPr>
              <a:t>BPSK</a:t>
            </a:r>
            <a:r>
              <a:rPr kumimoji="1" lang="zh-CN" altLang="en-US" sz="2000">
                <a:latin typeface="Arial Narrow" panose="020B0606020202030204" pitchFamily="34" charset="0"/>
              </a:rPr>
              <a:t>解调</a:t>
            </a:r>
            <a:r>
              <a:rPr kumimoji="1" lang="en-US" altLang="zh-CN" sz="2000">
                <a:latin typeface="Arial Narrow" panose="020B0606020202030204" pitchFamily="34" charset="0"/>
              </a:rPr>
              <a:t>/</a:t>
            </a:r>
            <a:r>
              <a:rPr kumimoji="1" lang="zh-CN" altLang="en-US" sz="2000">
                <a:latin typeface="Arial Narrow" panose="020B0606020202030204" pitchFamily="34" charset="0"/>
              </a:rPr>
              <a:t>判决</a:t>
            </a:r>
            <a:endParaRPr kumimoji="1" lang="zh-CN" altLang="en-US" sz="2400">
              <a:latin typeface="Arial Narrow" panose="020B060602020203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38876" y="1428750"/>
            <a:ext cx="1643063" cy="3786188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6881814" y="2928939"/>
            <a:ext cx="71437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6881814" y="3500439"/>
            <a:ext cx="71437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50" name="TextBox 40"/>
          <p:cNvSpPr txBox="1">
            <a:spLocks noChangeArrowheads="1"/>
          </p:cNvSpPr>
          <p:nvPr/>
        </p:nvSpPr>
        <p:spPr bwMode="auto">
          <a:xfrm>
            <a:off x="1952626" y="5429251"/>
            <a:ext cx="8494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尽管系统引入滤波器，但是发送信号之间还需保持无码间干扰</a:t>
            </a:r>
          </a:p>
        </p:txBody>
      </p:sp>
    </p:spTree>
    <p:extLst>
      <p:ext uri="{BB962C8B-B14F-4D97-AF65-F5344CB8AC3E}">
        <p14:creationId xmlns:p14="http://schemas.microsoft.com/office/powerpoint/2010/main" val="221365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A7EE1A-42DE-4EE7-BECF-B1647DFD8196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851150"/>
            <a:ext cx="7715250" cy="1500188"/>
          </a:xfrm>
          <a:prstGeom prst="rect">
            <a:avLst/>
          </a:prstGeom>
          <a:noFill/>
          <a:ln w="22225">
            <a:solidFill>
              <a:schemeClr val="bg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 rot="5400000">
            <a:off x="3129757" y="3421857"/>
            <a:ext cx="571500" cy="1587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8202613" y="3422650"/>
            <a:ext cx="571500" cy="0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7273925" y="3422650"/>
            <a:ext cx="571500" cy="0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6202363" y="3422650"/>
            <a:ext cx="571500" cy="0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5167314" y="3957639"/>
            <a:ext cx="642937" cy="1587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4202113" y="3422650"/>
            <a:ext cx="571500" cy="0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7" name="TextBox 40"/>
          <p:cNvSpPr txBox="1">
            <a:spLocks noChangeArrowheads="1"/>
          </p:cNvSpPr>
          <p:nvPr/>
        </p:nvSpPr>
        <p:spPr bwMode="auto">
          <a:xfrm>
            <a:off x="3130551" y="4422775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=0</a:t>
            </a:r>
            <a:endParaRPr lang="zh-CN" altLang="en-US" sz="2000"/>
          </a:p>
        </p:txBody>
      </p:sp>
      <p:sp>
        <p:nvSpPr>
          <p:cNvPr id="19468" name="TextBox 41"/>
          <p:cNvSpPr txBox="1">
            <a:spLocks noChangeArrowheads="1"/>
          </p:cNvSpPr>
          <p:nvPr/>
        </p:nvSpPr>
        <p:spPr bwMode="auto">
          <a:xfrm>
            <a:off x="4130676" y="4422775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=1</a:t>
            </a:r>
            <a:endParaRPr lang="zh-CN" altLang="en-US" sz="2000"/>
          </a:p>
        </p:txBody>
      </p:sp>
      <p:sp>
        <p:nvSpPr>
          <p:cNvPr id="19469" name="TextBox 42"/>
          <p:cNvSpPr txBox="1">
            <a:spLocks noChangeArrowheads="1"/>
          </p:cNvSpPr>
          <p:nvPr/>
        </p:nvSpPr>
        <p:spPr bwMode="auto">
          <a:xfrm>
            <a:off x="5273676" y="4351338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=2</a:t>
            </a:r>
            <a:endParaRPr lang="zh-CN" altLang="en-US" sz="2000"/>
          </a:p>
        </p:txBody>
      </p:sp>
      <p:sp>
        <p:nvSpPr>
          <p:cNvPr id="19470" name="TextBox 43"/>
          <p:cNvSpPr txBox="1">
            <a:spLocks noChangeArrowheads="1"/>
          </p:cNvSpPr>
          <p:nvPr/>
        </p:nvSpPr>
        <p:spPr bwMode="auto">
          <a:xfrm>
            <a:off x="6273801" y="4351338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=3</a:t>
            </a:r>
            <a:endParaRPr lang="zh-CN" altLang="en-US" sz="2000"/>
          </a:p>
        </p:txBody>
      </p:sp>
      <p:sp>
        <p:nvSpPr>
          <p:cNvPr id="19471" name="TextBox 44"/>
          <p:cNvSpPr txBox="1">
            <a:spLocks noChangeArrowheads="1"/>
          </p:cNvSpPr>
          <p:nvPr/>
        </p:nvSpPr>
        <p:spPr bwMode="auto">
          <a:xfrm>
            <a:off x="7273926" y="4351338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=4</a:t>
            </a:r>
            <a:endParaRPr lang="zh-CN" altLang="en-US" sz="2000"/>
          </a:p>
        </p:txBody>
      </p:sp>
      <p:sp>
        <p:nvSpPr>
          <p:cNvPr id="19472" name="TextBox 45"/>
          <p:cNvSpPr txBox="1">
            <a:spLocks noChangeArrowheads="1"/>
          </p:cNvSpPr>
          <p:nvPr/>
        </p:nvSpPr>
        <p:spPr bwMode="auto">
          <a:xfrm>
            <a:off x="8274051" y="4351338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=5</a:t>
            </a:r>
            <a:endParaRPr lang="zh-CN" altLang="en-US" sz="2000"/>
          </a:p>
        </p:txBody>
      </p:sp>
      <p:sp>
        <p:nvSpPr>
          <p:cNvPr id="1947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339850"/>
          </a:xfrm>
        </p:spPr>
        <p:txBody>
          <a:bodyPr/>
          <a:lstStyle/>
          <a:p>
            <a:r>
              <a:rPr lang="zh-CN" altLang="en-US"/>
              <a:t>信号之间是相互重叠交叉的</a:t>
            </a:r>
            <a:endParaRPr lang="en-US" altLang="zh-CN"/>
          </a:p>
          <a:p>
            <a:r>
              <a:rPr lang="zh-CN" altLang="en-US"/>
              <a:t>只有在特定的时间点信号之间没有相互干扰</a:t>
            </a:r>
            <a:endParaRPr lang="en-US" altLang="zh-CN"/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962150" y="5022850"/>
            <a:ext cx="822960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/>
              <a:t>问题：</a:t>
            </a:r>
            <a:endParaRPr lang="en-US" altLang="zh-CN" sz="2800" kern="0" dirty="0"/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/>
              <a:t>什么形状的时域函数存在没有码间干扰的点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256744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C7809C-573A-43EE-AD20-B7D731B887FC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3129757" y="3421857"/>
            <a:ext cx="571500" cy="1587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8202613" y="3422650"/>
            <a:ext cx="571500" cy="0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7273925" y="3422650"/>
            <a:ext cx="571500" cy="0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6202363" y="3422650"/>
            <a:ext cx="571500" cy="0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5230814" y="3894139"/>
            <a:ext cx="515937" cy="1587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4202113" y="3422650"/>
            <a:ext cx="571500" cy="0"/>
          </a:xfrm>
          <a:prstGeom prst="line">
            <a:avLst/>
          </a:prstGeom>
          <a:ln w="22225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40"/>
          <p:cNvSpPr txBox="1">
            <a:spLocks noChangeArrowheads="1"/>
          </p:cNvSpPr>
          <p:nvPr/>
        </p:nvSpPr>
        <p:spPr bwMode="auto">
          <a:xfrm>
            <a:off x="3130551" y="4422775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=0</a:t>
            </a:r>
            <a:endParaRPr lang="zh-CN" altLang="en-US" sz="2000"/>
          </a:p>
        </p:txBody>
      </p:sp>
      <p:sp>
        <p:nvSpPr>
          <p:cNvPr id="20491" name="TextBox 41"/>
          <p:cNvSpPr txBox="1">
            <a:spLocks noChangeArrowheads="1"/>
          </p:cNvSpPr>
          <p:nvPr/>
        </p:nvSpPr>
        <p:spPr bwMode="auto">
          <a:xfrm>
            <a:off x="4130676" y="4422775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=1</a:t>
            </a:r>
            <a:endParaRPr lang="zh-CN" altLang="en-US" sz="2000"/>
          </a:p>
        </p:txBody>
      </p:sp>
      <p:sp>
        <p:nvSpPr>
          <p:cNvPr id="20492" name="TextBox 42"/>
          <p:cNvSpPr txBox="1">
            <a:spLocks noChangeArrowheads="1"/>
          </p:cNvSpPr>
          <p:nvPr/>
        </p:nvSpPr>
        <p:spPr bwMode="auto">
          <a:xfrm>
            <a:off x="5273676" y="4351338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=2</a:t>
            </a:r>
            <a:endParaRPr lang="zh-CN" altLang="en-US" sz="2000"/>
          </a:p>
        </p:txBody>
      </p:sp>
      <p:sp>
        <p:nvSpPr>
          <p:cNvPr id="20493" name="TextBox 43"/>
          <p:cNvSpPr txBox="1">
            <a:spLocks noChangeArrowheads="1"/>
          </p:cNvSpPr>
          <p:nvPr/>
        </p:nvSpPr>
        <p:spPr bwMode="auto">
          <a:xfrm>
            <a:off x="6273801" y="4351338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=3</a:t>
            </a:r>
            <a:endParaRPr lang="zh-CN" altLang="en-US" sz="2000"/>
          </a:p>
        </p:txBody>
      </p:sp>
      <p:sp>
        <p:nvSpPr>
          <p:cNvPr id="20494" name="TextBox 44"/>
          <p:cNvSpPr txBox="1">
            <a:spLocks noChangeArrowheads="1"/>
          </p:cNvSpPr>
          <p:nvPr/>
        </p:nvSpPr>
        <p:spPr bwMode="auto">
          <a:xfrm>
            <a:off x="7273926" y="4351338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=4</a:t>
            </a:r>
            <a:endParaRPr lang="zh-CN" altLang="en-US" sz="2000"/>
          </a:p>
        </p:txBody>
      </p:sp>
      <p:sp>
        <p:nvSpPr>
          <p:cNvPr id="20495" name="TextBox 45"/>
          <p:cNvSpPr txBox="1">
            <a:spLocks noChangeArrowheads="1"/>
          </p:cNvSpPr>
          <p:nvPr/>
        </p:nvSpPr>
        <p:spPr bwMode="auto">
          <a:xfrm>
            <a:off x="8274051" y="4351338"/>
            <a:ext cx="61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/>
              <a:t>n</a:t>
            </a:r>
            <a:r>
              <a:rPr lang="en-US" altLang="zh-CN" sz="2000"/>
              <a:t>=5</a:t>
            </a:r>
            <a:endParaRPr lang="zh-CN" altLang="en-US" sz="2000"/>
          </a:p>
        </p:txBody>
      </p:sp>
      <p:cxnSp>
        <p:nvCxnSpPr>
          <p:cNvPr id="19" name="直接连接符 18"/>
          <p:cNvCxnSpPr/>
          <p:nvPr/>
        </p:nvCxnSpPr>
        <p:spPr>
          <a:xfrm>
            <a:off x="1784350" y="3636964"/>
            <a:ext cx="8623300" cy="1587"/>
          </a:xfrm>
          <a:prstGeom prst="line">
            <a:avLst/>
          </a:prstGeom>
          <a:ln w="15875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 flipV="1">
            <a:off x="1981201" y="3136901"/>
            <a:ext cx="1433513" cy="500063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0800000" flipV="1">
            <a:off x="5507038" y="3651251"/>
            <a:ext cx="1433512" cy="500063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0800000" flipV="1">
            <a:off x="3073401" y="3117851"/>
            <a:ext cx="1433513" cy="500063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0800000" flipV="1">
            <a:off x="5073651" y="3117851"/>
            <a:ext cx="1433513" cy="500063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0800000" flipV="1">
            <a:off x="6129338" y="3117851"/>
            <a:ext cx="1433512" cy="500063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0800000" flipV="1">
            <a:off x="7062788" y="3117851"/>
            <a:ext cx="1433512" cy="500063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414714" y="3136900"/>
            <a:ext cx="1436687" cy="50165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051300" y="3651250"/>
            <a:ext cx="1436688" cy="50165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495800" y="3117850"/>
            <a:ext cx="1436688" cy="50165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481764" y="3117850"/>
            <a:ext cx="1436687" cy="50165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562850" y="3105150"/>
            <a:ext cx="1436688" cy="50165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482014" y="3117850"/>
            <a:ext cx="1436687" cy="501650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09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339850"/>
          </a:xfrm>
        </p:spPr>
        <p:txBody>
          <a:bodyPr/>
          <a:lstStyle/>
          <a:p>
            <a:r>
              <a:rPr lang="zh-CN" altLang="en-US"/>
              <a:t>信号之间是相互重叠交叉的</a:t>
            </a:r>
            <a:endParaRPr lang="en-US" altLang="zh-CN"/>
          </a:p>
          <a:p>
            <a:r>
              <a:rPr lang="zh-CN" altLang="en-US"/>
              <a:t>在任何时间点信号之间相互干扰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97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3E9AE5-9B94-4EDB-B5C5-C741FE64A22D}" type="slidenum">
              <a:rPr lang="zh-CN" altLang="zh-CN"/>
              <a:pPr eaLnBrk="1" hangingPunct="1"/>
              <a:t>7</a:t>
            </a:fld>
            <a:endParaRPr lang="zh-CN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Nyqust</a:t>
            </a:r>
            <a:r>
              <a:rPr lang="zh-CN" altLang="en-US" smtClean="0"/>
              <a:t>准则</a:t>
            </a:r>
            <a:endParaRPr lang="zh-CN" altLang="zh-CN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无码间干扰的滤波器</a:t>
            </a:r>
            <a:r>
              <a:rPr lang="en-US" altLang="zh-CN" smtClean="0"/>
              <a:t>(</a:t>
            </a:r>
            <a:r>
              <a:rPr lang="zh-CN" altLang="en-US" smtClean="0"/>
              <a:t>时域波形</a:t>
            </a:r>
            <a:r>
              <a:rPr lang="en-US" altLang="zh-CN" smtClean="0"/>
              <a:t>)</a:t>
            </a:r>
            <a:r>
              <a:rPr lang="zh-CN" altLang="en-US" smtClean="0"/>
              <a:t>设计</a:t>
            </a:r>
          </a:p>
          <a:p>
            <a:r>
              <a:rPr lang="zh-CN" altLang="en-US" smtClean="0"/>
              <a:t>无码间干扰的定义</a:t>
            </a:r>
            <a:endParaRPr lang="en-US" altLang="zh-CN" smtClean="0"/>
          </a:p>
          <a:p>
            <a:pPr lvl="1"/>
            <a:r>
              <a:rPr lang="zh-CN" altLang="en-US" smtClean="0"/>
              <a:t>信号可以是相互交叠的</a:t>
            </a:r>
            <a:endParaRPr lang="en-US" altLang="zh-CN" smtClean="0"/>
          </a:p>
          <a:p>
            <a:pPr lvl="1"/>
            <a:r>
              <a:rPr lang="zh-CN" altLang="en-US" smtClean="0"/>
              <a:t>在特定的时间点上可以做到没有相互干扰</a:t>
            </a:r>
            <a:endParaRPr lang="en-US" altLang="zh-CN" smtClean="0"/>
          </a:p>
          <a:p>
            <a:r>
              <a:rPr lang="en-US" altLang="zh-CN" smtClean="0"/>
              <a:t>Nyqust</a:t>
            </a:r>
            <a:r>
              <a:rPr lang="zh-CN" altLang="en-US" smtClean="0"/>
              <a:t>准则是指符合上述要求的原则</a:t>
            </a:r>
          </a:p>
        </p:txBody>
      </p:sp>
    </p:spTree>
    <p:extLst>
      <p:ext uri="{BB962C8B-B14F-4D97-AF65-F5344CB8AC3E}">
        <p14:creationId xmlns:p14="http://schemas.microsoft.com/office/powerpoint/2010/main" val="52831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AC76E7-1F99-4033-841A-D77A22ACEC51}" type="slidenum">
              <a:rPr lang="zh-CN" altLang="zh-CN"/>
              <a:pPr eaLnBrk="1" hangingPunct="1"/>
              <a:t>8</a:t>
            </a:fld>
            <a:endParaRPr lang="zh-CN" altLang="zh-CN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647825"/>
            <a:ext cx="7913688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208213" y="739775"/>
            <a:ext cx="467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Sinc(x)</a:t>
            </a:r>
            <a:r>
              <a:rPr lang="zh-CN" altLang="en-US" b="1"/>
              <a:t>函数是符合上述原则的</a:t>
            </a:r>
            <a:endParaRPr lang="zh-CN" altLang="zh-CN" b="1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2208214" y="4406901"/>
            <a:ext cx="4535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/>
              <a:t>奈奎斯特带宽：</a:t>
            </a:r>
            <a:r>
              <a:rPr lang="zh-CN" altLang="zh-CN" b="1" i="1"/>
              <a:t>B</a:t>
            </a:r>
          </a:p>
          <a:p>
            <a:pPr eaLnBrk="1" hangingPunct="1"/>
            <a:r>
              <a:rPr lang="zh-CN" altLang="zh-CN" b="1"/>
              <a:t>奈奎斯特速率：</a:t>
            </a:r>
            <a:r>
              <a:rPr lang="zh-CN" altLang="zh-CN" b="1" i="1"/>
              <a:t>R </a:t>
            </a:r>
            <a:r>
              <a:rPr lang="zh-CN" altLang="zh-CN" b="1"/>
              <a:t>= 1/</a:t>
            </a:r>
            <a:r>
              <a:rPr lang="zh-CN" altLang="zh-CN" b="1" i="1"/>
              <a:t>B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5819776" y="749300"/>
            <a:ext cx="2720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i="1"/>
              <a:t>x</a:t>
            </a:r>
            <a:r>
              <a:rPr lang="zh-CN" altLang="zh-CN" b="1"/>
              <a:t>(</a:t>
            </a:r>
            <a:r>
              <a:rPr lang="zh-CN" altLang="zh-CN" b="1" i="1"/>
              <a:t>t</a:t>
            </a:r>
            <a:r>
              <a:rPr lang="zh-CN" altLang="zh-CN" b="1"/>
              <a:t>) = sinc(</a:t>
            </a:r>
            <a:r>
              <a:rPr lang="el-GR" altLang="zh-CN" b="1" i="1">
                <a:cs typeface="Times New Roman" panose="02020603050405020304" pitchFamily="18" charset="0"/>
              </a:rPr>
              <a:t>π</a:t>
            </a:r>
            <a:r>
              <a:rPr lang="zh-CN" altLang="zh-CN" b="1" i="1"/>
              <a:t>Bt</a:t>
            </a:r>
            <a:r>
              <a:rPr lang="zh-CN" altLang="zh-CN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057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28584C-68FD-46C7-ACF3-5532F4D22927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279650" y="1552576"/>
            <a:ext cx="828040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/>
              <a:t>对于 </a:t>
            </a:r>
            <a:r>
              <a:rPr lang="en-US" altLang="zh-CN" b="1"/>
              <a:t>Nyquist </a:t>
            </a:r>
            <a:r>
              <a:rPr lang="zh-CN" altLang="zh-CN" b="1"/>
              <a:t>速率 </a:t>
            </a:r>
            <a:r>
              <a:rPr lang="en-US" altLang="zh-CN" b="1" i="1"/>
              <a:t>R</a:t>
            </a:r>
            <a:r>
              <a:rPr lang="en-US" altLang="zh-CN" b="1"/>
              <a:t> = 1/</a:t>
            </a:r>
            <a:r>
              <a:rPr lang="en-US" altLang="zh-CN" b="1" i="1"/>
              <a:t>T</a:t>
            </a:r>
            <a:r>
              <a:rPr lang="zh-CN" altLang="zh-CN" b="1"/>
              <a:t>，如果 </a:t>
            </a:r>
            <a:r>
              <a:rPr lang="en-US" altLang="zh-CN" b="1" i="1"/>
              <a:t>B</a:t>
            </a:r>
            <a:r>
              <a:rPr lang="en-US" altLang="zh-CN" b="1"/>
              <a:t> = 2</a:t>
            </a:r>
            <a:r>
              <a:rPr lang="en-US" altLang="zh-CN" b="1" i="1"/>
              <a:t>W</a:t>
            </a:r>
            <a:r>
              <a:rPr lang="en-US" altLang="zh-CN" b="1"/>
              <a:t> &gt; </a:t>
            </a:r>
            <a:r>
              <a:rPr lang="en-US" altLang="zh-CN" b="1" i="1"/>
              <a:t>R</a:t>
            </a:r>
            <a:r>
              <a:rPr lang="en-US" altLang="zh-CN" b="1"/>
              <a:t> = 1/</a:t>
            </a:r>
            <a:r>
              <a:rPr lang="en-US" altLang="zh-CN" b="1" i="1"/>
              <a:t>T</a:t>
            </a:r>
            <a:r>
              <a:rPr lang="zh-CN" altLang="zh-CN" b="1"/>
              <a:t>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b="1"/>
              <a:t>满足 </a:t>
            </a:r>
            <a:r>
              <a:rPr lang="en-US" altLang="zh-CN" b="1"/>
              <a:t>Nyquist </a:t>
            </a:r>
            <a:r>
              <a:rPr lang="zh-CN" altLang="zh-CN" b="1"/>
              <a:t>条件有许多函数，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b="1"/>
              <a:t>典型的是升余弦频谱脉冲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248025"/>
            <a:ext cx="7183438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34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1475</Words>
  <Application>Microsoft Office PowerPoint</Application>
  <PresentationFormat>宽屏</PresentationFormat>
  <Paragraphs>206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等线</vt:lpstr>
      <vt:lpstr>等线 Light</vt:lpstr>
      <vt:lpstr>宋体</vt:lpstr>
      <vt:lpstr>幼圆</vt:lpstr>
      <vt:lpstr>Arial</vt:lpstr>
      <vt:lpstr>Arial Narrow</vt:lpstr>
      <vt:lpstr>Symbol</vt:lpstr>
      <vt:lpstr>Times New Roman</vt:lpstr>
      <vt:lpstr>Wingdings</vt:lpstr>
      <vt:lpstr>Office 主题​​</vt:lpstr>
      <vt:lpstr>公式</vt:lpstr>
      <vt:lpstr>Equation</vt:lpstr>
      <vt:lpstr>MathType 6.0 Equation</vt:lpstr>
      <vt:lpstr>高阶调制</vt:lpstr>
      <vt:lpstr>基带信号的定义</vt:lpstr>
      <vt:lpstr>低通滤波器</vt:lpstr>
      <vt:lpstr>回顾：BPSK基带通信系统</vt:lpstr>
      <vt:lpstr>PowerPoint 演示文稿</vt:lpstr>
      <vt:lpstr>PowerPoint 演示文稿</vt:lpstr>
      <vt:lpstr>Nyqust准则</vt:lpstr>
      <vt:lpstr>PowerPoint 演示文稿</vt:lpstr>
      <vt:lpstr>PowerPoint 演示文稿</vt:lpstr>
      <vt:lpstr>PowerPoint 演示文稿</vt:lpstr>
      <vt:lpstr>PowerPoint 演示文稿</vt:lpstr>
      <vt:lpstr>升余弦与平方根升余弦滤波器</vt:lpstr>
      <vt:lpstr>三种滤波器的时域响应</vt:lpstr>
      <vt:lpstr>滤波器的设计原则</vt:lpstr>
      <vt:lpstr>关于发端成型滤波器的讨论</vt:lpstr>
      <vt:lpstr>PowerPoint 演示文稿</vt:lpstr>
      <vt:lpstr>系统结构框图</vt:lpstr>
      <vt:lpstr>随机信号的生成</vt:lpstr>
      <vt:lpstr>插值</vt:lpstr>
      <vt:lpstr>基带成形滤波器（平方根升余弦滤波器）</vt:lpstr>
      <vt:lpstr>在加性白高斯噪声信道条件下 数字基带信号的接收</vt:lpstr>
      <vt:lpstr>在加性白高斯噪声信道条件下 数字基带信号的接收</vt:lpstr>
      <vt:lpstr>10倍载波调制</vt:lpstr>
      <vt:lpstr>加入高斯白噪声（1）</vt:lpstr>
      <vt:lpstr>加入高斯白噪声（1）</vt:lpstr>
      <vt:lpstr>加入高斯白噪声（2）</vt:lpstr>
      <vt:lpstr>加入高斯白噪声（2）</vt:lpstr>
      <vt:lpstr>接收端匹配滤波器</vt:lpstr>
      <vt:lpstr>误比特率曲线（1）</vt:lpstr>
      <vt:lpstr>误比特率曲线（2）</vt:lpstr>
      <vt:lpstr>主要内容</vt:lpstr>
      <vt:lpstr>优化程序，加快运行速度</vt:lpstr>
      <vt:lpstr>优化程序，加快运行速度 </vt:lpstr>
      <vt:lpstr>优化程序，加快运行速度</vt:lpstr>
      <vt:lpstr>优化程序，加快运行速度</vt:lpstr>
      <vt:lpstr>几个需要考虑的问题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高阶调制</dc:title>
  <dc:creator>Y Kx</dc:creator>
  <cp:lastModifiedBy>Y Kx</cp:lastModifiedBy>
  <cp:revision>3</cp:revision>
  <dcterms:created xsi:type="dcterms:W3CDTF">2018-06-18T08:03:33Z</dcterms:created>
  <dcterms:modified xsi:type="dcterms:W3CDTF">2018-06-18T08:24:39Z</dcterms:modified>
</cp:coreProperties>
</file>