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1" r:id="rId5"/>
    <p:sldId id="292" r:id="rId6"/>
    <p:sldId id="288" r:id="rId7"/>
    <p:sldId id="293" r:id="rId8"/>
    <p:sldId id="289" r:id="rId9"/>
    <p:sldId id="294" r:id="rId10"/>
    <p:sldId id="290" r:id="rId11"/>
    <p:sldId id="295" r:id="rId12"/>
    <p:sldId id="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BE1"/>
    <a:srgbClr val="E7E6E6"/>
    <a:srgbClr val="000003"/>
    <a:srgbClr val="CBD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>
        <p:scale>
          <a:sx n="70" d="100"/>
          <a:sy n="70" d="100"/>
        </p:scale>
        <p:origin x="204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493D0-5825-40CE-8513-134232891ED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2D37B3-8B09-4658-9A56-D01A4FE259CA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具有指示功能的</a:t>
          </a:r>
          <a:r>
            <a:rPr lang="en-US" altLang="zh-CN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/>
          </a:r>
          <a:br>
            <a:rPr lang="en-US" altLang="zh-CN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储物架</a:t>
          </a:r>
          <a:endParaRPr lang="zh-CN" altLang="en-US" dirty="0">
            <a:solidFill>
              <a:schemeClr val="tx1"/>
            </a:solidFill>
          </a:endParaRPr>
        </a:p>
      </dgm:t>
    </dgm:pt>
    <dgm:pt modelId="{0333C0EC-8186-4CA8-83D7-8D07AA04D172}" type="parTrans" cxnId="{C530DAD7-8BAB-4FE2-9B37-4C8970D91171}">
      <dgm:prSet/>
      <dgm:spPr/>
      <dgm:t>
        <a:bodyPr/>
        <a:lstStyle/>
        <a:p>
          <a:endParaRPr lang="zh-CN" altLang="en-US"/>
        </a:p>
      </dgm:t>
    </dgm:pt>
    <dgm:pt modelId="{036ABB5E-A7EC-4473-8EFC-1247B1E50CE7}" type="sibTrans" cxnId="{C530DAD7-8BAB-4FE2-9B37-4C8970D91171}">
      <dgm:prSet/>
      <dgm:spPr/>
      <dgm:t>
        <a:bodyPr/>
        <a:lstStyle/>
        <a:p>
          <a:endParaRPr lang="zh-CN" altLang="en-US"/>
        </a:p>
      </dgm:t>
    </dgm:pt>
    <dgm:pt modelId="{E79F72A2-D9C8-4FD6-894C-AF04E555E28F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从货架上找商品很慢</a:t>
          </a:r>
          <a:endParaRPr lang="zh-CN" altLang="en-US" dirty="0">
            <a:solidFill>
              <a:schemeClr val="tx1"/>
            </a:solidFill>
          </a:endParaRPr>
        </a:p>
      </dgm:t>
    </dgm:pt>
    <dgm:pt modelId="{4166A32E-EFC6-4AC3-A06E-0FB5F7A5CDB0}" type="parTrans" cxnId="{BE1969FA-1C57-4D83-B1AC-096D51744FFB}">
      <dgm:prSet/>
      <dgm:spPr/>
      <dgm:t>
        <a:bodyPr/>
        <a:lstStyle/>
        <a:p>
          <a:endParaRPr lang="zh-CN" altLang="en-US"/>
        </a:p>
      </dgm:t>
    </dgm:pt>
    <dgm:pt modelId="{85DEB592-C4AF-4C61-9129-92A1EF359D9F}" type="sibTrans" cxnId="{BE1969FA-1C57-4D83-B1AC-096D51744FFB}">
      <dgm:prSet/>
      <dgm:spPr/>
      <dgm:t>
        <a:bodyPr/>
        <a:lstStyle/>
        <a:p>
          <a:endParaRPr lang="zh-CN" altLang="en-US"/>
        </a:p>
      </dgm:t>
    </dgm:pt>
    <dgm:pt modelId="{7CA6EED5-2F76-4349-9643-F9A37A0CE340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从快递架上找快递也很慢</a:t>
          </a:r>
          <a:endParaRPr lang="zh-CN" altLang="en-US" dirty="0">
            <a:solidFill>
              <a:schemeClr val="tx1"/>
            </a:solidFill>
          </a:endParaRPr>
        </a:p>
      </dgm:t>
    </dgm:pt>
    <dgm:pt modelId="{31787387-AC2E-475A-9D8A-198D07230960}" type="parTrans" cxnId="{AC726A65-1320-4811-8DAF-825E3BCDDFFA}">
      <dgm:prSet/>
      <dgm:spPr/>
      <dgm:t>
        <a:bodyPr/>
        <a:lstStyle/>
        <a:p>
          <a:endParaRPr lang="zh-CN" altLang="en-US"/>
        </a:p>
      </dgm:t>
    </dgm:pt>
    <dgm:pt modelId="{76144C1B-6EBD-4A04-8B32-FDE79658BBD5}" type="sibTrans" cxnId="{AC726A65-1320-4811-8DAF-825E3BCDDFFA}">
      <dgm:prSet/>
      <dgm:spPr/>
      <dgm:t>
        <a:bodyPr/>
        <a:lstStyle/>
        <a:p>
          <a:endParaRPr lang="zh-CN" altLang="en-US"/>
        </a:p>
      </dgm:t>
    </dgm:pt>
    <dgm:pt modelId="{D92B3ACC-E917-4810-B9B0-0FC4F4C51B26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从书架上找书非常慢</a:t>
          </a:r>
          <a:endParaRPr lang="zh-CN" altLang="en-US" dirty="0">
            <a:solidFill>
              <a:schemeClr val="tx1"/>
            </a:solidFill>
          </a:endParaRPr>
        </a:p>
      </dgm:t>
    </dgm:pt>
    <dgm:pt modelId="{964D1A6B-498D-45F8-A68C-73ABE94B8BE2}" type="parTrans" cxnId="{DA9D9C31-3101-4438-8634-53BFF8975F70}">
      <dgm:prSet/>
      <dgm:spPr/>
      <dgm:t>
        <a:bodyPr/>
        <a:lstStyle/>
        <a:p>
          <a:endParaRPr lang="zh-CN" altLang="en-US"/>
        </a:p>
      </dgm:t>
    </dgm:pt>
    <dgm:pt modelId="{D85FD4BC-7089-451D-9850-1D1D3CC07D4D}" type="sibTrans" cxnId="{DA9D9C31-3101-4438-8634-53BFF8975F70}">
      <dgm:prSet/>
      <dgm:spPr/>
      <dgm:t>
        <a:bodyPr/>
        <a:lstStyle/>
        <a:p>
          <a:endParaRPr lang="zh-CN" altLang="en-US"/>
        </a:p>
      </dgm:t>
    </dgm:pt>
    <dgm:pt modelId="{587416E3-A125-471C-A80D-82ECBC6059B9}" type="pres">
      <dgm:prSet presAssocID="{0C2493D0-5825-40CE-8513-134232891ED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A1817D-A81B-4C7B-8519-2AD20DD68C96}" type="pres">
      <dgm:prSet presAssocID="{6D2D37B3-8B09-4658-9A56-D01A4FE259C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6A15822-E9F9-48BF-B728-6C850996BC31}" type="pres">
      <dgm:prSet presAssocID="{4166A32E-EFC6-4AC3-A06E-0FB5F7A5CDB0}" presName="parTrans" presStyleLbl="bgSibTrans2D1" presStyleIdx="0" presStyleCnt="3" custScaleX="43923" custLinFactNeighborX="27223" custLinFactNeighborY="29568"/>
      <dgm:spPr/>
      <dgm:t>
        <a:bodyPr/>
        <a:lstStyle/>
        <a:p>
          <a:endParaRPr lang="zh-CN" altLang="en-US"/>
        </a:p>
      </dgm:t>
    </dgm:pt>
    <dgm:pt modelId="{EAE51686-7FEF-4027-92D2-5D90684525B3}" type="pres">
      <dgm:prSet presAssocID="{E79F72A2-D9C8-4FD6-894C-AF04E555E28F}" presName="node" presStyleLbl="node1" presStyleIdx="0" presStyleCnt="3" custRadScaleRad="128681" custRadScaleInc="-142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3DB844-30C1-4096-A6F7-9D04F38B52BB}" type="pres">
      <dgm:prSet presAssocID="{31787387-AC2E-475A-9D8A-198D07230960}" presName="parTrans" presStyleLbl="bgSibTrans2D1" presStyleIdx="1" presStyleCnt="3" custScaleX="43627" custLinFactNeighborY="74619"/>
      <dgm:spPr/>
      <dgm:t>
        <a:bodyPr/>
        <a:lstStyle/>
        <a:p>
          <a:endParaRPr lang="zh-CN" altLang="en-US"/>
        </a:p>
      </dgm:t>
    </dgm:pt>
    <dgm:pt modelId="{04844B97-1015-43F6-A5FC-58D4D410E6AB}" type="pres">
      <dgm:prSet presAssocID="{7CA6EED5-2F76-4349-9643-F9A37A0CE340}" presName="node" presStyleLbl="node1" presStyleIdx="1" presStyleCnt="3" custScaleX="117826" custRadScaleRad="948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7F4450-1724-445D-BD91-E1BCE3539056}" type="pres">
      <dgm:prSet presAssocID="{964D1A6B-498D-45F8-A68C-73ABE94B8BE2}" presName="parTrans" presStyleLbl="bgSibTrans2D1" presStyleIdx="2" presStyleCnt="3" custScaleX="45067" custLinFactNeighborX="-26535" custLinFactNeighborY="27790"/>
      <dgm:spPr/>
      <dgm:t>
        <a:bodyPr/>
        <a:lstStyle/>
        <a:p>
          <a:endParaRPr lang="zh-CN" altLang="en-US"/>
        </a:p>
      </dgm:t>
    </dgm:pt>
    <dgm:pt modelId="{237D82AF-6DAF-4CA6-A9B8-96FCD513139B}" type="pres">
      <dgm:prSet presAssocID="{D92B3ACC-E917-4810-B9B0-0FC4F4C51B26}" presName="node" presStyleLbl="node1" presStyleIdx="2" presStyleCnt="3" custRadScaleRad="126537" custRadScaleInc="134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30DAD7-8BAB-4FE2-9B37-4C8970D91171}" srcId="{0C2493D0-5825-40CE-8513-134232891ED0}" destId="{6D2D37B3-8B09-4658-9A56-D01A4FE259CA}" srcOrd="0" destOrd="0" parTransId="{0333C0EC-8186-4CA8-83D7-8D07AA04D172}" sibTransId="{036ABB5E-A7EC-4473-8EFC-1247B1E50CE7}"/>
    <dgm:cxn modelId="{BE1969FA-1C57-4D83-B1AC-096D51744FFB}" srcId="{6D2D37B3-8B09-4658-9A56-D01A4FE259CA}" destId="{E79F72A2-D9C8-4FD6-894C-AF04E555E28F}" srcOrd="0" destOrd="0" parTransId="{4166A32E-EFC6-4AC3-A06E-0FB5F7A5CDB0}" sibTransId="{85DEB592-C4AF-4C61-9129-92A1EF359D9F}"/>
    <dgm:cxn modelId="{AC726A65-1320-4811-8DAF-825E3BCDDFFA}" srcId="{6D2D37B3-8B09-4658-9A56-D01A4FE259CA}" destId="{7CA6EED5-2F76-4349-9643-F9A37A0CE340}" srcOrd="1" destOrd="0" parTransId="{31787387-AC2E-475A-9D8A-198D07230960}" sibTransId="{76144C1B-6EBD-4A04-8B32-FDE79658BBD5}"/>
    <dgm:cxn modelId="{1F119BAB-C657-4D9C-8E0D-B2C00C08CE1E}" type="presOf" srcId="{D92B3ACC-E917-4810-B9B0-0FC4F4C51B26}" destId="{237D82AF-6DAF-4CA6-A9B8-96FCD513139B}" srcOrd="0" destOrd="0" presId="urn:microsoft.com/office/officeart/2005/8/layout/radial4"/>
    <dgm:cxn modelId="{C2368722-48A7-47D1-A283-EB549310050A}" type="presOf" srcId="{0C2493D0-5825-40CE-8513-134232891ED0}" destId="{587416E3-A125-471C-A80D-82ECBC6059B9}" srcOrd="0" destOrd="0" presId="urn:microsoft.com/office/officeart/2005/8/layout/radial4"/>
    <dgm:cxn modelId="{CC34C58C-6C99-44E5-87D0-74D5FB8656B7}" type="presOf" srcId="{964D1A6B-498D-45F8-A68C-73ABE94B8BE2}" destId="{777F4450-1724-445D-BD91-E1BCE3539056}" srcOrd="0" destOrd="0" presId="urn:microsoft.com/office/officeart/2005/8/layout/radial4"/>
    <dgm:cxn modelId="{DDCE7B85-3905-4AAB-A4B3-4873CBDA34C7}" type="presOf" srcId="{7CA6EED5-2F76-4349-9643-F9A37A0CE340}" destId="{04844B97-1015-43F6-A5FC-58D4D410E6AB}" srcOrd="0" destOrd="0" presId="urn:microsoft.com/office/officeart/2005/8/layout/radial4"/>
    <dgm:cxn modelId="{CC757B77-21D1-42F5-8B3A-B6A9B31C57C6}" type="presOf" srcId="{4166A32E-EFC6-4AC3-A06E-0FB5F7A5CDB0}" destId="{F6A15822-E9F9-48BF-B728-6C850996BC31}" srcOrd="0" destOrd="0" presId="urn:microsoft.com/office/officeart/2005/8/layout/radial4"/>
    <dgm:cxn modelId="{96C2207D-0423-4143-B6B0-41E83E67B079}" type="presOf" srcId="{E79F72A2-D9C8-4FD6-894C-AF04E555E28F}" destId="{EAE51686-7FEF-4027-92D2-5D90684525B3}" srcOrd="0" destOrd="0" presId="urn:microsoft.com/office/officeart/2005/8/layout/radial4"/>
    <dgm:cxn modelId="{DA9D9C31-3101-4438-8634-53BFF8975F70}" srcId="{6D2D37B3-8B09-4658-9A56-D01A4FE259CA}" destId="{D92B3ACC-E917-4810-B9B0-0FC4F4C51B26}" srcOrd="2" destOrd="0" parTransId="{964D1A6B-498D-45F8-A68C-73ABE94B8BE2}" sibTransId="{D85FD4BC-7089-451D-9850-1D1D3CC07D4D}"/>
    <dgm:cxn modelId="{7B2BABCE-5E20-4948-B208-42B7A873F7C2}" type="presOf" srcId="{31787387-AC2E-475A-9D8A-198D07230960}" destId="{C93DB844-30C1-4096-A6F7-9D04F38B52BB}" srcOrd="0" destOrd="0" presId="urn:microsoft.com/office/officeart/2005/8/layout/radial4"/>
    <dgm:cxn modelId="{DBA9300E-4CFC-4814-BEF1-279968E030B1}" type="presOf" srcId="{6D2D37B3-8B09-4658-9A56-D01A4FE259CA}" destId="{29A1817D-A81B-4C7B-8519-2AD20DD68C96}" srcOrd="0" destOrd="0" presId="urn:microsoft.com/office/officeart/2005/8/layout/radial4"/>
    <dgm:cxn modelId="{B42DB604-EAFD-4D3E-AE7B-4BC174880608}" type="presParOf" srcId="{587416E3-A125-471C-A80D-82ECBC6059B9}" destId="{29A1817D-A81B-4C7B-8519-2AD20DD68C96}" srcOrd="0" destOrd="0" presId="urn:microsoft.com/office/officeart/2005/8/layout/radial4"/>
    <dgm:cxn modelId="{85DF6636-C5E9-45EF-8D98-9BB538B5DE98}" type="presParOf" srcId="{587416E3-A125-471C-A80D-82ECBC6059B9}" destId="{F6A15822-E9F9-48BF-B728-6C850996BC31}" srcOrd="1" destOrd="0" presId="urn:microsoft.com/office/officeart/2005/8/layout/radial4"/>
    <dgm:cxn modelId="{3C9BB96D-E5BD-42F1-BBA4-5DC23E25D271}" type="presParOf" srcId="{587416E3-A125-471C-A80D-82ECBC6059B9}" destId="{EAE51686-7FEF-4027-92D2-5D90684525B3}" srcOrd="2" destOrd="0" presId="urn:microsoft.com/office/officeart/2005/8/layout/radial4"/>
    <dgm:cxn modelId="{9583111F-73C6-4EF4-919D-DEE3829DBC3F}" type="presParOf" srcId="{587416E3-A125-471C-A80D-82ECBC6059B9}" destId="{C93DB844-30C1-4096-A6F7-9D04F38B52BB}" srcOrd="3" destOrd="0" presId="urn:microsoft.com/office/officeart/2005/8/layout/radial4"/>
    <dgm:cxn modelId="{1C031F9B-3B7B-461C-910E-359AA20AC053}" type="presParOf" srcId="{587416E3-A125-471C-A80D-82ECBC6059B9}" destId="{04844B97-1015-43F6-A5FC-58D4D410E6AB}" srcOrd="4" destOrd="0" presId="urn:microsoft.com/office/officeart/2005/8/layout/radial4"/>
    <dgm:cxn modelId="{E4A10893-9E32-42AE-8B02-696D902FA322}" type="presParOf" srcId="{587416E3-A125-471C-A80D-82ECBC6059B9}" destId="{777F4450-1724-445D-BD91-E1BCE3539056}" srcOrd="5" destOrd="0" presId="urn:microsoft.com/office/officeart/2005/8/layout/radial4"/>
    <dgm:cxn modelId="{42F814E9-4C40-465D-BE89-BC8E4FCA1355}" type="presParOf" srcId="{587416E3-A125-471C-A80D-82ECBC6059B9}" destId="{237D82AF-6DAF-4CA6-A9B8-96FCD513139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1817D-A81B-4C7B-8519-2AD20DD68C96}">
      <dsp:nvSpPr>
        <dsp:cNvPr id="0" name=""/>
        <dsp:cNvSpPr/>
      </dsp:nvSpPr>
      <dsp:spPr>
        <a:xfrm>
          <a:off x="3487197" y="2512565"/>
          <a:ext cx="2110337" cy="2110337"/>
        </a:xfrm>
        <a:prstGeom prst="ellipse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具有指示功能的</a:t>
          </a:r>
          <a:r>
            <a:rPr lang="en-US" altLang="zh-CN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/>
          </a:r>
          <a:br>
            <a:rPr lang="en-US" altLang="zh-CN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储物架</a:t>
          </a:r>
          <a:endParaRPr lang="zh-CN" altLang="en-US" sz="2500" kern="1200" dirty="0">
            <a:solidFill>
              <a:schemeClr val="tx1"/>
            </a:solidFill>
          </a:endParaRPr>
        </a:p>
      </dsp:txBody>
      <dsp:txXfrm>
        <a:off x="3796249" y="2821617"/>
        <a:ext cx="1492233" cy="1492233"/>
      </dsp:txXfrm>
    </dsp:sp>
    <dsp:sp modelId="{F6A15822-E9F9-48BF-B728-6C850996BC31}">
      <dsp:nvSpPr>
        <dsp:cNvPr id="0" name=""/>
        <dsp:cNvSpPr/>
      </dsp:nvSpPr>
      <dsp:spPr>
        <a:xfrm rot="12388332">
          <a:off x="2540721" y="2386121"/>
          <a:ext cx="1038597" cy="6014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51686-7FEF-4027-92D2-5D90684525B3}">
      <dsp:nvSpPr>
        <dsp:cNvPr id="0" name=""/>
        <dsp:cNvSpPr/>
      </dsp:nvSpPr>
      <dsp:spPr>
        <a:xfrm>
          <a:off x="355567" y="1180056"/>
          <a:ext cx="2004820" cy="16038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从货架上找商品很慢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402542" y="1227031"/>
        <a:ext cx="1910870" cy="1509906"/>
      </dsp:txXfrm>
    </dsp:sp>
    <dsp:sp modelId="{C93DB844-30C1-4096-A6F7-9D04F38B52BB}">
      <dsp:nvSpPr>
        <dsp:cNvPr id="0" name=""/>
        <dsp:cNvSpPr/>
      </dsp:nvSpPr>
      <dsp:spPr>
        <a:xfrm rot="16200000">
          <a:off x="4219398" y="1834170"/>
          <a:ext cx="645936" cy="6014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44B97-1015-43F6-A5FC-58D4D410E6AB}">
      <dsp:nvSpPr>
        <dsp:cNvPr id="0" name=""/>
        <dsp:cNvSpPr/>
      </dsp:nvSpPr>
      <dsp:spPr>
        <a:xfrm>
          <a:off x="3361266" y="143877"/>
          <a:ext cx="2362199" cy="16038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从快递架上找快递也很慢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3408241" y="190852"/>
        <a:ext cx="2268249" cy="1509906"/>
      </dsp:txXfrm>
    </dsp:sp>
    <dsp:sp modelId="{777F4450-1724-445D-BD91-E1BCE3539056}">
      <dsp:nvSpPr>
        <dsp:cNvPr id="0" name=""/>
        <dsp:cNvSpPr/>
      </dsp:nvSpPr>
      <dsp:spPr>
        <a:xfrm rot="19982724">
          <a:off x="5498782" y="2371736"/>
          <a:ext cx="1040406" cy="6014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D82AF-6DAF-4CA6-A9B8-96FCD513139B}">
      <dsp:nvSpPr>
        <dsp:cNvPr id="0" name=""/>
        <dsp:cNvSpPr/>
      </dsp:nvSpPr>
      <dsp:spPr>
        <a:xfrm>
          <a:off x="6658049" y="1180169"/>
          <a:ext cx="2004820" cy="16038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从书架上找书非常慢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6705024" y="1227144"/>
        <a:ext cx="1910870" cy="1509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0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-1486778" y="1992075"/>
            <a:ext cx="3578668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2514147" y="1650251"/>
            <a:ext cx="8321981" cy="2348115"/>
            <a:chOff x="2297204" y="1874312"/>
            <a:chExt cx="7452664" cy="19317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165043" y="2153958"/>
              <a:ext cx="3204839" cy="0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2886055" y="2868371"/>
              <a:ext cx="1267880" cy="937677"/>
              <a:chOff x="8656540" y="2057054"/>
              <a:chExt cx="1267880" cy="937677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9000343" y="2057054"/>
                <a:ext cx="511344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01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656540" y="2614930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方案改进</a:t>
                </a:r>
                <a:endPara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705130" y="2868371"/>
              <a:ext cx="1267880" cy="937677"/>
              <a:chOff x="8656540" y="3220643"/>
              <a:chExt cx="1267880" cy="93767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9003944" y="3220643"/>
                <a:ext cx="573073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02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8656540" y="3778519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方案实现</a:t>
                </a:r>
                <a:endPara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297204" y="1874312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800" dirty="0" smtClean="0"/>
                <a:t>目录</a:t>
              </a:r>
              <a:endParaRPr lang="zh-CN" altLang="en-US" sz="2800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6639492" y="2868371"/>
              <a:ext cx="1267880" cy="937678"/>
              <a:chOff x="8939718" y="3220643"/>
              <a:chExt cx="1267880" cy="937678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9241188" y="3220643"/>
                <a:ext cx="573073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03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939718" y="3778520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分工安排</a:t>
                </a:r>
                <a:endPara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481988" y="2868371"/>
              <a:ext cx="1267880" cy="932866"/>
              <a:chOff x="8739256" y="3220643"/>
              <a:chExt cx="1267880" cy="932866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9000355" y="3220643"/>
                <a:ext cx="580250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04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8739256" y="3773708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时间规划</a:t>
                </a:r>
                <a:endPara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cxnSp>
        <p:nvCxnSpPr>
          <p:cNvPr id="22" name="直接连接符 21"/>
          <p:cNvCxnSpPr/>
          <p:nvPr userDrawn="1"/>
        </p:nvCxnSpPr>
        <p:spPr>
          <a:xfrm>
            <a:off x="2514147" y="5207749"/>
            <a:ext cx="11164631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8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9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4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问题背景</a:t>
            </a:r>
            <a:endParaRPr lang="zh-CN" altLang="en-US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图示 8"/>
          <p:cNvGraphicFramePr/>
          <p:nvPr userDrawn="1">
            <p:extLst>
              <p:ext uri="{D42A27DB-BD31-4B8C-83A1-F6EECF244321}">
                <p14:modId xmlns:p14="http://schemas.microsoft.com/office/powerpoint/2010/main" val="3786029776"/>
              </p:ext>
            </p:extLst>
          </p:nvPr>
        </p:nvGraphicFramePr>
        <p:xfrm>
          <a:off x="1490133" y="1761068"/>
          <a:ext cx="9084733" cy="462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44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3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3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4770246" y="1166970"/>
            <a:ext cx="2651509" cy="4524061"/>
            <a:chOff x="5288132" y="1145219"/>
            <a:chExt cx="1615736" cy="3558796"/>
          </a:xfrm>
        </p:grpSpPr>
        <p:sp>
          <p:nvSpPr>
            <p:cNvPr id="7" name="矩形 6"/>
            <p:cNvSpPr/>
            <p:nvPr/>
          </p:nvSpPr>
          <p:spPr>
            <a:xfrm>
              <a:off x="5288132" y="2290439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/>
                <a:t>PART.01</a:t>
              </a:r>
              <a:endParaRPr lang="zh-CN" altLang="en-US" sz="28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39606" y="2974020"/>
              <a:ext cx="1112786" cy="460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方案改进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5634361" y="1145219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634361" y="3683083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15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63F57-0F9A-4BFC-AC0E-06E7BD0C7474}" type="datetimeFigureOut">
              <a:rPr lang="zh-CN" altLang="en-US" smtClean="0"/>
              <a:t>2017.12.07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60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964205" y="2828836"/>
            <a:ext cx="8263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存储空间智能管理</a:t>
            </a:r>
            <a:endParaRPr lang="zh-CN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8139" y="5064560"/>
            <a:ext cx="2719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冯存光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龙 杨凯欣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70246" y="1166970"/>
            <a:ext cx="2651509" cy="4524061"/>
            <a:chOff x="5288132" y="1145219"/>
            <a:chExt cx="1615736" cy="3558796"/>
          </a:xfrm>
        </p:grpSpPr>
        <p:sp>
          <p:nvSpPr>
            <p:cNvPr id="53" name="矩形 52"/>
            <p:cNvSpPr/>
            <p:nvPr/>
          </p:nvSpPr>
          <p:spPr>
            <a:xfrm>
              <a:off x="5288132" y="2290439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/>
                <a:t>PART.04</a:t>
              </a:r>
              <a:endParaRPr lang="zh-CN" altLang="en-US" sz="28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539606" y="2974020"/>
              <a:ext cx="1112786" cy="460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时间规划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5634361" y="1145219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5634361" y="3683083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83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04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时间规划</a:t>
            </a:r>
            <a:endParaRPr lang="zh-CN" altLang="en-US" sz="3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01336" y="1840072"/>
            <a:ext cx="102221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1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：利用寒假分头学习关于图像处理、语音处理、硬件加速、数据库等方面的内容，并调试实现各部分的基本功能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2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月份将各个独立模块整合起来，基本实现期望的功能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3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月份了解本次竞赛使用的开发板的性能，并尝试将整个系统移植到开发板上实现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4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月份根据具体的实现情况进一步提升性能、增加功能，对整体设计不太合理的地方进行调整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93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36054" y="1971834"/>
            <a:ext cx="7119893" cy="2914332"/>
            <a:chOff x="2536054" y="1823759"/>
            <a:chExt cx="7119893" cy="2914332"/>
          </a:xfrm>
        </p:grpSpPr>
        <p:sp>
          <p:nvSpPr>
            <p:cNvPr id="7" name="文本框 6"/>
            <p:cNvSpPr txBox="1"/>
            <p:nvPr/>
          </p:nvSpPr>
          <p:spPr>
            <a:xfrm>
              <a:off x="2536054" y="1823759"/>
              <a:ext cx="711989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Q&amp;A</a:t>
              </a:r>
              <a:endParaRPr lang="zh-CN" altLang="en-US" sz="115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753051" y="4214871"/>
              <a:ext cx="46858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And thanks for your listening</a:t>
              </a:r>
              <a:endParaRPr lang="zh-CN" altLang="en-US" sz="2800" dirty="0">
                <a:latin typeface="Kozuka Gothic Pr6N EL" panose="020B0200000000000000" pitchFamily="34" charset="-128"/>
                <a:ea typeface="Kozuka Gothic Pr6N EL" panose="020B02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54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-1486778" y="1992075"/>
            <a:ext cx="3578668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514147" y="1650251"/>
            <a:ext cx="8321981" cy="2348115"/>
            <a:chOff x="2297204" y="1874312"/>
            <a:chExt cx="7452664" cy="193173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165043" y="2153958"/>
              <a:ext cx="3204839" cy="0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2886055" y="2868371"/>
              <a:ext cx="1267880" cy="937677"/>
              <a:chOff x="8656540" y="2057054"/>
              <a:chExt cx="1267880" cy="93767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9000343" y="2057054"/>
                <a:ext cx="511344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01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656540" y="2614930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方案改进</a:t>
                </a:r>
                <a:endPara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705130" y="2868371"/>
              <a:ext cx="1267880" cy="937677"/>
              <a:chOff x="8656540" y="3220643"/>
              <a:chExt cx="1267880" cy="937677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9003944" y="3220643"/>
                <a:ext cx="573073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02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8656540" y="3778519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方案实现</a:t>
                </a:r>
                <a:endPara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2297204" y="1874312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800" dirty="0" smtClean="0"/>
                <a:t>目录</a:t>
              </a:r>
              <a:endParaRPr lang="zh-CN" altLang="en-US" sz="2800" dirty="0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639492" y="2868371"/>
              <a:ext cx="1267880" cy="937678"/>
              <a:chOff x="8939718" y="3220643"/>
              <a:chExt cx="1267880" cy="937678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241188" y="3220643"/>
                <a:ext cx="573073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03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939718" y="3778520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分工安排</a:t>
                </a:r>
                <a:endPara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8481988" y="2868371"/>
              <a:ext cx="1267880" cy="932866"/>
              <a:chOff x="8739256" y="3220643"/>
              <a:chExt cx="1267880" cy="932866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9000355" y="3220643"/>
                <a:ext cx="580250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04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739256" y="3773708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时间规划</a:t>
                </a:r>
                <a:endPara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cxnSp>
        <p:nvCxnSpPr>
          <p:cNvPr id="27" name="直接连接符 26"/>
          <p:cNvCxnSpPr/>
          <p:nvPr/>
        </p:nvCxnSpPr>
        <p:spPr>
          <a:xfrm>
            <a:off x="2514147" y="5207749"/>
            <a:ext cx="11164631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9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70246" y="1166970"/>
            <a:ext cx="2651509" cy="4524061"/>
            <a:chOff x="5288132" y="1145219"/>
            <a:chExt cx="1615736" cy="3558796"/>
          </a:xfrm>
        </p:grpSpPr>
        <p:sp>
          <p:nvSpPr>
            <p:cNvPr id="53" name="矩形 52"/>
            <p:cNvSpPr/>
            <p:nvPr/>
          </p:nvSpPr>
          <p:spPr>
            <a:xfrm>
              <a:off x="5288132" y="2290439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/>
                <a:t>PART.01</a:t>
              </a:r>
              <a:endParaRPr lang="zh-CN" altLang="en-US" sz="28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539606" y="2974020"/>
              <a:ext cx="1112786" cy="460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方案改进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5634361" y="1145219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5634361" y="3683083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0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方案改进</a:t>
            </a:r>
            <a:endParaRPr lang="zh-CN" altLang="en-US" sz="3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0377" y="1567116"/>
            <a:ext cx="11436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衣柜：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在卧室内安装摄像头可能存在侵犯用户隐私的风险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衣柜空间有序会降低空间利用率，对用户提出更高要求；衣柜空间无序会增加设计的复杂度，难以有效实现功能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个人书架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无人借书架：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有商业化的产品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家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中书柜一般藏书有限，用户大多数情况下清楚书籍的位置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在非书店的公共场所用户阅读书籍一般不具有目的性，智能化服务意义不大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无人超市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无人货架：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无人货架已有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家获得融资的公司在做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货损率高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和无人店铺类似，商品种类受限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使用场景有限，一般是公司内部、健身场所等客流量相对不大，用户道德素质较高的地方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24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方案改进</a:t>
            </a:r>
            <a:endParaRPr lang="zh-CN" altLang="en-US" sz="3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91321" y="1608060"/>
            <a:ext cx="114368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 idea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构建能够辅助用户管理家中储物空间的智能系统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工作流程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利用摄像头记录用户进入储物空间后的行为，确定放置杂物的位置或从何处取走杂物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用户利用语音和系统交互，通过自然语言处理获取对该物体特征信息的描述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在系统数据库中存储用户取物和置物时的访问记录，并截取一小段关键视频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取物过程中当用户不能确定从何处取物时，根据用户对物体特征描述去匹配最相关的同类物品，并提供这些物品放入时的相关视频片段给予用户提示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置物过程中当用户希望将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同类物品归至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到同一位置时，和取物过程类似寻找相关度最高的物品，并给用户提出建议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可实现性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储物空间使用频率较低，不会产生过多数据超出计算能力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储物空间一般包含有若干个相对独立的小单元，如纸箱、收纳架等，便于区分位置和按种类归纳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78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70246" y="1166970"/>
            <a:ext cx="2651509" cy="4524061"/>
            <a:chOff x="5288132" y="1145219"/>
            <a:chExt cx="1615736" cy="3558796"/>
          </a:xfrm>
        </p:grpSpPr>
        <p:sp>
          <p:nvSpPr>
            <p:cNvPr id="53" name="矩形 52"/>
            <p:cNvSpPr/>
            <p:nvPr/>
          </p:nvSpPr>
          <p:spPr>
            <a:xfrm>
              <a:off x="5288132" y="2290439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/>
                <a:t>PART.02</a:t>
              </a:r>
              <a:endParaRPr lang="zh-CN" altLang="en-US" sz="28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539606" y="2974020"/>
              <a:ext cx="1112786" cy="460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方案实现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5634361" y="1145219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5634361" y="3683083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84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方案实现</a:t>
            </a:r>
            <a:endParaRPr lang="zh-CN" altLang="en-US" sz="3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01336" y="1935606"/>
            <a:ext cx="102221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分为四个部分：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视觉：摄像头记录图像信息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跟踪用户携带的物品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确定物品放置（或取出）时的位置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sz="20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openCV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语音：用户描述物品特征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获取关键词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依据关键词区分不同物体并确定彼此间的关联度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自然语言处理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存储：取物和置物时产生视频及日志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存储并建立数据库进行管理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显示：在用户需要帮助时提供视频及其他信息帮助决策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63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70246" y="1166970"/>
            <a:ext cx="2651509" cy="4524061"/>
            <a:chOff x="5288132" y="1145219"/>
            <a:chExt cx="1615736" cy="3558796"/>
          </a:xfrm>
        </p:grpSpPr>
        <p:sp>
          <p:nvSpPr>
            <p:cNvPr id="53" name="矩形 52"/>
            <p:cNvSpPr/>
            <p:nvPr/>
          </p:nvSpPr>
          <p:spPr>
            <a:xfrm>
              <a:off x="5288132" y="2290439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/>
                <a:t>PART.03</a:t>
              </a:r>
              <a:endParaRPr lang="zh-CN" altLang="en-US" sz="28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539606" y="2974020"/>
              <a:ext cx="1112786" cy="460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分工安排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5634361" y="1145219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5634361" y="3683083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420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分工安排</a:t>
            </a:r>
            <a:endParaRPr lang="zh-CN" altLang="en-US" sz="3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01336" y="1935606"/>
            <a:ext cx="102221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杨庆龙：硬件加速，软硬件接口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冯存光：视频信息获取及图像信息处理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杨凯欣：获取语音信息并做自然语言处理、数据库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21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6526B"/>
      </a:accent1>
      <a:accent2>
        <a:srgbClr val="D17869"/>
      </a:accent2>
      <a:accent3>
        <a:srgbClr val="8496B0"/>
      </a:accent3>
      <a:accent4>
        <a:srgbClr val="EBAD60"/>
      </a:accent4>
      <a:accent5>
        <a:srgbClr val="F5CF66"/>
      </a:accent5>
      <a:accent6>
        <a:srgbClr val="8BAB8D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dk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3062</TotalTime>
  <Words>404</Words>
  <Application>Microsoft Office PowerPoint</Application>
  <PresentationFormat>宽屏</PresentationFormat>
  <Paragraphs>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Kozuka Gothic Pr6N EL</vt:lpstr>
      <vt:lpstr>等线</vt:lpstr>
      <vt:lpstr>等线 Light</vt:lpstr>
      <vt:lpstr>微软雅黑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Qinglong Yang</dc:creator>
  <cp:lastModifiedBy>Kx Y</cp:lastModifiedBy>
  <cp:revision>182</cp:revision>
  <dcterms:created xsi:type="dcterms:W3CDTF">2017-03-08T05:01:10Z</dcterms:created>
  <dcterms:modified xsi:type="dcterms:W3CDTF">2017-12-08T15:27:32Z</dcterms:modified>
</cp:coreProperties>
</file>