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embeddedFontLst>
    <p:embeddedFont>
      <p:font typeface="Roboto Slab"/>
      <p:regular r:id="rId32"/>
      <p:bold r:id="rId33"/>
    </p:embeddedFont>
    <p:embeddedFont>
      <p:font typeface="Ubuntu"/>
      <p:regular r:id="rId34"/>
      <p:bold r:id="rId35"/>
      <p:italic r:id="rId36"/>
      <p:boldItalic r:id="rId37"/>
    </p:embeddedFont>
    <p:embeddedFont>
      <p:font typeface="Robo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20" Type="http://schemas.openxmlformats.org/officeDocument/2006/relationships/slide" Target="slides/slide16.xml"/><Relationship Id="rId41" Type="http://schemas.openxmlformats.org/officeDocument/2006/relationships/font" Target="fonts/Roboto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obotoSlab-bold.fntdata"/><Relationship Id="rId10" Type="http://schemas.openxmlformats.org/officeDocument/2006/relationships/slide" Target="slides/slide6.xml"/><Relationship Id="rId32" Type="http://schemas.openxmlformats.org/officeDocument/2006/relationships/font" Target="fonts/RobotoSlab-regular.fntdata"/><Relationship Id="rId13" Type="http://schemas.openxmlformats.org/officeDocument/2006/relationships/slide" Target="slides/slide9.xml"/><Relationship Id="rId35" Type="http://schemas.openxmlformats.org/officeDocument/2006/relationships/font" Target="fonts/Ubuntu-bold.fntdata"/><Relationship Id="rId12" Type="http://schemas.openxmlformats.org/officeDocument/2006/relationships/slide" Target="slides/slide8.xml"/><Relationship Id="rId34" Type="http://schemas.openxmlformats.org/officeDocument/2006/relationships/font" Target="fonts/Ubuntu-regular.fntdata"/><Relationship Id="rId15" Type="http://schemas.openxmlformats.org/officeDocument/2006/relationships/slide" Target="slides/slide11.xml"/><Relationship Id="rId37" Type="http://schemas.openxmlformats.org/officeDocument/2006/relationships/font" Target="fonts/Ubuntu-boldItalic.fntdata"/><Relationship Id="rId14" Type="http://schemas.openxmlformats.org/officeDocument/2006/relationships/slide" Target="slides/slide10.xml"/><Relationship Id="rId36" Type="http://schemas.openxmlformats.org/officeDocument/2006/relationships/font" Target="fonts/Ubuntu-italic.fntdata"/><Relationship Id="rId17" Type="http://schemas.openxmlformats.org/officeDocument/2006/relationships/slide" Target="slides/slide13.xml"/><Relationship Id="rId39" Type="http://schemas.openxmlformats.org/officeDocument/2006/relationships/font" Target="fonts/Roboto-bold.fntdata"/><Relationship Id="rId16" Type="http://schemas.openxmlformats.org/officeDocument/2006/relationships/slide" Target="slides/slide12.xml"/><Relationship Id="rId38" Type="http://schemas.openxmlformats.org/officeDocument/2006/relationships/font" Target="fonts/Roboto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8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4.png"/><Relationship Id="rId4" Type="http://schemas.openxmlformats.org/officeDocument/2006/relationships/image" Target="../media/image0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mountaingoatsoftware.com/agile/scrum/sprint-retrospective" TargetMode="External"/><Relationship Id="rId4" Type="http://schemas.openxmlformats.org/officeDocument/2006/relationships/hyperlink" Target="http://agencyagile.com/small-agency-agile-5-tips-for-running-a-high-impact-retrospective/" TargetMode="External"/><Relationship Id="rId5" Type="http://schemas.openxmlformats.org/officeDocument/2006/relationships/hyperlink" Target="https://www.scrumalliance.org/community/articles/2014/april/a-reflection-on-retrospectives" TargetMode="External"/><Relationship Id="rId6" Type="http://schemas.openxmlformats.org/officeDocument/2006/relationships/hyperlink" Target="http://www.methodsandtools.com/archive/agileretrospective.php" TargetMode="External"/><Relationship Id="rId7" Type="http://schemas.openxmlformats.org/officeDocument/2006/relationships/hyperlink" Target="https://www.retrium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5.png"/><Relationship Id="rId4" Type="http://schemas.openxmlformats.org/officeDocument/2006/relationships/image" Target="../media/image0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Relationship Id="rId4" Type="http://schemas.openxmlformats.org/officeDocument/2006/relationships/image" Target="../media/image03.png"/><Relationship Id="rId5" Type="http://schemas.openxmlformats.org/officeDocument/2006/relationships/image" Target="../media/image0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Relationship Id="rId4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2B8CE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7"/>
                </a:solidFill>
                <a:latin typeface="Impact"/>
                <a:ea typeface="Impact"/>
                <a:cs typeface="Impact"/>
                <a:sym typeface="Impact"/>
              </a:rPr>
              <a:t>Learning Package Presentation	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7"/>
                </a:solidFill>
                <a:latin typeface="Impact"/>
                <a:ea typeface="Impact"/>
                <a:cs typeface="Impact"/>
                <a:sym typeface="Impact"/>
              </a:rPr>
              <a:t>For developers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Very Secret After the Meeting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400" y="2426550"/>
            <a:ext cx="6572250" cy="21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>
            <p:ph type="title"/>
          </p:nvPr>
        </p:nvSpPr>
        <p:spPr>
          <a:xfrm>
            <a:off x="387900" y="208950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800">
                <a:solidFill>
                  <a:srgbClr val="FFFFF7"/>
                </a:solidFill>
                <a:latin typeface="Impact"/>
                <a:ea typeface="Impact"/>
                <a:cs typeface="Impact"/>
                <a:sym typeface="Impact"/>
              </a:rPr>
              <a:t>Who Participates in a Retrospective</a:t>
            </a:r>
          </a:p>
        </p:txBody>
      </p:sp>
      <p:sp>
        <p:nvSpPr>
          <p:cNvPr id="132" name="Shape 132"/>
          <p:cNvSpPr txBox="1"/>
          <p:nvPr>
            <p:ph idx="4294967295" type="body"/>
          </p:nvPr>
        </p:nvSpPr>
        <p:spPr>
          <a:xfrm>
            <a:off x="457900" y="1181949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The entire team </a:t>
            </a:r>
            <a:r>
              <a:rPr lang="en" sz="2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Should participate in a Retrospective.</a:t>
            </a:r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Fail to participate in a retrospective results to unheard opinions to improve performance for the next sprint</a:t>
            </a: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87900" y="208950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800">
                <a:solidFill>
                  <a:srgbClr val="FFFFF7"/>
                </a:solidFill>
                <a:latin typeface="Impact"/>
                <a:ea typeface="Impact"/>
                <a:cs typeface="Impact"/>
                <a:sym typeface="Impact"/>
              </a:rPr>
              <a:t>When to Hold a Retrospective</a:t>
            </a:r>
          </a:p>
        </p:txBody>
      </p:sp>
      <p:sp>
        <p:nvSpPr>
          <p:cNvPr id="138" name="Shape 138"/>
          <p:cNvSpPr txBox="1"/>
          <p:nvPr>
            <p:ph idx="4294967295" type="body"/>
          </p:nvPr>
        </p:nvSpPr>
        <p:spPr>
          <a:xfrm>
            <a:off x="3509025" y="1181950"/>
            <a:ext cx="47625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A retrospective should be held </a:t>
            </a:r>
            <a:r>
              <a:rPr lang="en" sz="240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after a sprint</a:t>
            </a:r>
            <a:r>
              <a:rPr lang="en" sz="2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and </a:t>
            </a:r>
            <a:r>
              <a:rPr lang="en" sz="240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before the next sprint</a:t>
            </a:r>
            <a:r>
              <a:rPr lang="en" sz="2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A retrospective should improve the process of the next sprint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877" y="1151162"/>
            <a:ext cx="2077374" cy="314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/>
        </p:nvSpPr>
        <p:spPr>
          <a:xfrm>
            <a:off x="489850" y="1245150"/>
            <a:ext cx="3519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latin typeface="Impact"/>
                <a:ea typeface="Impact"/>
                <a:cs typeface="Impact"/>
                <a:sym typeface="Impact"/>
              </a:rPr>
              <a:t>Insanity</a:t>
            </a:r>
            <a:r>
              <a:rPr lang="en" sz="2400">
                <a:latin typeface="Ubuntu"/>
                <a:ea typeface="Ubuntu"/>
                <a:cs typeface="Ubuntu"/>
                <a:sym typeface="Ubuntu"/>
              </a:rPr>
              <a:t>: Doing the same thing over and over again and expecting different results ~ </a:t>
            </a:r>
            <a:r>
              <a:rPr lang="en" sz="2400">
                <a:latin typeface="Impact"/>
                <a:ea typeface="Impact"/>
                <a:cs typeface="Impact"/>
                <a:sym typeface="Impact"/>
              </a:rPr>
              <a:t>Albert Einstein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6800" y="1078275"/>
            <a:ext cx="4286250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87900" y="197100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800">
                <a:solidFill>
                  <a:srgbClr val="FFFFF7"/>
                </a:solidFill>
                <a:latin typeface="Impact"/>
                <a:ea typeface="Impact"/>
                <a:cs typeface="Impact"/>
                <a:sym typeface="Impact"/>
              </a:rPr>
              <a:t>Retrospective Process</a:t>
            </a:r>
          </a:p>
        </p:txBody>
      </p:sp>
      <p:sp>
        <p:nvSpPr>
          <p:cNvPr id="151" name="Shape 151"/>
          <p:cNvSpPr txBox="1"/>
          <p:nvPr>
            <p:ph idx="4294967295" type="body"/>
          </p:nvPr>
        </p:nvSpPr>
        <p:spPr>
          <a:xfrm>
            <a:off x="387900" y="1151249"/>
            <a:ext cx="8254500" cy="1172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The process of retrospective depends on the team.</a:t>
            </a:r>
            <a:b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Each project team should have a </a:t>
            </a:r>
            <a:r>
              <a:rPr lang="en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standardized process</a:t>
            </a: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b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New teams can </a:t>
            </a:r>
            <a:r>
              <a:rPr lang="en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follow this process</a:t>
            </a: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for effective retrospective.</a:t>
            </a:r>
            <a:br>
              <a:rPr lang="en">
                <a:solidFill>
                  <a:srgbClr val="000000"/>
                </a:solidFill>
              </a:rPr>
            </a:br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550" y="2408425"/>
            <a:ext cx="7326876" cy="207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87900" y="19207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800">
                <a:solidFill>
                  <a:srgbClr val="FFFFF7"/>
                </a:solidFill>
                <a:latin typeface="Impact"/>
                <a:ea typeface="Impact"/>
                <a:cs typeface="Impact"/>
                <a:sym typeface="Impact"/>
              </a:rPr>
              <a:t>Process - Choosing a retrospective technique</a:t>
            </a:r>
          </a:p>
        </p:txBody>
      </p:sp>
      <p:sp>
        <p:nvSpPr>
          <p:cNvPr id="158" name="Shape 158"/>
          <p:cNvSpPr txBox="1"/>
          <p:nvPr>
            <p:ph idx="4294967295" type="body"/>
          </p:nvPr>
        </p:nvSpPr>
        <p:spPr>
          <a:xfrm>
            <a:off x="387900" y="1074275"/>
            <a:ext cx="8368200" cy="316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There are </a:t>
            </a:r>
            <a:r>
              <a:rPr lang="en" sz="240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many retrospective techniques</a:t>
            </a:r>
            <a:r>
              <a:rPr lang="en" sz="2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the team can use:</a:t>
            </a:r>
            <a:br>
              <a:rPr lang="en" sz="2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- Liked, Learned, Lacked, and Longed for.</a:t>
            </a:r>
            <a:br>
              <a:rPr lang="en" sz="2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- Sad, Mad, and Glad</a:t>
            </a:r>
            <a:br>
              <a:rPr lang="en" sz="2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- Start, Stop, and Continue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Each technique focuses on specific factors towards the project, either towards the project’s process or towards personal behaviour.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87900" y="20897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800">
                <a:solidFill>
                  <a:srgbClr val="FFFFF7"/>
                </a:solidFill>
                <a:latin typeface="Impact"/>
                <a:ea typeface="Impact"/>
                <a:cs typeface="Impact"/>
                <a:sym typeface="Impact"/>
              </a:rPr>
              <a:t>Liked, Learned, Lacked, Longed for</a:t>
            </a:r>
          </a:p>
        </p:txBody>
      </p:sp>
      <p:sp>
        <p:nvSpPr>
          <p:cNvPr id="164" name="Shape 164"/>
          <p:cNvSpPr txBox="1"/>
          <p:nvPr>
            <p:ph idx="4294967295" type="body"/>
          </p:nvPr>
        </p:nvSpPr>
        <p:spPr>
          <a:xfrm>
            <a:off x="835750" y="1496875"/>
            <a:ext cx="4776600" cy="241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A </a:t>
            </a:r>
            <a:r>
              <a:rPr lang="en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factual</a:t>
            </a: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retrospective technique.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Focuses on the project’s process.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- What the team “</a:t>
            </a:r>
            <a:r>
              <a:rPr lang="en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Liked</a:t>
            </a: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” about the process.</a:t>
            </a:r>
            <a:b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- What the team “</a:t>
            </a:r>
            <a:r>
              <a:rPr lang="en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Learned</a:t>
            </a: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” from the process.</a:t>
            </a:r>
            <a:b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- What the process “</a:t>
            </a:r>
            <a:r>
              <a:rPr lang="en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Lacks</a:t>
            </a: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”</a:t>
            </a:r>
            <a:b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- What the team “</a:t>
            </a:r>
            <a:r>
              <a:rPr lang="en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Longed for</a:t>
            </a: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” in the process.</a:t>
            </a:r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2176" y="1203650"/>
            <a:ext cx="2062674" cy="318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8686" y="918799"/>
            <a:ext cx="2549274" cy="166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/>
          <p:nvPr>
            <p:ph type="title"/>
          </p:nvPr>
        </p:nvSpPr>
        <p:spPr>
          <a:xfrm>
            <a:off x="387900" y="232700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800">
                <a:solidFill>
                  <a:srgbClr val="FFFFF7"/>
                </a:solidFill>
                <a:latin typeface="Impact"/>
                <a:ea typeface="Impact"/>
                <a:cs typeface="Impact"/>
                <a:sym typeface="Impact"/>
              </a:rPr>
              <a:t>Sad, Mad, Glad</a:t>
            </a:r>
          </a:p>
        </p:txBody>
      </p:sp>
      <p:sp>
        <p:nvSpPr>
          <p:cNvPr id="172" name="Shape 172"/>
          <p:cNvSpPr txBox="1"/>
          <p:nvPr>
            <p:ph idx="4294967295" type="body"/>
          </p:nvPr>
        </p:nvSpPr>
        <p:spPr>
          <a:xfrm>
            <a:off x="637425" y="2525525"/>
            <a:ext cx="7771800" cy="192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An </a:t>
            </a:r>
            <a:r>
              <a:rPr lang="en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emotional</a:t>
            </a: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Retrospective technique.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Focuses on individual team member’s emotions towards the process or towards their perspective towards other’s working habits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What process/teamwork makes the team member “</a:t>
            </a:r>
            <a:r>
              <a:rPr lang="en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Sad</a:t>
            </a: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”, “</a:t>
            </a:r>
            <a:r>
              <a:rPr lang="en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Mad</a:t>
            </a: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” or “</a:t>
            </a:r>
            <a:r>
              <a:rPr lang="en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Glad</a:t>
            </a: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”.</a:t>
            </a:r>
          </a:p>
        </p:txBody>
      </p: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87900" y="208950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800">
                <a:solidFill>
                  <a:srgbClr val="FFFFF7"/>
                </a:solidFill>
                <a:latin typeface="Impact"/>
                <a:ea typeface="Impact"/>
                <a:cs typeface="Impact"/>
                <a:sym typeface="Impact"/>
              </a:rPr>
              <a:t>Start, Stop, Continue</a:t>
            </a:r>
          </a:p>
        </p:txBody>
      </p:sp>
      <p:sp>
        <p:nvSpPr>
          <p:cNvPr id="178" name="Shape 178"/>
          <p:cNvSpPr txBox="1"/>
          <p:nvPr>
            <p:ph idx="4294967295" type="body"/>
          </p:nvPr>
        </p:nvSpPr>
        <p:spPr>
          <a:xfrm>
            <a:off x="387900" y="1489825"/>
            <a:ext cx="5210400" cy="237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An </a:t>
            </a:r>
            <a:r>
              <a:rPr lang="en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action-based</a:t>
            </a: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retrospective technique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Focuses on the process or personal actions.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- What should I/the team should “</a:t>
            </a:r>
            <a:r>
              <a:rPr lang="en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Start</a:t>
            </a: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” doing?</a:t>
            </a:r>
            <a:b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- What should I/the team should “</a:t>
            </a:r>
            <a:r>
              <a:rPr lang="en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Stop</a:t>
            </a: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” doing?</a:t>
            </a:r>
            <a:b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- What should I/the team should “</a:t>
            </a:r>
            <a:r>
              <a:rPr lang="en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Continue</a:t>
            </a: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” doing?</a:t>
            </a:r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3600" y="1281849"/>
            <a:ext cx="2487974" cy="300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87900" y="20897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800">
                <a:solidFill>
                  <a:srgbClr val="FFFFF7"/>
                </a:solidFill>
                <a:latin typeface="Impact"/>
                <a:ea typeface="Impact"/>
                <a:cs typeface="Impact"/>
                <a:sym typeface="Impact"/>
              </a:rPr>
              <a:t>Process - Explain the reason of choosing a technique</a:t>
            </a:r>
          </a:p>
        </p:txBody>
      </p:sp>
      <p:sp>
        <p:nvSpPr>
          <p:cNvPr id="185" name="Shape 185"/>
          <p:cNvSpPr txBox="1"/>
          <p:nvPr>
            <p:ph idx="4294967295" type="body"/>
          </p:nvPr>
        </p:nvSpPr>
        <p:spPr>
          <a:xfrm>
            <a:off x="387900" y="978975"/>
            <a:ext cx="8368200" cy="352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There should be a </a:t>
            </a:r>
            <a:r>
              <a:rPr lang="en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reason</a:t>
            </a: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for a team to choose a specific retrospective technique.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A technique can be more suitable than the others depending on what has happened during the last process/sprint.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Perhaps people can vote on which technique to use?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Gives an opportunity of the team to </a:t>
            </a:r>
            <a:r>
              <a:rPr lang="en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familiarise themselves</a:t>
            </a: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with the selected technique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This step is </a:t>
            </a:r>
            <a:r>
              <a:rPr lang="en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optional</a:t>
            </a:r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87900" y="2208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800">
                <a:solidFill>
                  <a:srgbClr val="FFFFF7"/>
                </a:solidFill>
                <a:latin typeface="Impact"/>
                <a:ea typeface="Impact"/>
                <a:cs typeface="Impact"/>
                <a:sym typeface="Impact"/>
              </a:rPr>
              <a:t>Process - Ideation</a:t>
            </a:r>
          </a:p>
        </p:txBody>
      </p:sp>
      <p:sp>
        <p:nvSpPr>
          <p:cNvPr id="191" name="Shape 191"/>
          <p:cNvSpPr txBox="1"/>
          <p:nvPr>
            <p:ph idx="4294967295" type="body"/>
          </p:nvPr>
        </p:nvSpPr>
        <p:spPr>
          <a:xfrm>
            <a:off x="387900" y="1223899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Ideation gives each individual the opportunity to </a:t>
            </a:r>
            <a:r>
              <a:rPr lang="en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write their ideas</a:t>
            </a: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about the previous sprint.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Give everyone a piece of paper or </a:t>
            </a:r>
            <a:r>
              <a:rPr lang="en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sticky notes</a:t>
            </a: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to write their ideas on.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This is a </a:t>
            </a:r>
            <a:r>
              <a:rPr lang="en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private process</a:t>
            </a: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. Each individual should not communicate with each other until this process is complete.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Reduces bias towards an idea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Anonymous</a:t>
            </a: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(unless an individual wants to be recognized)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4294967295" type="body"/>
          </p:nvPr>
        </p:nvSpPr>
        <p:spPr>
          <a:xfrm>
            <a:off x="4933075" y="960725"/>
            <a:ext cx="4076700" cy="348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Ubuntu"/>
            </a:pPr>
            <a:r>
              <a:rPr lang="en" sz="2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Learn the effectiveness of retrospective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Ubuntu"/>
            </a:pPr>
            <a:r>
              <a:rPr lang="en" sz="2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Implement retrospectives into co-operative activities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Ubuntu"/>
            </a:pPr>
            <a:r>
              <a:rPr lang="en" sz="2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Understanding the techniques used in retrospectives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x="387900" y="19857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800">
                <a:latin typeface="Impact"/>
                <a:ea typeface="Impact"/>
                <a:cs typeface="Impact"/>
                <a:sym typeface="Impact"/>
              </a:rPr>
              <a:t>Learning Outcome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899" y="1768249"/>
            <a:ext cx="4485324" cy="187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387900" y="2208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800">
                <a:solidFill>
                  <a:srgbClr val="FFFFF7"/>
                </a:solidFill>
                <a:latin typeface="Impact"/>
                <a:ea typeface="Impact"/>
                <a:cs typeface="Impact"/>
                <a:sym typeface="Impact"/>
              </a:rPr>
              <a:t>Process - Grouping</a:t>
            </a:r>
          </a:p>
        </p:txBody>
      </p:sp>
      <p:sp>
        <p:nvSpPr>
          <p:cNvPr id="197" name="Shape 197"/>
          <p:cNvSpPr txBox="1"/>
          <p:nvPr>
            <p:ph idx="4294967295" type="body"/>
          </p:nvPr>
        </p:nvSpPr>
        <p:spPr>
          <a:xfrm>
            <a:off x="387900" y="14832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The team collaborate with each other by </a:t>
            </a:r>
            <a:r>
              <a:rPr lang="en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grouping common ideas together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Remember Ideation is done individually and privately?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Gives the opportunity for the team to participate in a team environment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Can be fun</a:t>
            </a: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if the team allows it to.</a:t>
            </a:r>
          </a:p>
        </p:txBody>
      </p:sp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387900" y="20897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800">
                <a:solidFill>
                  <a:srgbClr val="FFFFF7"/>
                </a:solidFill>
                <a:latin typeface="Impact"/>
                <a:ea typeface="Impact"/>
                <a:cs typeface="Impact"/>
                <a:sym typeface="Impact"/>
              </a:rPr>
              <a:t>Process - Dot Voting</a:t>
            </a:r>
          </a:p>
        </p:txBody>
      </p:sp>
      <p:sp>
        <p:nvSpPr>
          <p:cNvPr id="203" name="Shape 203"/>
          <p:cNvSpPr txBox="1"/>
          <p:nvPr>
            <p:ph idx="4294967295" type="body"/>
          </p:nvPr>
        </p:nvSpPr>
        <p:spPr>
          <a:xfrm>
            <a:off x="387900" y="1062949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Prioritizing ideas - Dot Voting allows each individual to </a:t>
            </a:r>
            <a:r>
              <a:rPr lang="en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vote on the ideas</a:t>
            </a: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they are </a:t>
            </a:r>
            <a:r>
              <a:rPr lang="en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interested in or want to discuss</a:t>
            </a: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Similar to the Ideation process, Dot Voting is </a:t>
            </a:r>
            <a:r>
              <a:rPr lang="en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done independently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Each person is given a </a:t>
            </a:r>
            <a:r>
              <a:rPr lang="en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limit of x votes</a:t>
            </a: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(preferably 5)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Each person is allowed to vote on the same idea more than once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A priority list will be generated based on the amount of votes on a specific idea.</a:t>
            </a:r>
            <a:b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More votes = higher priority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387900" y="20897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800">
                <a:solidFill>
                  <a:srgbClr val="FFFFF7"/>
                </a:solidFill>
                <a:latin typeface="Impact"/>
                <a:ea typeface="Impact"/>
                <a:cs typeface="Impact"/>
                <a:sym typeface="Impact"/>
              </a:rPr>
              <a:t>Process - Discussion</a:t>
            </a:r>
          </a:p>
        </p:txBody>
      </p:sp>
      <p:sp>
        <p:nvSpPr>
          <p:cNvPr id="209" name="Shape 209"/>
          <p:cNvSpPr txBox="1"/>
          <p:nvPr>
            <p:ph idx="4294967295" type="body"/>
          </p:nvPr>
        </p:nvSpPr>
        <p:spPr>
          <a:xfrm>
            <a:off x="387900" y="1489825"/>
            <a:ext cx="8368200" cy="285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Create action points</a:t>
            </a: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to improve on the next sprint/process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Everyone should have their say during this process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Each idea should be discussed one at a time.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The order of ideas are based on their priority, generated by the Dot Voting process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Not all ideas can be discussed. Hence the reason for prioritizing ideas</a:t>
            </a:r>
          </a:p>
        </p:txBody>
      </p:sp>
    </p:spTree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387900" y="20897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800">
                <a:solidFill>
                  <a:srgbClr val="FFFFF7"/>
                </a:solidFill>
                <a:latin typeface="Impact"/>
                <a:ea typeface="Impact"/>
                <a:cs typeface="Impact"/>
                <a:sym typeface="Impact"/>
              </a:rPr>
              <a:t>Retrospective</a:t>
            </a:r>
          </a:p>
        </p:txBody>
      </p:sp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0362" y="1313450"/>
            <a:ext cx="3343275" cy="14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1975787" y="3114075"/>
            <a:ext cx="51924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Impact"/>
                <a:ea typeface="Impact"/>
                <a:cs typeface="Impact"/>
                <a:sym typeface="Impact"/>
              </a:rPr>
              <a:t>You have 1 hour to run a retrospective with your team.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Use this time to go through the process of a retrospective for the second activity.</a:t>
            </a:r>
          </a:p>
        </p:txBody>
      </p:sp>
    </p:spTree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387900" y="2208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7"/>
                </a:solidFill>
                <a:latin typeface="Impact"/>
                <a:ea typeface="Impact"/>
                <a:cs typeface="Impact"/>
                <a:sym typeface="Impact"/>
              </a:rPr>
              <a:t>Activity 2 - cont.</a:t>
            </a:r>
          </a:p>
        </p:txBody>
      </p:sp>
      <p:sp>
        <p:nvSpPr>
          <p:cNvPr id="222" name="Shape 222"/>
          <p:cNvSpPr txBox="1"/>
          <p:nvPr>
            <p:ph idx="4294967295" type="body"/>
          </p:nvPr>
        </p:nvSpPr>
        <p:spPr>
          <a:xfrm>
            <a:off x="2009925" y="3472625"/>
            <a:ext cx="4967100" cy="80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FEC333"/>
                </a:solidFill>
                <a:latin typeface="Impact"/>
                <a:ea typeface="Impact"/>
                <a:cs typeface="Impact"/>
                <a:sym typeface="Impact"/>
              </a:rPr>
              <a:t>Round 2</a:t>
            </a:r>
            <a:r>
              <a:rPr lang="en" sz="2400">
                <a:solidFill>
                  <a:srgbClr val="FEC333"/>
                </a:solidFill>
                <a:latin typeface="Ubuntu"/>
                <a:ea typeface="Ubuntu"/>
                <a:cs typeface="Ubuntu"/>
                <a:sym typeface="Ubuntu"/>
              </a:rPr>
              <a:t> - Attempt to beat your score from the previous round</a:t>
            </a:r>
            <a:r>
              <a:rPr lang="en" sz="2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</a:p>
        </p:txBody>
      </p:sp>
      <p:pic>
        <p:nvPicPr>
          <p:cNvPr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4850" y="1364574"/>
            <a:ext cx="3505350" cy="207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Shape 2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01" y="849926"/>
            <a:ext cx="4294099" cy="268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387900" y="2208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800">
                <a:solidFill>
                  <a:srgbClr val="FFFFF7"/>
                </a:solidFill>
                <a:latin typeface="Impact"/>
                <a:ea typeface="Impact"/>
                <a:cs typeface="Impact"/>
                <a:sym typeface="Impact"/>
              </a:rPr>
              <a:t>Reflective Summary - Activities</a:t>
            </a:r>
          </a:p>
        </p:txBody>
      </p:sp>
      <p:sp>
        <p:nvSpPr>
          <p:cNvPr id="230" name="Shape 230"/>
          <p:cNvSpPr txBox="1"/>
          <p:nvPr>
            <p:ph idx="4294967295" type="body"/>
          </p:nvPr>
        </p:nvSpPr>
        <p:spPr>
          <a:xfrm>
            <a:off x="924000" y="1552825"/>
            <a:ext cx="7296000" cy="17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Did the team perform better after the retrospective process?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What are some ideas that helped the team improve, if any?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Will you include retrospectives with other projects? Why?</a:t>
            </a:r>
          </a:p>
        </p:txBody>
      </p:sp>
    </p:spTree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387900" y="2208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800">
                <a:solidFill>
                  <a:srgbClr val="FFFFF7"/>
                </a:solidFill>
                <a:latin typeface="Impact"/>
                <a:ea typeface="Impact"/>
                <a:cs typeface="Impact"/>
                <a:sym typeface="Impact"/>
              </a:rPr>
              <a:t>Online Retrospective Tools</a:t>
            </a:r>
          </a:p>
        </p:txBody>
      </p:sp>
      <p:sp>
        <p:nvSpPr>
          <p:cNvPr id="236" name="Shape 236"/>
          <p:cNvSpPr txBox="1"/>
          <p:nvPr>
            <p:ph idx="4294967295" type="body"/>
          </p:nvPr>
        </p:nvSpPr>
        <p:spPr>
          <a:xfrm>
            <a:off x="251900" y="871925"/>
            <a:ext cx="5766300" cy="370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Retrium</a:t>
            </a: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provides a built-in feature to assist the project team to run a retrospective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Project groups are </a:t>
            </a:r>
            <a:r>
              <a:rPr lang="en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becoming dispersed</a:t>
            </a: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People do not have the time for travel, making it near to impossible for retrospectives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Online tools such as Retrium can be used to </a:t>
            </a:r>
            <a:r>
              <a:rPr lang="en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collaborate</a:t>
            </a: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with the team and </a:t>
            </a:r>
            <a:r>
              <a:rPr lang="en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run a retrospective online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Recommended to run with internet calling such as skype</a:t>
            </a:r>
          </a:p>
        </p:txBody>
      </p:sp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3825" y="1378599"/>
            <a:ext cx="3970200" cy="855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387900" y="2208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800">
                <a:solidFill>
                  <a:srgbClr val="FFFFF7"/>
                </a:solidFill>
                <a:latin typeface="Impact"/>
                <a:ea typeface="Impact"/>
                <a:cs typeface="Impact"/>
                <a:sym typeface="Impact"/>
              </a:rPr>
              <a:t>Extra Readings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359850" y="1156800"/>
            <a:ext cx="8424300" cy="28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Mountain Goat Software. (n.d). Sprint Retrospective. Retrieved from</a:t>
            </a:r>
            <a:br>
              <a:rPr lang="en">
                <a:latin typeface="Ubuntu"/>
                <a:ea typeface="Ubuntu"/>
                <a:cs typeface="Ubuntu"/>
                <a:sym typeface="Ubuntu"/>
              </a:rPr>
            </a:br>
            <a:r>
              <a:rPr lang="en">
                <a:latin typeface="Ubuntu"/>
                <a:ea typeface="Ubuntu"/>
                <a:cs typeface="Ubuntu"/>
                <a:sym typeface="Ubuntu"/>
              </a:rPr>
              <a:t>	</a:t>
            </a:r>
            <a:r>
              <a:rPr lang="en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3"/>
              </a:rPr>
              <a:t>https://www.mountaingoatsoftware.com/agile/scrum/sprint-retrospective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J, Skeels. (2013, April 22). AgencyAgile Tips for Running a High-Impact Retrospective. Retrieved</a:t>
            </a:r>
            <a:br>
              <a:rPr lang="en">
                <a:latin typeface="Ubuntu"/>
                <a:ea typeface="Ubuntu"/>
                <a:cs typeface="Ubuntu"/>
                <a:sym typeface="Ubuntu"/>
              </a:rPr>
            </a:br>
            <a:r>
              <a:rPr lang="en">
                <a:latin typeface="Ubuntu"/>
                <a:ea typeface="Ubuntu"/>
                <a:cs typeface="Ubuntu"/>
                <a:sym typeface="Ubuntu"/>
              </a:rPr>
              <a:t>	from </a:t>
            </a:r>
            <a:r>
              <a:rPr lang="en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4"/>
              </a:rPr>
              <a:t>http://agencyagile.com/small-agency-agile-5-tips-for-running-a-high-impact-retrospective/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M, Ledalla. (2016, April 24). Techniques for Keeping Retrospectives Lively. Retrieved from</a:t>
            </a:r>
            <a:br>
              <a:rPr lang="en">
                <a:latin typeface="Ubuntu"/>
                <a:ea typeface="Ubuntu"/>
                <a:cs typeface="Ubuntu"/>
                <a:sym typeface="Ubuntu"/>
              </a:rPr>
            </a:br>
            <a:r>
              <a:rPr lang="en">
                <a:latin typeface="Ubuntu"/>
                <a:ea typeface="Ubuntu"/>
                <a:cs typeface="Ubuntu"/>
                <a:sym typeface="Ubuntu"/>
              </a:rPr>
              <a:t>	</a:t>
            </a:r>
            <a:r>
              <a:rPr lang="en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5"/>
              </a:rPr>
              <a:t>https://www.scrumalliance.org/community/articles/2014/april/a-reflection-on-retrospectives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L, Gonçalves &amp; B, Linders. (n.d.). Doing Valuable Agile Retrospectives. Retrieved from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	</a:t>
            </a:r>
            <a:r>
              <a:rPr lang="en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6"/>
              </a:rPr>
              <a:t>http://www.methodsandtools.com/archive/agileretrospective.php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Retrium: </a:t>
            </a:r>
            <a:r>
              <a:rPr lang="en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7"/>
              </a:rPr>
              <a:t>https://www.retrium.com/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87900" y="207500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800">
                <a:solidFill>
                  <a:srgbClr val="FFFFF7"/>
                </a:solidFill>
                <a:latin typeface="Impact"/>
                <a:ea typeface="Impact"/>
                <a:cs typeface="Impact"/>
                <a:sym typeface="Impact"/>
              </a:rPr>
              <a:t>Activity 1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000" y="2849827"/>
            <a:ext cx="3372125" cy="16800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/>
        </p:nvSpPr>
        <p:spPr>
          <a:xfrm>
            <a:off x="459050" y="1178200"/>
            <a:ext cx="3783300" cy="12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Impact"/>
                <a:ea typeface="Impact"/>
                <a:cs typeface="Impact"/>
                <a:sym typeface="Impact"/>
              </a:rPr>
              <a:t>Objective: </a:t>
            </a:r>
            <a:r>
              <a:rPr lang="en" sz="2400">
                <a:latin typeface="Ubuntu"/>
                <a:ea typeface="Ubuntu"/>
                <a:cs typeface="Ubuntu"/>
                <a:sym typeface="Ubuntu"/>
              </a:rPr>
              <a:t>To fling the ping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latin typeface="Ubuntu"/>
                <a:ea typeface="Ubuntu"/>
                <a:cs typeface="Ubuntu"/>
                <a:sym typeface="Ubuntu"/>
              </a:rPr>
              <a:t>Pong ball over the other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latin typeface="Ubuntu"/>
                <a:ea typeface="Ubuntu"/>
                <a:cs typeface="Ubuntu"/>
                <a:sym typeface="Ubuntu"/>
              </a:rPr>
              <a:t>Team’s side of the sheet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4577950" y="2200525"/>
            <a:ext cx="3830700" cy="25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238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Ubuntu"/>
            </a:pPr>
            <a:r>
              <a:rPr lang="en" sz="1500">
                <a:latin typeface="Ubuntu"/>
                <a:ea typeface="Ubuntu"/>
                <a:cs typeface="Ubuntu"/>
                <a:sym typeface="Ubuntu"/>
              </a:rPr>
              <a:t>Split into two equal teams</a:t>
            </a:r>
          </a:p>
          <a:p>
            <a:pPr indent="-3238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Ubuntu"/>
            </a:pPr>
            <a:r>
              <a:rPr lang="en" sz="1500">
                <a:latin typeface="Ubuntu"/>
                <a:ea typeface="Ubuntu"/>
                <a:cs typeface="Ubuntu"/>
                <a:sym typeface="Ubuntu"/>
              </a:rPr>
              <a:t>One team on opposite sides of the sheet</a:t>
            </a:r>
          </a:p>
          <a:p>
            <a:pPr indent="-3238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Ubuntu"/>
            </a:pPr>
            <a:r>
              <a:rPr lang="en" sz="1500">
                <a:latin typeface="Ubuntu"/>
                <a:ea typeface="Ubuntu"/>
                <a:cs typeface="Ubuntu"/>
                <a:sym typeface="Ubuntu"/>
              </a:rPr>
              <a:t>Stay at your side of the sheet at all times</a:t>
            </a:r>
          </a:p>
          <a:p>
            <a:pPr indent="-3238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Ubuntu"/>
            </a:pPr>
            <a:r>
              <a:rPr lang="en" sz="1500">
                <a:latin typeface="Ubuntu"/>
                <a:ea typeface="Ubuntu"/>
                <a:cs typeface="Ubuntu"/>
                <a:sym typeface="Ubuntu"/>
              </a:rPr>
              <a:t>Cannot touch the ping pong ball(s).</a:t>
            </a:r>
          </a:p>
          <a:p>
            <a:pPr indent="-3238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Ubuntu"/>
            </a:pPr>
            <a:r>
              <a:rPr lang="en" sz="1500">
                <a:latin typeface="Ubuntu"/>
                <a:ea typeface="Ubuntu"/>
                <a:cs typeface="Ubuntu"/>
                <a:sym typeface="Ubuntu"/>
              </a:rPr>
              <a:t>No physical contact with the other team.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4677525" y="1827450"/>
            <a:ext cx="18774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Impact"/>
                <a:ea typeface="Impact"/>
                <a:cs typeface="Impact"/>
                <a:sym typeface="Impact"/>
              </a:rPr>
              <a:t>Rules: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4809" y="990075"/>
            <a:ext cx="1780914" cy="111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87900" y="2208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800">
                <a:solidFill>
                  <a:srgbClr val="FFFFF7"/>
                </a:solidFill>
                <a:latin typeface="Impact"/>
                <a:ea typeface="Impact"/>
                <a:cs typeface="Impact"/>
                <a:sym typeface="Impact"/>
              </a:rPr>
              <a:t>Activity 1 - cont.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7225" y="1135525"/>
            <a:ext cx="4829549" cy="22727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/>
        </p:nvSpPr>
        <p:spPr>
          <a:xfrm>
            <a:off x="1111650" y="3408250"/>
            <a:ext cx="69207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FEC333"/>
                </a:solidFill>
                <a:latin typeface="Impact"/>
                <a:ea typeface="Impact"/>
                <a:cs typeface="Impact"/>
                <a:sym typeface="Impact"/>
              </a:rPr>
              <a:t>How are you feel about this activity?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3000">
                <a:solidFill>
                  <a:srgbClr val="FEC333"/>
                </a:solidFill>
                <a:latin typeface="Ubuntu"/>
                <a:ea typeface="Ubuntu"/>
                <a:cs typeface="Ubuntu"/>
                <a:sym typeface="Ubuntu"/>
              </a:rPr>
              <a:t>You think your team could do better?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FEC333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87900" y="2208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800">
                <a:solidFill>
                  <a:srgbClr val="FFFFF7"/>
                </a:solidFill>
                <a:latin typeface="Impact"/>
                <a:ea typeface="Impact"/>
                <a:cs typeface="Impact"/>
                <a:sym typeface="Impact"/>
              </a:rPr>
              <a:t>Activity 1 - cont.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016775"/>
            <a:ext cx="3462849" cy="206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3612" y="1475049"/>
            <a:ext cx="1394650" cy="13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1112" y="1250552"/>
            <a:ext cx="3372125" cy="16800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/>
        </p:nvSpPr>
        <p:spPr>
          <a:xfrm>
            <a:off x="762750" y="2421300"/>
            <a:ext cx="7618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latin typeface="Impact"/>
                <a:ea typeface="Impact"/>
                <a:cs typeface="Impact"/>
                <a:sym typeface="Impact"/>
              </a:rPr>
              <a:t>Round 2</a:t>
            </a:r>
            <a:r>
              <a:rPr lang="en" sz="2400">
                <a:latin typeface="Ubuntu"/>
                <a:ea typeface="Ubuntu"/>
                <a:cs typeface="Ubuntu"/>
                <a:sym typeface="Ubuntu"/>
              </a:rPr>
              <a:t> - Attempt to best the other team.</a:t>
            </a:r>
            <a:br>
              <a:rPr lang="en" sz="2400">
                <a:latin typeface="Ubuntu"/>
                <a:ea typeface="Ubuntu"/>
                <a:cs typeface="Ubuntu"/>
                <a:sym typeface="Ubuntu"/>
              </a:rPr>
            </a:br>
            <a:r>
              <a:rPr lang="en" sz="2400">
                <a:latin typeface="Ubuntu"/>
                <a:ea typeface="Ubuntu"/>
                <a:cs typeface="Ubuntu"/>
                <a:sym typeface="Ubuntu"/>
              </a:rPr>
              <a:t>This time, more ping pong balls MAY be included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87900" y="185250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800">
                <a:solidFill>
                  <a:srgbClr val="FFFFF7"/>
                </a:solidFill>
                <a:latin typeface="Impact"/>
                <a:ea typeface="Impact"/>
                <a:cs typeface="Impact"/>
                <a:sym typeface="Impact"/>
              </a:rPr>
              <a:t>Review and Feedback</a:t>
            </a:r>
          </a:p>
        </p:txBody>
      </p:sp>
      <p:sp>
        <p:nvSpPr>
          <p:cNvPr id="103" name="Shape 103"/>
          <p:cNvSpPr txBox="1"/>
          <p:nvPr>
            <p:ph idx="4294967295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Ubuntu"/>
            </a:pPr>
            <a:r>
              <a:rPr lang="en" sz="2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How well did the 5 minutes of discussing a team plan go?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Ubuntu"/>
            </a:pPr>
            <a:r>
              <a:rPr lang="en" sz="2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How much did the discussion affect the activity?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Ubuntu"/>
            </a:pPr>
            <a:r>
              <a:rPr lang="en" sz="2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Was your team’s performance improved after the discussion?</a:t>
            </a: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87900" y="2208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800">
                <a:solidFill>
                  <a:srgbClr val="FFFFF7"/>
                </a:solidFill>
                <a:latin typeface="Impact"/>
                <a:ea typeface="Impact"/>
                <a:cs typeface="Impact"/>
                <a:sym typeface="Impact"/>
              </a:rPr>
              <a:t>Activity 2</a:t>
            </a:r>
          </a:p>
        </p:txBody>
      </p:sp>
      <p:sp>
        <p:nvSpPr>
          <p:cNvPr id="109" name="Shape 109"/>
          <p:cNvSpPr txBox="1"/>
          <p:nvPr>
            <p:ph idx="4294967295" type="body"/>
          </p:nvPr>
        </p:nvSpPr>
        <p:spPr>
          <a:xfrm>
            <a:off x="387900" y="1032300"/>
            <a:ext cx="3663900" cy="1584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Objective</a:t>
            </a:r>
            <a:r>
              <a:rPr lang="en">
                <a:solidFill>
                  <a:srgbClr val="000000"/>
                </a:solidFill>
              </a:rPr>
              <a:t>: </a:t>
            </a: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Keep ping pong balls from touching the ground and get more ping pong balls being hit up by using ping pong paddles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100" y="2802474"/>
            <a:ext cx="2575500" cy="1521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/>
        </p:nvSpPr>
        <p:spPr>
          <a:xfrm>
            <a:off x="4743075" y="17241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Impact"/>
                <a:ea typeface="Impact"/>
                <a:cs typeface="Impact"/>
                <a:sym typeface="Impact"/>
              </a:rPr>
              <a:t>Rules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: 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Ubuntu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Cannot hit a ping pong ball consecutively.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Ubuntu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 ball will be added in with each 2 minutes.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Ubuntu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Cannot touch/hold the ping pong balls.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Ubuntu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Everyone must stand in a circle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Ubuntu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Cannot move from your position and break the circle.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1475" y="901550"/>
            <a:ext cx="2075374" cy="123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87900" y="220850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800">
                <a:solidFill>
                  <a:srgbClr val="FFFFF7"/>
                </a:solidFill>
                <a:latin typeface="Impact"/>
                <a:ea typeface="Impact"/>
                <a:cs typeface="Impact"/>
                <a:sym typeface="Impact"/>
              </a:rPr>
              <a:t>Activity 2 - cont.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612" y="1111101"/>
            <a:ext cx="7424823" cy="323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3052" y="2697124"/>
            <a:ext cx="1577525" cy="18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>
            <p:ph type="title"/>
          </p:nvPr>
        </p:nvSpPr>
        <p:spPr>
          <a:xfrm>
            <a:off x="387900" y="208950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800">
                <a:solidFill>
                  <a:srgbClr val="FFFFF7"/>
                </a:solidFill>
                <a:latin typeface="Impact"/>
                <a:ea typeface="Impact"/>
                <a:cs typeface="Impact"/>
                <a:sym typeface="Impact"/>
              </a:rPr>
              <a:t>What is Retrospective</a:t>
            </a:r>
          </a:p>
        </p:txBody>
      </p:sp>
      <p:sp>
        <p:nvSpPr>
          <p:cNvPr id="125" name="Shape 125"/>
          <p:cNvSpPr txBox="1"/>
          <p:nvPr>
            <p:ph idx="4294967295" type="body"/>
          </p:nvPr>
        </p:nvSpPr>
        <p:spPr>
          <a:xfrm>
            <a:off x="387900" y="12659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Retrospectives</a:t>
            </a:r>
            <a:r>
              <a:rPr lang="en" sz="2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are team meetings held at the end of a Sprint to provide clarity on :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Ubuntu"/>
              <a:buChar char="-"/>
            </a:pPr>
            <a:r>
              <a:rPr lang="en" sz="2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What went well, 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Ubuntu"/>
              <a:buChar char="-"/>
            </a:pPr>
            <a:r>
              <a:rPr lang="en" sz="2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What didn’t go so well, and 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Ubuntu"/>
              <a:buChar char="-"/>
            </a:pPr>
            <a:r>
              <a:rPr lang="en" sz="2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What can be improved for next iteration.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