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4" r:id="rId6"/>
    <p:sldId id="262" r:id="rId7"/>
    <p:sldId id="261"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44608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25387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000451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09806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1954614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C967A-AC51-4901-98EB-721CF14558CB}"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1691513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C967A-AC51-4901-98EB-721CF14558CB}"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093399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648333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40430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C967A-AC51-4901-98EB-721CF14558C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278951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C967A-AC51-4901-98EB-721CF14558C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328252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3C967A-AC51-4901-98EB-721CF14558C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1803879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C967A-AC51-4901-98EB-721CF14558CB}"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26525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C967A-AC51-4901-98EB-721CF14558CB}"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4059646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C967A-AC51-4901-98EB-721CF14558CB}"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81344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4149549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C967A-AC51-4901-98EB-721CF14558C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3709FD-4F50-4731-B56B-A8F8F4428879}" type="slidenum">
              <a:rPr lang="en-US" smtClean="0"/>
              <a:t>‹#›</a:t>
            </a:fld>
            <a:endParaRPr lang="en-US"/>
          </a:p>
        </p:txBody>
      </p:sp>
    </p:spTree>
    <p:extLst>
      <p:ext uri="{BB962C8B-B14F-4D97-AF65-F5344CB8AC3E}">
        <p14:creationId xmlns:p14="http://schemas.microsoft.com/office/powerpoint/2010/main" val="391747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C967A-AC51-4901-98EB-721CF14558CB}" type="datetimeFigureOut">
              <a:rPr lang="en-US" smtClean="0"/>
              <a:t>3/19/2025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D3709FD-4F50-4731-B56B-A8F8F4428879}" type="slidenum">
              <a:rPr lang="en-US" smtClean="0"/>
              <a:t>‹#›</a:t>
            </a:fld>
            <a:endParaRPr lang="en-US"/>
          </a:p>
        </p:txBody>
      </p:sp>
    </p:spTree>
    <p:extLst>
      <p:ext uri="{BB962C8B-B14F-4D97-AF65-F5344CB8AC3E}">
        <p14:creationId xmlns:p14="http://schemas.microsoft.com/office/powerpoint/2010/main" val="2632120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411.19635"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org/doi/10.1126/science.ade9097"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501.12948"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406.07993"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2110.10655"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8AA2-CD1D-6771-76DA-DA83E713A762}"/>
              </a:ext>
            </a:extLst>
          </p:cNvPr>
          <p:cNvSpPr>
            <a:spLocks noGrp="1"/>
          </p:cNvSpPr>
          <p:nvPr>
            <p:ph type="ctrTitle"/>
          </p:nvPr>
        </p:nvSpPr>
        <p:spPr>
          <a:xfrm>
            <a:off x="1375983" y="1993623"/>
            <a:ext cx="9440034" cy="2870754"/>
          </a:xfrm>
        </p:spPr>
        <p:txBody>
          <a:bodyPr>
            <a:normAutofit fontScale="90000"/>
          </a:bodyPr>
          <a:lstStyle/>
          <a:p>
            <a:r>
              <a:rPr lang="en-US" dirty="0"/>
              <a:t>Discussion:</a:t>
            </a:r>
            <a:br>
              <a:rPr lang="en-US" dirty="0"/>
            </a:br>
            <a:r>
              <a:rPr lang="en-US" dirty="0"/>
              <a:t>Using Reinforcement Learning to</a:t>
            </a:r>
            <a:br>
              <a:rPr lang="en-US" dirty="0"/>
            </a:br>
            <a:r>
              <a:rPr lang="en-US" dirty="0"/>
              <a:t>improve the social media simulation</a:t>
            </a:r>
          </a:p>
        </p:txBody>
      </p:sp>
      <p:sp>
        <p:nvSpPr>
          <p:cNvPr id="3" name="Subtitle 2">
            <a:extLst>
              <a:ext uri="{FF2B5EF4-FFF2-40B4-BE49-F238E27FC236}">
                <a16:creationId xmlns:a16="http://schemas.microsoft.com/office/drawing/2014/main" id="{9E3D6069-61B3-C0A4-B467-D97AB41B3D58}"/>
              </a:ext>
            </a:extLst>
          </p:cNvPr>
          <p:cNvSpPr>
            <a:spLocks noGrp="1"/>
          </p:cNvSpPr>
          <p:nvPr>
            <p:ph type="subTitle" idx="1"/>
          </p:nvPr>
        </p:nvSpPr>
        <p:spPr>
          <a:xfrm>
            <a:off x="-112667" y="6545881"/>
            <a:ext cx="2966720" cy="312119"/>
          </a:xfrm>
        </p:spPr>
        <p:txBody>
          <a:bodyPr>
            <a:normAutofit/>
          </a:bodyPr>
          <a:lstStyle/>
          <a:p>
            <a:r>
              <a:rPr lang="en-US" sz="1400" dirty="0"/>
              <a:t>Aurélien Bück-Kaeffer, 20/03/2025</a:t>
            </a:r>
          </a:p>
        </p:txBody>
      </p:sp>
    </p:spTree>
    <p:extLst>
      <p:ext uri="{BB962C8B-B14F-4D97-AF65-F5344CB8AC3E}">
        <p14:creationId xmlns:p14="http://schemas.microsoft.com/office/powerpoint/2010/main" val="101087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3B28-A589-A3A2-8F78-A6AD857EC334}"/>
              </a:ext>
            </a:extLst>
          </p:cNvPr>
          <p:cNvSpPr>
            <a:spLocks noGrp="1"/>
          </p:cNvSpPr>
          <p:nvPr>
            <p:ph type="title"/>
          </p:nvPr>
        </p:nvSpPr>
        <p:spPr/>
        <p:txBody>
          <a:bodyPr/>
          <a:lstStyle/>
          <a:p>
            <a:r>
              <a:rPr lang="en-US" dirty="0"/>
              <a:t>Main goal: Realistic emergent behavior</a:t>
            </a:r>
          </a:p>
        </p:txBody>
      </p:sp>
      <p:sp>
        <p:nvSpPr>
          <p:cNvPr id="3" name="Content Placeholder 2">
            <a:extLst>
              <a:ext uri="{FF2B5EF4-FFF2-40B4-BE49-F238E27FC236}">
                <a16:creationId xmlns:a16="http://schemas.microsoft.com/office/drawing/2014/main" id="{B32CD2E3-F388-ED1F-CB76-FA4CCADC2E6D}"/>
              </a:ext>
            </a:extLst>
          </p:cNvPr>
          <p:cNvSpPr>
            <a:spLocks noGrp="1"/>
          </p:cNvSpPr>
          <p:nvPr>
            <p:ph idx="1"/>
          </p:nvPr>
        </p:nvSpPr>
        <p:spPr>
          <a:xfrm>
            <a:off x="913794" y="1732449"/>
            <a:ext cx="10491625" cy="4864996"/>
          </a:xfrm>
        </p:spPr>
        <p:txBody>
          <a:bodyPr>
            <a:normAutofit fontScale="85000" lnSpcReduction="10000"/>
          </a:bodyPr>
          <a:lstStyle/>
          <a:p>
            <a:r>
              <a:rPr lang="en-US" dirty="0"/>
              <a:t>Currently, agents in the simulation have no incentives. They just do what we tell them to do and remain fixed</a:t>
            </a:r>
          </a:p>
          <a:p>
            <a:r>
              <a:rPr lang="en-US" dirty="0"/>
              <a:t>Designing every aspect of the sim necessarily introduces bias in ways that may be difficult to identify.</a:t>
            </a:r>
          </a:p>
          <a:p>
            <a:pPr marL="36900" indent="0">
              <a:buNone/>
            </a:pPr>
            <a:r>
              <a:rPr lang="en-US" dirty="0"/>
              <a:t>Combining both facts together means we lose a lot of the accuracy our model should be able to allow</a:t>
            </a:r>
          </a:p>
          <a:p>
            <a:endParaRPr lang="en-US" dirty="0"/>
          </a:p>
          <a:p>
            <a:r>
              <a:rPr lang="en-US" dirty="0"/>
              <a:t>RL is a paradigm that has proved its ability to produce emergent behavior: By giving agents simple reward functions to optimize, we may expect complex real-world dynamics to appear</a:t>
            </a:r>
          </a:p>
          <a:p>
            <a:r>
              <a:rPr lang="en-US" dirty="0"/>
              <a:t>RL is fairly unbiased compared to other ML methods</a:t>
            </a:r>
          </a:p>
          <a:p>
            <a:pPr marL="36900" indent="0">
              <a:buNone/>
            </a:pPr>
            <a:endParaRPr lang="en-US" dirty="0"/>
          </a:p>
          <a:p>
            <a:pPr marL="36900" indent="0">
              <a:buNone/>
            </a:pPr>
            <a:r>
              <a:rPr lang="en-US" dirty="0"/>
              <a:t>Downsides:</a:t>
            </a:r>
          </a:p>
          <a:p>
            <a:r>
              <a:rPr lang="en-US" dirty="0"/>
              <a:t>Its </a:t>
            </a:r>
            <a:r>
              <a:rPr lang="en-US" dirty="0" err="1"/>
              <a:t>kinda</a:t>
            </a:r>
            <a:r>
              <a:rPr lang="en-US" dirty="0"/>
              <a:t> difficult to do RL for all the agents in the sim, as not all of them have easily quantifiable goals. But we can for at least the election candidates and malicious agents. Could look into non-verifiable rewards in GRPO, in fact it may become a hot topic real soon in the AI landscape</a:t>
            </a:r>
          </a:p>
          <a:p>
            <a:r>
              <a:rPr lang="en-US" dirty="0"/>
              <a:t>Additional overhead: Training RL agents is not trivial. However once we have them, we could simply substitute them into the simulation (Note: depends on the method, not true for continuous learning)</a:t>
            </a:r>
          </a:p>
        </p:txBody>
      </p:sp>
    </p:spTree>
    <p:extLst>
      <p:ext uri="{BB962C8B-B14F-4D97-AF65-F5344CB8AC3E}">
        <p14:creationId xmlns:p14="http://schemas.microsoft.com/office/powerpoint/2010/main" val="77825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0A95-49C4-1010-4368-CDD0DF2408A0}"/>
              </a:ext>
            </a:extLst>
          </p:cNvPr>
          <p:cNvSpPr>
            <a:spLocks noGrp="1"/>
          </p:cNvSpPr>
          <p:nvPr>
            <p:ph type="title"/>
          </p:nvPr>
        </p:nvSpPr>
        <p:spPr/>
        <p:txBody>
          <a:bodyPr/>
          <a:lstStyle/>
          <a:p>
            <a:r>
              <a:rPr lang="en-US" dirty="0"/>
              <a:t>Papers</a:t>
            </a:r>
          </a:p>
        </p:txBody>
      </p:sp>
      <p:sp>
        <p:nvSpPr>
          <p:cNvPr id="3" name="Content Placeholder 2">
            <a:extLst>
              <a:ext uri="{FF2B5EF4-FFF2-40B4-BE49-F238E27FC236}">
                <a16:creationId xmlns:a16="http://schemas.microsoft.com/office/drawing/2014/main" id="{F3CFCDA0-0F47-6086-5B68-16F17EBE092C}"/>
              </a:ext>
            </a:extLst>
          </p:cNvPr>
          <p:cNvSpPr>
            <a:spLocks noGrp="1"/>
          </p:cNvSpPr>
          <p:nvPr>
            <p:ph idx="1"/>
          </p:nvPr>
        </p:nvSpPr>
        <p:spPr/>
        <p:txBody>
          <a:bodyPr/>
          <a:lstStyle/>
          <a:p>
            <a:r>
              <a:rPr lang="en-US" dirty="0"/>
              <a:t>Build An Influential Bot In Social Media Simulations With Large Language Models</a:t>
            </a:r>
          </a:p>
          <a:p>
            <a:r>
              <a:rPr lang="en-US" dirty="0"/>
              <a:t>Human-level play in the game of Diplomacy by combining language models with strategic reasoning</a:t>
            </a:r>
          </a:p>
          <a:p>
            <a:r>
              <a:rPr lang="en-US" dirty="0"/>
              <a:t>DeepSeek-R1: Incentivizing Reasoning Capability in LLMs via Reinforcement Learning</a:t>
            </a:r>
          </a:p>
          <a:p>
            <a:r>
              <a:rPr lang="en-US" dirty="0"/>
              <a:t>How social reinforcement learning can lead to metastable </a:t>
            </a:r>
            <a:r>
              <a:rPr lang="en-US" dirty="0" err="1"/>
              <a:t>polarisation</a:t>
            </a:r>
            <a:r>
              <a:rPr lang="en-US" dirty="0"/>
              <a:t> and the voter model</a:t>
            </a:r>
          </a:p>
          <a:p>
            <a:r>
              <a:rPr lang="en-US" dirty="0" err="1"/>
              <a:t>Socialbots</a:t>
            </a:r>
            <a:r>
              <a:rPr lang="en-US" dirty="0"/>
              <a:t> on Fire: Modeling Adversarial Behaviors of </a:t>
            </a:r>
            <a:r>
              <a:rPr lang="en-US" dirty="0" err="1"/>
              <a:t>Socialbots</a:t>
            </a:r>
            <a:r>
              <a:rPr lang="en-US" dirty="0"/>
              <a:t> via Multi-Agent Hierarchical Reinforcement Learning</a:t>
            </a:r>
          </a:p>
          <a:p>
            <a:endParaRPr lang="en-US" dirty="0"/>
          </a:p>
          <a:p>
            <a:endParaRPr lang="en-US" dirty="0"/>
          </a:p>
        </p:txBody>
      </p:sp>
    </p:spTree>
    <p:extLst>
      <p:ext uri="{BB962C8B-B14F-4D97-AF65-F5344CB8AC3E}">
        <p14:creationId xmlns:p14="http://schemas.microsoft.com/office/powerpoint/2010/main" val="1456810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9FC518-DBEA-1767-8A7B-8E032FE384AB}"/>
              </a:ext>
            </a:extLst>
          </p:cNvPr>
          <p:cNvSpPr>
            <a:spLocks noGrp="1"/>
          </p:cNvSpPr>
          <p:nvPr>
            <p:ph idx="1"/>
          </p:nvPr>
        </p:nvSpPr>
        <p:spPr>
          <a:xfrm>
            <a:off x="304800" y="580103"/>
            <a:ext cx="5635025" cy="5908425"/>
          </a:xfrm>
        </p:spPr>
        <p:txBody>
          <a:bodyPr/>
          <a:lstStyle/>
          <a:p>
            <a:r>
              <a:rPr lang="en-US" dirty="0"/>
              <a:t>Social media simulation, very similar to what we’ve got but with visibly less budget</a:t>
            </a:r>
          </a:p>
          <a:p>
            <a:r>
              <a:rPr lang="en-US" dirty="0"/>
              <a:t>Use Q-learning to reward and encourage follower acquisition</a:t>
            </a:r>
          </a:p>
          <a:p>
            <a:r>
              <a:rPr lang="en-US" dirty="0"/>
              <a:t>“Can RL algorithms identify an optimal strategy that enables the target agent to maximize its follower count within a predetermined number of steps?”</a:t>
            </a:r>
          </a:p>
          <a:p>
            <a:r>
              <a:rPr lang="en-US" dirty="0"/>
              <a:t>Paper says yes. Personally, I don’t find their results insanely convincing, but it’s still evidence that the concept is sound and doable.</a:t>
            </a:r>
          </a:p>
          <a:p>
            <a:endParaRPr lang="en-US" dirty="0"/>
          </a:p>
          <a:p>
            <a:pPr marL="36900" indent="0">
              <a:buNone/>
            </a:pPr>
            <a:r>
              <a:rPr lang="en-US" b="1" dirty="0"/>
              <a:t>What we could do</a:t>
            </a:r>
            <a:r>
              <a:rPr lang="en-US" dirty="0"/>
              <a:t>: Use RL to incentivize getting more followers. Maybe add “influencer” agents whose goal is specifically to increase their following?</a:t>
            </a:r>
          </a:p>
        </p:txBody>
      </p:sp>
      <p:pic>
        <p:nvPicPr>
          <p:cNvPr id="5" name="Picture 4">
            <a:extLst>
              <a:ext uri="{FF2B5EF4-FFF2-40B4-BE49-F238E27FC236}">
                <a16:creationId xmlns:a16="http://schemas.microsoft.com/office/drawing/2014/main" id="{10426FD8-160F-AB4C-78AA-2954BCDD3C81}"/>
              </a:ext>
            </a:extLst>
          </p:cNvPr>
          <p:cNvPicPr>
            <a:picLocks noChangeAspect="1"/>
          </p:cNvPicPr>
          <p:nvPr/>
        </p:nvPicPr>
        <p:blipFill>
          <a:blip r:embed="rId2"/>
          <a:stretch>
            <a:fillRect/>
          </a:stretch>
        </p:blipFill>
        <p:spPr>
          <a:xfrm>
            <a:off x="5939825" y="1066800"/>
            <a:ext cx="6172378" cy="4377536"/>
          </a:xfrm>
          <a:prstGeom prst="rect">
            <a:avLst/>
          </a:prstGeom>
        </p:spPr>
      </p:pic>
      <p:sp>
        <p:nvSpPr>
          <p:cNvPr id="7" name="TextBox 6">
            <a:extLst>
              <a:ext uri="{FF2B5EF4-FFF2-40B4-BE49-F238E27FC236}">
                <a16:creationId xmlns:a16="http://schemas.microsoft.com/office/drawing/2014/main" id="{C667256F-6554-BB55-810B-17BBA8495EAC}"/>
              </a:ext>
            </a:extLst>
          </p:cNvPr>
          <p:cNvSpPr txBox="1"/>
          <p:nvPr/>
        </p:nvSpPr>
        <p:spPr>
          <a:xfrm>
            <a:off x="7285704" y="6109985"/>
            <a:ext cx="3480620" cy="378543"/>
          </a:xfrm>
          <a:prstGeom prst="rect">
            <a:avLst/>
          </a:prstGeom>
          <a:noFill/>
        </p:spPr>
        <p:txBody>
          <a:bodyPr wrap="square">
            <a:spAutoFit/>
          </a:bodyPr>
          <a:lstStyle/>
          <a:p>
            <a:r>
              <a:rPr lang="en-US" dirty="0">
                <a:hlinkClick r:id="rId3"/>
              </a:rPr>
              <a:t>https://arxiv.org/abs/2411.19635</a:t>
            </a:r>
            <a:endParaRPr lang="en-US" dirty="0"/>
          </a:p>
        </p:txBody>
      </p:sp>
    </p:spTree>
    <p:extLst>
      <p:ext uri="{BB962C8B-B14F-4D97-AF65-F5344CB8AC3E}">
        <p14:creationId xmlns:p14="http://schemas.microsoft.com/office/powerpoint/2010/main" val="205912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274C1-128C-0F4A-A7EA-F3BCBA4CB79F}"/>
              </a:ext>
            </a:extLst>
          </p:cNvPr>
          <p:cNvSpPr>
            <a:spLocks noGrp="1"/>
          </p:cNvSpPr>
          <p:nvPr>
            <p:ph idx="1"/>
          </p:nvPr>
        </p:nvSpPr>
        <p:spPr>
          <a:xfrm>
            <a:off x="392686" y="323258"/>
            <a:ext cx="4552940" cy="6313516"/>
          </a:xfrm>
        </p:spPr>
        <p:txBody>
          <a:bodyPr/>
          <a:lstStyle/>
          <a:p>
            <a:r>
              <a:rPr lang="en-US" dirty="0"/>
              <a:t>RL to play Diplomacy (strategy board game, similar to RISK. Each player is a country leader controlling armies, and has to negotiate alliances in order to eventually win the game)</a:t>
            </a:r>
          </a:p>
          <a:p>
            <a:r>
              <a:rPr lang="en-US" dirty="0"/>
              <a:t>More sophisticated. The agent consists in a dialogue module and a strategic reasoning module.</a:t>
            </a:r>
          </a:p>
          <a:p>
            <a:r>
              <a:rPr lang="en-US" dirty="0"/>
              <a:t>Human level performance in a game highly dependent on deception and negotiation skills. </a:t>
            </a:r>
          </a:p>
          <a:p>
            <a:pPr marL="36900" indent="0">
              <a:buNone/>
            </a:pPr>
            <a:endParaRPr lang="en-US" b="1" dirty="0"/>
          </a:p>
          <a:p>
            <a:pPr marL="36900" indent="0">
              <a:buNone/>
            </a:pPr>
            <a:r>
              <a:rPr lang="en-US" b="1" dirty="0"/>
              <a:t>What we could do</a:t>
            </a:r>
            <a:r>
              <a:rPr lang="en-US" dirty="0"/>
              <a:t>: Apply the techniques they developed to the political candidates in our sim. Perhaps we could get human level politicians this way.</a:t>
            </a:r>
          </a:p>
          <a:p>
            <a:endParaRPr lang="en-US" dirty="0"/>
          </a:p>
        </p:txBody>
      </p:sp>
      <p:pic>
        <p:nvPicPr>
          <p:cNvPr id="5" name="Picture 4">
            <a:extLst>
              <a:ext uri="{FF2B5EF4-FFF2-40B4-BE49-F238E27FC236}">
                <a16:creationId xmlns:a16="http://schemas.microsoft.com/office/drawing/2014/main" id="{B43C5A48-E0B3-9185-2B6C-D845792E81F8}"/>
              </a:ext>
            </a:extLst>
          </p:cNvPr>
          <p:cNvPicPr>
            <a:picLocks noChangeAspect="1"/>
          </p:cNvPicPr>
          <p:nvPr/>
        </p:nvPicPr>
        <p:blipFill>
          <a:blip r:embed="rId2"/>
          <a:stretch>
            <a:fillRect/>
          </a:stretch>
        </p:blipFill>
        <p:spPr>
          <a:xfrm>
            <a:off x="5018314" y="661450"/>
            <a:ext cx="6988629" cy="4230808"/>
          </a:xfrm>
          <a:prstGeom prst="rect">
            <a:avLst/>
          </a:prstGeom>
        </p:spPr>
      </p:pic>
      <p:sp>
        <p:nvSpPr>
          <p:cNvPr id="7" name="TextBox 6">
            <a:extLst>
              <a:ext uri="{FF2B5EF4-FFF2-40B4-BE49-F238E27FC236}">
                <a16:creationId xmlns:a16="http://schemas.microsoft.com/office/drawing/2014/main" id="{F9FF9C39-4349-7801-302B-972E37DF307F}"/>
              </a:ext>
            </a:extLst>
          </p:cNvPr>
          <p:cNvSpPr txBox="1"/>
          <p:nvPr/>
        </p:nvSpPr>
        <p:spPr>
          <a:xfrm>
            <a:off x="5464628" y="5230450"/>
            <a:ext cx="6096000" cy="369332"/>
          </a:xfrm>
          <a:prstGeom prst="rect">
            <a:avLst/>
          </a:prstGeom>
          <a:noFill/>
        </p:spPr>
        <p:txBody>
          <a:bodyPr wrap="square">
            <a:spAutoFit/>
          </a:bodyPr>
          <a:lstStyle/>
          <a:p>
            <a:r>
              <a:rPr lang="en-US" dirty="0">
                <a:hlinkClick r:id="rId3"/>
              </a:rPr>
              <a:t>https://www.science.org/doi/10.1126/science.ade9097</a:t>
            </a:r>
            <a:endParaRPr lang="en-US" dirty="0"/>
          </a:p>
        </p:txBody>
      </p:sp>
    </p:spTree>
    <p:extLst>
      <p:ext uri="{BB962C8B-B14F-4D97-AF65-F5344CB8AC3E}">
        <p14:creationId xmlns:p14="http://schemas.microsoft.com/office/powerpoint/2010/main" val="79497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35C83-6902-C6D5-7141-57675BA9D016}"/>
              </a:ext>
            </a:extLst>
          </p:cNvPr>
          <p:cNvSpPr>
            <a:spLocks noGrp="1"/>
          </p:cNvSpPr>
          <p:nvPr>
            <p:ph idx="1"/>
          </p:nvPr>
        </p:nvSpPr>
        <p:spPr>
          <a:xfrm>
            <a:off x="221772" y="216310"/>
            <a:ext cx="4959827" cy="6233651"/>
          </a:xfrm>
        </p:spPr>
        <p:txBody>
          <a:bodyPr/>
          <a:lstStyle/>
          <a:p>
            <a:r>
              <a:rPr lang="en-US" dirty="0"/>
              <a:t>Explains how to do SOTA RL on LLMs when a verifiable reward is defined (GRPO: </a:t>
            </a:r>
            <a:r>
              <a:rPr lang="en-US" b="0" i="0" dirty="0">
                <a:solidFill>
                  <a:srgbClr val="D1D2D3"/>
                </a:solidFill>
                <a:effectLst/>
                <a:latin typeface="Slack-Lato"/>
              </a:rPr>
              <a:t>group relative policy optimization). (Verifiable reward: math, coding, … or in our case election results, number of followers, approval ratings, </a:t>
            </a:r>
            <a:r>
              <a:rPr lang="en-US" b="0" i="0" dirty="0" err="1">
                <a:solidFill>
                  <a:srgbClr val="D1D2D3"/>
                </a:solidFill>
                <a:effectLst/>
                <a:latin typeface="Slack-Lato"/>
              </a:rPr>
              <a:t>etc</a:t>
            </a:r>
            <a:r>
              <a:rPr lang="en-US" b="0" i="0" dirty="0">
                <a:solidFill>
                  <a:srgbClr val="D1D2D3"/>
                </a:solidFill>
                <a:effectLst/>
                <a:latin typeface="Slack-Lato"/>
              </a:rPr>
              <a:t>)</a:t>
            </a:r>
            <a:endParaRPr lang="en-US" dirty="0"/>
          </a:p>
          <a:p>
            <a:r>
              <a:rPr lang="en-US" dirty="0"/>
              <a:t>Demonstrates RL does lead to emergent behavior in LLMs (aha moment)</a:t>
            </a:r>
          </a:p>
          <a:p>
            <a:r>
              <a:rPr lang="en-US" dirty="0"/>
              <a:t>GRPO for unverifiable rewards will probably be an important research subject real soon. Dan suggests LLMs as judge for unverifiable reward functions (in our case, agents without clear goals in the sim).</a:t>
            </a:r>
            <a:endParaRPr lang="en-US" b="1" dirty="0"/>
          </a:p>
          <a:p>
            <a:pPr marL="36900" indent="0">
              <a:buNone/>
            </a:pPr>
            <a:r>
              <a:rPr lang="en-US" b="1" dirty="0"/>
              <a:t>What we could do</a:t>
            </a:r>
            <a:r>
              <a:rPr lang="en-US" dirty="0"/>
              <a:t>: Use GRPO to make election candidates and malicious agents better. Research GRPO with unverifiable rewards for the other agents in the sim.</a:t>
            </a:r>
          </a:p>
          <a:p>
            <a:endParaRPr lang="en-US" dirty="0"/>
          </a:p>
          <a:p>
            <a:endParaRPr lang="en-US" dirty="0"/>
          </a:p>
        </p:txBody>
      </p:sp>
      <p:pic>
        <p:nvPicPr>
          <p:cNvPr id="5" name="Picture 4">
            <a:extLst>
              <a:ext uri="{FF2B5EF4-FFF2-40B4-BE49-F238E27FC236}">
                <a16:creationId xmlns:a16="http://schemas.microsoft.com/office/drawing/2014/main" id="{D1DB9BA4-CFAF-EC60-08ED-6AC65B8470B9}"/>
              </a:ext>
            </a:extLst>
          </p:cNvPr>
          <p:cNvPicPr>
            <a:picLocks noChangeAspect="1"/>
          </p:cNvPicPr>
          <p:nvPr/>
        </p:nvPicPr>
        <p:blipFill>
          <a:blip r:embed="rId2"/>
          <a:stretch>
            <a:fillRect/>
          </a:stretch>
        </p:blipFill>
        <p:spPr>
          <a:xfrm>
            <a:off x="5285522" y="609599"/>
            <a:ext cx="6684705" cy="4778829"/>
          </a:xfrm>
          <a:prstGeom prst="rect">
            <a:avLst/>
          </a:prstGeom>
        </p:spPr>
      </p:pic>
      <p:sp>
        <p:nvSpPr>
          <p:cNvPr id="6" name="TextBox 5">
            <a:extLst>
              <a:ext uri="{FF2B5EF4-FFF2-40B4-BE49-F238E27FC236}">
                <a16:creationId xmlns:a16="http://schemas.microsoft.com/office/drawing/2014/main" id="{F0C7EA69-E25E-4E7D-35AB-6864002C6EA5}"/>
              </a:ext>
            </a:extLst>
          </p:cNvPr>
          <p:cNvSpPr txBox="1"/>
          <p:nvPr/>
        </p:nvSpPr>
        <p:spPr>
          <a:xfrm>
            <a:off x="5874227" y="5791200"/>
            <a:ext cx="6096000" cy="369332"/>
          </a:xfrm>
          <a:prstGeom prst="rect">
            <a:avLst/>
          </a:prstGeom>
          <a:noFill/>
        </p:spPr>
        <p:txBody>
          <a:bodyPr wrap="square">
            <a:spAutoFit/>
          </a:bodyPr>
          <a:lstStyle/>
          <a:p>
            <a:r>
              <a:rPr lang="en-US" dirty="0">
                <a:hlinkClick r:id="rId3"/>
              </a:rPr>
              <a:t>https://arxiv.org/abs/2501.12948</a:t>
            </a:r>
            <a:endParaRPr lang="en-US" dirty="0"/>
          </a:p>
        </p:txBody>
      </p:sp>
    </p:spTree>
    <p:extLst>
      <p:ext uri="{BB962C8B-B14F-4D97-AF65-F5344CB8AC3E}">
        <p14:creationId xmlns:p14="http://schemas.microsoft.com/office/powerpoint/2010/main" val="286709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B7031-5303-AE11-6E8E-64D82055DE09}"/>
              </a:ext>
            </a:extLst>
          </p:cNvPr>
          <p:cNvSpPr>
            <a:spLocks noGrp="1"/>
          </p:cNvSpPr>
          <p:nvPr>
            <p:ph idx="1"/>
          </p:nvPr>
        </p:nvSpPr>
        <p:spPr>
          <a:xfrm>
            <a:off x="235369" y="896707"/>
            <a:ext cx="5270696" cy="5150132"/>
          </a:xfrm>
        </p:spPr>
        <p:txBody>
          <a:bodyPr>
            <a:normAutofit lnSpcReduction="10000"/>
          </a:bodyPr>
          <a:lstStyle/>
          <a:p>
            <a:r>
              <a:rPr lang="en-US" dirty="0"/>
              <a:t>“Our goal is to highlight the usefulness of reinforcement learning in the context of modeling opinion dynamics” That’s exactly what we want to do</a:t>
            </a:r>
          </a:p>
          <a:p>
            <a:r>
              <a:rPr lang="en-US" dirty="0"/>
              <a:t>Use social reinforcement learning: Agents learn and adjust their opinions using their neighbor’s feedback</a:t>
            </a:r>
          </a:p>
          <a:p>
            <a:r>
              <a:rPr lang="en-US" dirty="0"/>
              <a:t>Other methods were to improve just the politicians or malicious agents. This is to improve the overall population’s realism.</a:t>
            </a:r>
          </a:p>
          <a:p>
            <a:endParaRPr lang="en-US" dirty="0"/>
          </a:p>
          <a:p>
            <a:pPr marL="36900" indent="0">
              <a:buNone/>
            </a:pPr>
            <a:r>
              <a:rPr lang="en-US" b="1" dirty="0"/>
              <a:t>What we could do</a:t>
            </a:r>
            <a:r>
              <a:rPr lang="en-US" dirty="0"/>
              <a:t>: Implement social RL in the simulation to improve the realism of opinion dynamics. The sim already has likes, which can be used for this.</a:t>
            </a:r>
          </a:p>
        </p:txBody>
      </p:sp>
      <p:pic>
        <p:nvPicPr>
          <p:cNvPr id="5" name="Picture 4">
            <a:extLst>
              <a:ext uri="{FF2B5EF4-FFF2-40B4-BE49-F238E27FC236}">
                <a16:creationId xmlns:a16="http://schemas.microsoft.com/office/drawing/2014/main" id="{9CABDEA9-E2B5-E546-38A7-91A474056871}"/>
              </a:ext>
            </a:extLst>
          </p:cNvPr>
          <p:cNvPicPr>
            <a:picLocks noChangeAspect="1"/>
          </p:cNvPicPr>
          <p:nvPr/>
        </p:nvPicPr>
        <p:blipFill>
          <a:blip r:embed="rId2"/>
          <a:stretch>
            <a:fillRect/>
          </a:stretch>
        </p:blipFill>
        <p:spPr>
          <a:xfrm>
            <a:off x="5599551" y="1094825"/>
            <a:ext cx="6592449" cy="4286865"/>
          </a:xfrm>
          <a:prstGeom prst="rect">
            <a:avLst/>
          </a:prstGeom>
        </p:spPr>
      </p:pic>
      <p:sp>
        <p:nvSpPr>
          <p:cNvPr id="6" name="TextBox 5">
            <a:extLst>
              <a:ext uri="{FF2B5EF4-FFF2-40B4-BE49-F238E27FC236}">
                <a16:creationId xmlns:a16="http://schemas.microsoft.com/office/drawing/2014/main" id="{289B5F13-FD06-338A-91B9-6CC4985017A2}"/>
              </a:ext>
            </a:extLst>
          </p:cNvPr>
          <p:cNvSpPr txBox="1"/>
          <p:nvPr/>
        </p:nvSpPr>
        <p:spPr>
          <a:xfrm>
            <a:off x="7030064" y="5866915"/>
            <a:ext cx="6096000" cy="369332"/>
          </a:xfrm>
          <a:prstGeom prst="rect">
            <a:avLst/>
          </a:prstGeom>
          <a:noFill/>
        </p:spPr>
        <p:txBody>
          <a:bodyPr wrap="square">
            <a:spAutoFit/>
          </a:bodyPr>
          <a:lstStyle/>
          <a:p>
            <a:r>
              <a:rPr lang="en-US" dirty="0">
                <a:hlinkClick r:id="rId3"/>
              </a:rPr>
              <a:t>https://arxiv.org/abs/2406.07993</a:t>
            </a:r>
            <a:endParaRPr lang="en-US" dirty="0"/>
          </a:p>
        </p:txBody>
      </p:sp>
    </p:spTree>
    <p:extLst>
      <p:ext uri="{BB962C8B-B14F-4D97-AF65-F5344CB8AC3E}">
        <p14:creationId xmlns:p14="http://schemas.microsoft.com/office/powerpoint/2010/main" val="93019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93959-B1BB-E873-F5D6-136AC09B5BEF}"/>
              </a:ext>
            </a:extLst>
          </p:cNvPr>
          <p:cNvSpPr>
            <a:spLocks noGrp="1"/>
          </p:cNvSpPr>
          <p:nvPr>
            <p:ph idx="1"/>
          </p:nvPr>
        </p:nvSpPr>
        <p:spPr>
          <a:xfrm>
            <a:off x="245202" y="1040070"/>
            <a:ext cx="5162540" cy="5392995"/>
          </a:xfrm>
        </p:spPr>
        <p:txBody>
          <a:bodyPr/>
          <a:lstStyle/>
          <a:p>
            <a:r>
              <a:rPr lang="en-US" dirty="0" err="1"/>
              <a:t>Socialbots</a:t>
            </a:r>
            <a:r>
              <a:rPr lang="en-US" dirty="0"/>
              <a:t>: Bots on social media trying to influence opinion by spreading misinformation</a:t>
            </a:r>
          </a:p>
          <a:p>
            <a:r>
              <a:rPr lang="en-US" dirty="0"/>
              <a:t>In practice these bots are hunted down by the social media platform. Adversarial behaviors emerge from this</a:t>
            </a:r>
          </a:p>
          <a:p>
            <a:endParaRPr lang="en-US" dirty="0"/>
          </a:p>
          <a:p>
            <a:pPr marL="36900" indent="0">
              <a:buNone/>
            </a:pPr>
            <a:r>
              <a:rPr lang="en-US" b="1" dirty="0"/>
              <a:t>What we could do</a:t>
            </a:r>
            <a:r>
              <a:rPr lang="en-US" dirty="0"/>
              <a:t>: Use RL to replicate this adversarial phenomenon to get more realistic malicious agents in the sim.</a:t>
            </a:r>
          </a:p>
          <a:p>
            <a:endParaRPr lang="en-US" dirty="0"/>
          </a:p>
        </p:txBody>
      </p:sp>
      <p:pic>
        <p:nvPicPr>
          <p:cNvPr id="5" name="Picture 4">
            <a:extLst>
              <a:ext uri="{FF2B5EF4-FFF2-40B4-BE49-F238E27FC236}">
                <a16:creationId xmlns:a16="http://schemas.microsoft.com/office/drawing/2014/main" id="{0936948C-12D4-7264-ECB0-D7B8EF951D92}"/>
              </a:ext>
            </a:extLst>
          </p:cNvPr>
          <p:cNvPicPr>
            <a:picLocks noChangeAspect="1"/>
          </p:cNvPicPr>
          <p:nvPr/>
        </p:nvPicPr>
        <p:blipFill>
          <a:blip r:embed="rId2"/>
          <a:stretch>
            <a:fillRect/>
          </a:stretch>
        </p:blipFill>
        <p:spPr>
          <a:xfrm>
            <a:off x="5494977" y="609600"/>
            <a:ext cx="6286432" cy="5392994"/>
          </a:xfrm>
          <a:prstGeom prst="rect">
            <a:avLst/>
          </a:prstGeom>
        </p:spPr>
      </p:pic>
      <p:sp>
        <p:nvSpPr>
          <p:cNvPr id="7" name="TextBox 6">
            <a:extLst>
              <a:ext uri="{FF2B5EF4-FFF2-40B4-BE49-F238E27FC236}">
                <a16:creationId xmlns:a16="http://schemas.microsoft.com/office/drawing/2014/main" id="{91912A44-BD7A-DFFB-D0A6-9D0E21EA4FF0}"/>
              </a:ext>
            </a:extLst>
          </p:cNvPr>
          <p:cNvSpPr txBox="1"/>
          <p:nvPr/>
        </p:nvSpPr>
        <p:spPr>
          <a:xfrm>
            <a:off x="6735097" y="6063734"/>
            <a:ext cx="6096000" cy="369332"/>
          </a:xfrm>
          <a:prstGeom prst="rect">
            <a:avLst/>
          </a:prstGeom>
          <a:noFill/>
        </p:spPr>
        <p:txBody>
          <a:bodyPr wrap="square">
            <a:spAutoFit/>
          </a:bodyPr>
          <a:lstStyle/>
          <a:p>
            <a:r>
              <a:rPr lang="en-US" dirty="0">
                <a:hlinkClick r:id="rId3"/>
              </a:rPr>
              <a:t>https://arxiv.org/abs/2110.10655</a:t>
            </a:r>
            <a:endParaRPr lang="en-US" dirty="0"/>
          </a:p>
        </p:txBody>
      </p:sp>
    </p:spTree>
    <p:extLst>
      <p:ext uri="{BB962C8B-B14F-4D97-AF65-F5344CB8AC3E}">
        <p14:creationId xmlns:p14="http://schemas.microsoft.com/office/powerpoint/2010/main" val="3350095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344</TotalTime>
  <Words>803</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Calisto MT</vt:lpstr>
      <vt:lpstr>Slack-Lato</vt:lpstr>
      <vt:lpstr>Wingdings 2</vt:lpstr>
      <vt:lpstr>Slate</vt:lpstr>
      <vt:lpstr>Discussion: Using Reinforcement Learning to improve the social media simulation</vt:lpstr>
      <vt:lpstr>Main goal: Realistic emergent behavior</vt:lpstr>
      <vt:lpstr>Papers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Aurélien Bück-Kaeffer</dc:creator>
  <cp:lastModifiedBy>Aurélien Bück-Kaeffer</cp:lastModifiedBy>
  <cp:revision>10</cp:revision>
  <dcterms:created xsi:type="dcterms:W3CDTF">2025-03-19T13:56:36Z</dcterms:created>
  <dcterms:modified xsi:type="dcterms:W3CDTF">2025-03-19T21:35:13Z</dcterms:modified>
</cp:coreProperties>
</file>