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Roboto Condensed Bold" charset="1" panose="02000000000000000000"/>
      <p:regular r:id="rId13"/>
    </p:embeddedFont>
    <p:embeddedFont>
      <p:font typeface="Roboto Condensed" charset="1" panose="02000000000000000000"/>
      <p:regular r:id="rId14"/>
    </p:embeddedFont>
    <p:embeddedFont>
      <p:font typeface="Canva Sans Bold" charset="1" panose="020B08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2755400"/>
            <a:ext cx="6656150" cy="6581268"/>
          </a:xfrm>
          <a:custGeom>
            <a:avLst/>
            <a:gdLst/>
            <a:ahLst/>
            <a:cxnLst/>
            <a:rect r="r" b="b" t="t" l="l"/>
            <a:pathLst>
              <a:path h="6581268" w="6656150">
                <a:moveTo>
                  <a:pt x="0" y="0"/>
                </a:moveTo>
                <a:lnTo>
                  <a:pt x="6656150" y="0"/>
                </a:lnTo>
                <a:lnTo>
                  <a:pt x="6656150" y="6581268"/>
                </a:lnTo>
                <a:lnTo>
                  <a:pt x="0" y="65812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583275" y="9080725"/>
            <a:ext cx="6656150" cy="6581268"/>
          </a:xfrm>
          <a:custGeom>
            <a:avLst/>
            <a:gdLst/>
            <a:ahLst/>
            <a:cxnLst/>
            <a:rect r="r" b="b" t="t" l="l"/>
            <a:pathLst>
              <a:path h="6581268" w="6656150">
                <a:moveTo>
                  <a:pt x="0" y="0"/>
                </a:moveTo>
                <a:lnTo>
                  <a:pt x="6656149" y="0"/>
                </a:lnTo>
                <a:lnTo>
                  <a:pt x="6656149" y="6581268"/>
                </a:lnTo>
                <a:lnTo>
                  <a:pt x="0" y="65812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473941" y="706980"/>
            <a:ext cx="7007698" cy="7007698"/>
          </a:xfrm>
          <a:custGeom>
            <a:avLst/>
            <a:gdLst/>
            <a:ahLst/>
            <a:cxnLst/>
            <a:rect r="r" b="b" t="t" l="l"/>
            <a:pathLst>
              <a:path h="7007698" w="7007698">
                <a:moveTo>
                  <a:pt x="0" y="0"/>
                </a:moveTo>
                <a:lnTo>
                  <a:pt x="7007698" y="0"/>
                </a:lnTo>
                <a:lnTo>
                  <a:pt x="7007698" y="7007699"/>
                </a:lnTo>
                <a:lnTo>
                  <a:pt x="0" y="700769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6375061"/>
            <a:ext cx="8576157" cy="1544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50"/>
              </a:lnSpc>
            </a:pPr>
            <a:r>
              <a:rPr lang="en-US" b="true" sz="10299">
                <a:solidFill>
                  <a:srgbClr val="637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DOCKER: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7824709"/>
            <a:ext cx="15651967" cy="116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28"/>
              </a:lnSpc>
            </a:pPr>
            <a:r>
              <a:rPr lang="en-US" b="true" sz="7801">
                <a:solidFill>
                  <a:srgbClr val="B2D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CONTÊINERES E VIRTUALIZAÇÃO LEVE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1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10541" y="1637863"/>
            <a:ext cx="7607586" cy="7607586"/>
          </a:xfrm>
          <a:custGeom>
            <a:avLst/>
            <a:gdLst/>
            <a:ahLst/>
            <a:cxnLst/>
            <a:rect r="r" b="b" t="t" l="l"/>
            <a:pathLst>
              <a:path h="7607586" w="7607586">
                <a:moveTo>
                  <a:pt x="0" y="0"/>
                </a:moveTo>
                <a:lnTo>
                  <a:pt x="7607585" y="0"/>
                </a:lnTo>
                <a:lnTo>
                  <a:pt x="7607585" y="7607586"/>
                </a:lnTo>
                <a:lnTo>
                  <a:pt x="0" y="76075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35952" y="341416"/>
            <a:ext cx="9713444" cy="9604168"/>
          </a:xfrm>
          <a:custGeom>
            <a:avLst/>
            <a:gdLst/>
            <a:ahLst/>
            <a:cxnLst/>
            <a:rect r="r" b="b" t="t" l="l"/>
            <a:pathLst>
              <a:path h="9604168" w="9713444">
                <a:moveTo>
                  <a:pt x="0" y="0"/>
                </a:moveTo>
                <a:lnTo>
                  <a:pt x="9713444" y="0"/>
                </a:lnTo>
                <a:lnTo>
                  <a:pt x="9713444" y="9604168"/>
                </a:lnTo>
                <a:lnTo>
                  <a:pt x="0" y="96041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90962" y="9464158"/>
            <a:ext cx="3360875" cy="1645684"/>
          </a:xfrm>
          <a:custGeom>
            <a:avLst/>
            <a:gdLst/>
            <a:ahLst/>
            <a:cxnLst/>
            <a:rect r="r" b="b" t="t" l="l"/>
            <a:pathLst>
              <a:path h="1645684" w="3360875">
                <a:moveTo>
                  <a:pt x="0" y="0"/>
                </a:moveTo>
                <a:lnTo>
                  <a:pt x="3360874" y="0"/>
                </a:lnTo>
                <a:lnTo>
                  <a:pt x="3360874" y="1645684"/>
                </a:lnTo>
                <a:lnTo>
                  <a:pt x="0" y="16456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63214" t="-483597" r="-12580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997245" y="2246657"/>
            <a:ext cx="6454544" cy="6389998"/>
          </a:xfrm>
          <a:custGeom>
            <a:avLst/>
            <a:gdLst/>
            <a:ahLst/>
            <a:cxnLst/>
            <a:rect r="r" b="b" t="t" l="l"/>
            <a:pathLst>
              <a:path h="6389998" w="6454544">
                <a:moveTo>
                  <a:pt x="0" y="0"/>
                </a:moveTo>
                <a:lnTo>
                  <a:pt x="6454544" y="0"/>
                </a:lnTo>
                <a:lnTo>
                  <a:pt x="6454544" y="6389998"/>
                </a:lnTo>
                <a:lnTo>
                  <a:pt x="0" y="63899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rot="-5400000">
            <a:off x="-3977207" y="4458251"/>
            <a:ext cx="10059439" cy="0"/>
          </a:xfrm>
          <a:prstGeom prst="line">
            <a:avLst/>
          </a:prstGeom>
          <a:ln cap="flat" w="47625">
            <a:solidFill>
              <a:srgbClr val="B2DE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-5400000">
            <a:off x="1257733" y="2932032"/>
            <a:ext cx="459651" cy="398173"/>
          </a:xfrm>
          <a:custGeom>
            <a:avLst/>
            <a:gdLst/>
            <a:ahLst/>
            <a:cxnLst/>
            <a:rect r="r" b="b" t="t" l="l"/>
            <a:pathLst>
              <a:path h="398173" w="459651">
                <a:moveTo>
                  <a:pt x="0" y="0"/>
                </a:moveTo>
                <a:lnTo>
                  <a:pt x="459651" y="0"/>
                </a:lnTo>
                <a:lnTo>
                  <a:pt x="459651" y="398173"/>
                </a:lnTo>
                <a:lnTo>
                  <a:pt x="0" y="39817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1257733" y="4668055"/>
            <a:ext cx="459651" cy="398173"/>
          </a:xfrm>
          <a:custGeom>
            <a:avLst/>
            <a:gdLst/>
            <a:ahLst/>
            <a:cxnLst/>
            <a:rect r="r" b="b" t="t" l="l"/>
            <a:pathLst>
              <a:path h="398173" w="459651">
                <a:moveTo>
                  <a:pt x="0" y="0"/>
                </a:moveTo>
                <a:lnTo>
                  <a:pt x="459651" y="0"/>
                </a:lnTo>
                <a:lnTo>
                  <a:pt x="459651" y="398173"/>
                </a:lnTo>
                <a:lnTo>
                  <a:pt x="0" y="39817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1257733" y="6404324"/>
            <a:ext cx="459651" cy="398173"/>
          </a:xfrm>
          <a:custGeom>
            <a:avLst/>
            <a:gdLst/>
            <a:ahLst/>
            <a:cxnLst/>
            <a:rect r="r" b="b" t="t" l="l"/>
            <a:pathLst>
              <a:path h="398173" w="459651">
                <a:moveTo>
                  <a:pt x="0" y="0"/>
                </a:moveTo>
                <a:lnTo>
                  <a:pt x="459651" y="0"/>
                </a:lnTo>
                <a:lnTo>
                  <a:pt x="459651" y="398173"/>
                </a:lnTo>
                <a:lnTo>
                  <a:pt x="0" y="39817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76225" y="1199566"/>
            <a:ext cx="7638109" cy="104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05"/>
              </a:lnSpc>
            </a:pPr>
            <a:r>
              <a:rPr lang="en-US" sz="6927" b="true">
                <a:solidFill>
                  <a:srgbClr val="637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O que é Docker?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96195" y="2891768"/>
            <a:ext cx="9253276" cy="1021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2"/>
              </a:lnSpc>
            </a:pPr>
            <a:r>
              <a:rPr lang="en-US" sz="342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Plataforma de </a:t>
            </a:r>
            <a:r>
              <a:rPr lang="en-US" sz="3420" b="true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virtualização leve</a:t>
            </a:r>
            <a:r>
              <a:rPr lang="en-US" sz="342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que empacota aplicações e suas dependências em contêineres.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96195" y="4627790"/>
            <a:ext cx="9253276" cy="1021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2"/>
              </a:lnSpc>
            </a:pPr>
            <a:r>
              <a:rPr lang="en-US" sz="342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Os contêineres são </a:t>
            </a:r>
            <a:r>
              <a:rPr lang="en-US" sz="342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en-US" sz="342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</a:t>
            </a:r>
            <a:r>
              <a:rPr lang="en-US" sz="342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</a:t>
            </a:r>
            <a:r>
              <a:rPr lang="en-US" sz="342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</a:t>
            </a:r>
            <a:r>
              <a:rPr lang="en-US" sz="342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</a:t>
            </a:r>
            <a:r>
              <a:rPr lang="en-US" sz="342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s,</a:t>
            </a:r>
            <a:r>
              <a:rPr lang="en-US" sz="342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342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portát</a:t>
            </a:r>
            <a:r>
              <a:rPr lang="en-US" sz="342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</a:t>
            </a:r>
            <a:r>
              <a:rPr lang="en-US" sz="342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 e executam-se sobre um único kernel do sistema operacional.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96195" y="6364060"/>
            <a:ext cx="9253276" cy="1021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2"/>
              </a:lnSpc>
            </a:pPr>
            <a:r>
              <a:rPr lang="en-US" sz="342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Alte</a:t>
            </a:r>
            <a:r>
              <a:rPr lang="en-US" sz="342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</a:t>
            </a:r>
            <a:r>
              <a:rPr lang="en-US" sz="342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</a:t>
            </a:r>
            <a:r>
              <a:rPr lang="en-US" sz="342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</a:t>
            </a:r>
            <a:r>
              <a:rPr lang="en-US" sz="342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</a:t>
            </a:r>
            <a:r>
              <a:rPr lang="en-US" sz="342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lang="en-US" sz="342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</a:t>
            </a:r>
            <a:r>
              <a:rPr lang="en-US" sz="342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</a:t>
            </a:r>
            <a:r>
              <a:rPr lang="en-US" sz="342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mais eficiente às máquinas virtuais (VMs), compartilhando recursos do host.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1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2686" y="1028700"/>
            <a:ext cx="5154788" cy="7379877"/>
            <a:chOff x="0" y="0"/>
            <a:chExt cx="10591800" cy="15163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91800" cy="15163800"/>
            </a:xfrm>
            <a:custGeom>
              <a:avLst/>
              <a:gdLst/>
              <a:ahLst/>
              <a:cxnLst/>
              <a:rect r="r" b="b" t="t" l="l"/>
              <a:pathLst>
                <a:path h="15163800" w="10591800">
                  <a:moveTo>
                    <a:pt x="10591800" y="254000"/>
                  </a:moveTo>
                  <a:lnTo>
                    <a:pt x="10591800" y="14909800"/>
                  </a:lnTo>
                  <a:cubicBezTo>
                    <a:pt x="10591800" y="15050136"/>
                    <a:pt x="10478135" y="15163800"/>
                    <a:pt x="10337800" y="15163800"/>
                  </a:cubicBezTo>
                  <a:lnTo>
                    <a:pt x="254000" y="15163800"/>
                  </a:lnTo>
                  <a:cubicBezTo>
                    <a:pt x="113665" y="15163800"/>
                    <a:pt x="0" y="15050136"/>
                    <a:pt x="0" y="14909800"/>
                  </a:cubicBezTo>
                  <a:lnTo>
                    <a:pt x="0" y="254000"/>
                  </a:lnTo>
                  <a:cubicBezTo>
                    <a:pt x="0" y="113665"/>
                    <a:pt x="113665" y="0"/>
                    <a:pt x="254000" y="0"/>
                  </a:cubicBezTo>
                  <a:lnTo>
                    <a:pt x="10337800" y="0"/>
                  </a:lnTo>
                  <a:cubicBezTo>
                    <a:pt x="10478135" y="0"/>
                    <a:pt x="10591800" y="113665"/>
                    <a:pt x="10591800" y="254000"/>
                  </a:cubicBezTo>
                  <a:close/>
                </a:path>
              </a:pathLst>
            </a:custGeom>
            <a:blipFill>
              <a:blip r:embed="rId2"/>
              <a:stretch>
                <a:fillRect l="-10548" t="0" r="-67132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-3652496">
            <a:off x="-368345" y="4492337"/>
            <a:ext cx="7165709" cy="12278409"/>
            <a:chOff x="0" y="0"/>
            <a:chExt cx="1887265" cy="32338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7265" cy="3233819"/>
            </a:xfrm>
            <a:custGeom>
              <a:avLst/>
              <a:gdLst/>
              <a:ahLst/>
              <a:cxnLst/>
              <a:rect r="r" b="b" t="t" l="l"/>
              <a:pathLst>
                <a:path h="3233819" w="1887265">
                  <a:moveTo>
                    <a:pt x="0" y="0"/>
                  </a:moveTo>
                  <a:lnTo>
                    <a:pt x="1887265" y="0"/>
                  </a:lnTo>
                  <a:lnTo>
                    <a:pt x="1887265" y="3233819"/>
                  </a:lnTo>
                  <a:lnTo>
                    <a:pt x="0" y="3233819"/>
                  </a:lnTo>
                  <a:close/>
                </a:path>
              </a:pathLst>
            </a:custGeom>
            <a:solidFill>
              <a:srgbClr val="15214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887265" cy="32909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3892288" y="5534744"/>
            <a:ext cx="10309576" cy="10193594"/>
          </a:xfrm>
          <a:custGeom>
            <a:avLst/>
            <a:gdLst/>
            <a:ahLst/>
            <a:cxnLst/>
            <a:rect r="r" b="b" t="t" l="l"/>
            <a:pathLst>
              <a:path h="10193594" w="10309576">
                <a:moveTo>
                  <a:pt x="0" y="0"/>
                </a:moveTo>
                <a:lnTo>
                  <a:pt x="10309576" y="0"/>
                </a:lnTo>
                <a:lnTo>
                  <a:pt x="10309576" y="10193594"/>
                </a:lnTo>
                <a:lnTo>
                  <a:pt x="0" y="10193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2418339" y="7218973"/>
            <a:ext cx="6894077" cy="6825136"/>
          </a:xfrm>
          <a:custGeom>
            <a:avLst/>
            <a:gdLst/>
            <a:ahLst/>
            <a:cxnLst/>
            <a:rect r="r" b="b" t="t" l="l"/>
            <a:pathLst>
              <a:path h="6825136" w="6894077">
                <a:moveTo>
                  <a:pt x="0" y="0"/>
                </a:moveTo>
                <a:lnTo>
                  <a:pt x="6894078" y="0"/>
                </a:lnTo>
                <a:lnTo>
                  <a:pt x="6894078" y="6825136"/>
                </a:lnTo>
                <a:lnTo>
                  <a:pt x="0" y="68251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032836" y="-552065"/>
            <a:ext cx="3193464" cy="3161529"/>
          </a:xfrm>
          <a:custGeom>
            <a:avLst/>
            <a:gdLst/>
            <a:ahLst/>
            <a:cxnLst/>
            <a:rect r="r" b="b" t="t" l="l"/>
            <a:pathLst>
              <a:path h="3161529" w="3193464">
                <a:moveTo>
                  <a:pt x="0" y="0"/>
                </a:moveTo>
                <a:lnTo>
                  <a:pt x="3193464" y="0"/>
                </a:lnTo>
                <a:lnTo>
                  <a:pt x="3193464" y="3161530"/>
                </a:lnTo>
                <a:lnTo>
                  <a:pt x="0" y="31615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 rot="0">
            <a:off x="7075187" y="9649562"/>
            <a:ext cx="12340043" cy="0"/>
          </a:xfrm>
          <a:prstGeom prst="line">
            <a:avLst/>
          </a:prstGeom>
          <a:ln cap="flat" w="47625">
            <a:solidFill>
              <a:srgbClr val="B2DE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5548260" y="7856778"/>
            <a:ext cx="1950231" cy="1401522"/>
          </a:xfrm>
          <a:custGeom>
            <a:avLst/>
            <a:gdLst/>
            <a:ahLst/>
            <a:cxnLst/>
            <a:rect r="r" b="b" t="t" l="l"/>
            <a:pathLst>
              <a:path h="1401522" w="1950231">
                <a:moveTo>
                  <a:pt x="0" y="0"/>
                </a:moveTo>
                <a:lnTo>
                  <a:pt x="1950232" y="0"/>
                </a:lnTo>
                <a:lnTo>
                  <a:pt x="1950232" y="1401522"/>
                </a:lnTo>
                <a:lnTo>
                  <a:pt x="0" y="140152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078275" y="1622406"/>
            <a:ext cx="8579974" cy="957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87"/>
              </a:lnSpc>
            </a:pPr>
            <a:r>
              <a:rPr lang="en-US" sz="6399" b="true">
                <a:solidFill>
                  <a:srgbClr val="637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Para que serve o Docker?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078275" y="3453713"/>
            <a:ext cx="10651131" cy="4016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9"/>
              </a:lnSpc>
            </a:pP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 Docker empacota </a:t>
            </a:r>
            <a:r>
              <a:rPr lang="en-US" sz="3000" b="true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aplicações</a:t>
            </a: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 </a:t>
            </a:r>
            <a:r>
              <a:rPr lang="en-US" sz="3000" b="true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dependências </a:t>
            </a: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em </a:t>
            </a:r>
            <a:r>
              <a:rPr lang="en-US" sz="3000" b="true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contêineres isolados e portáteis</a:t>
            </a: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garantindo consistência entre ambientes (desenvolvimento, teste, produção). Elimina o problema do "funciona na minha máquina" e simplifica a escalabilidade (integração com Kubernetes).</a:t>
            </a:r>
          </a:p>
          <a:p>
            <a:pPr algn="l">
              <a:lnSpc>
                <a:spcPts val="3509"/>
              </a:lnSpc>
            </a:pPr>
          </a:p>
          <a:p>
            <a:pPr algn="l">
              <a:lnSpc>
                <a:spcPts val="3509"/>
              </a:lnSpc>
            </a:pP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Exemplo: Um contêiner com Node.js e MongoDB roda igualm</a:t>
            </a: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ente em qualquer máquina ou nuvem.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1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29900" y="2752925"/>
            <a:ext cx="15828200" cy="6505375"/>
            <a:chOff x="0" y="0"/>
            <a:chExt cx="4168744" cy="17133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68744" cy="1713350"/>
            </a:xfrm>
            <a:custGeom>
              <a:avLst/>
              <a:gdLst/>
              <a:ahLst/>
              <a:cxnLst/>
              <a:rect r="r" b="b" t="t" l="l"/>
              <a:pathLst>
                <a:path h="1713350" w="4168744">
                  <a:moveTo>
                    <a:pt x="0" y="0"/>
                  </a:moveTo>
                  <a:lnTo>
                    <a:pt x="4168744" y="0"/>
                  </a:lnTo>
                  <a:lnTo>
                    <a:pt x="4168744" y="1713350"/>
                  </a:lnTo>
                  <a:lnTo>
                    <a:pt x="0" y="1713350"/>
                  </a:lnTo>
                  <a:close/>
                </a:path>
              </a:pathLst>
            </a:custGeom>
            <a:solidFill>
              <a:srgbClr val="131E4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168744" cy="1770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029090" y="-3750128"/>
            <a:ext cx="6460419" cy="6387740"/>
          </a:xfrm>
          <a:custGeom>
            <a:avLst/>
            <a:gdLst/>
            <a:ahLst/>
            <a:cxnLst/>
            <a:rect r="r" b="b" t="t" l="l"/>
            <a:pathLst>
              <a:path h="6387740" w="6460419">
                <a:moveTo>
                  <a:pt x="0" y="0"/>
                </a:moveTo>
                <a:lnTo>
                  <a:pt x="6460420" y="0"/>
                </a:lnTo>
                <a:lnTo>
                  <a:pt x="6460420" y="6387739"/>
                </a:lnTo>
                <a:lnTo>
                  <a:pt x="0" y="63877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2000310" y="-3750128"/>
            <a:ext cx="6460419" cy="6387740"/>
          </a:xfrm>
          <a:custGeom>
            <a:avLst/>
            <a:gdLst/>
            <a:ahLst/>
            <a:cxnLst/>
            <a:rect r="r" b="b" t="t" l="l"/>
            <a:pathLst>
              <a:path h="6387740" w="6460419">
                <a:moveTo>
                  <a:pt x="6460420" y="0"/>
                </a:moveTo>
                <a:lnTo>
                  <a:pt x="0" y="0"/>
                </a:lnTo>
                <a:lnTo>
                  <a:pt x="0" y="6387739"/>
                </a:lnTo>
                <a:lnTo>
                  <a:pt x="6460420" y="6387739"/>
                </a:lnTo>
                <a:lnTo>
                  <a:pt x="646042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273683" y="-3312832"/>
            <a:ext cx="5568835" cy="5513146"/>
          </a:xfrm>
          <a:custGeom>
            <a:avLst/>
            <a:gdLst/>
            <a:ahLst/>
            <a:cxnLst/>
            <a:rect r="r" b="b" t="t" l="l"/>
            <a:pathLst>
              <a:path h="5513146" w="5568835">
                <a:moveTo>
                  <a:pt x="0" y="0"/>
                </a:moveTo>
                <a:lnTo>
                  <a:pt x="5568834" y="0"/>
                </a:lnTo>
                <a:lnTo>
                  <a:pt x="5568834" y="5513147"/>
                </a:lnTo>
                <a:lnTo>
                  <a:pt x="0" y="55131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-1755717" y="-3312832"/>
            <a:ext cx="5568835" cy="5513146"/>
          </a:xfrm>
          <a:custGeom>
            <a:avLst/>
            <a:gdLst/>
            <a:ahLst/>
            <a:cxnLst/>
            <a:rect r="r" b="b" t="t" l="l"/>
            <a:pathLst>
              <a:path h="5513146" w="5568835">
                <a:moveTo>
                  <a:pt x="5568834" y="0"/>
                </a:moveTo>
                <a:lnTo>
                  <a:pt x="0" y="0"/>
                </a:lnTo>
                <a:lnTo>
                  <a:pt x="0" y="5513147"/>
                </a:lnTo>
                <a:lnTo>
                  <a:pt x="5568834" y="5513147"/>
                </a:lnTo>
                <a:lnTo>
                  <a:pt x="556883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86411" y="3262617"/>
            <a:ext cx="3829360" cy="5482322"/>
            <a:chOff x="0" y="0"/>
            <a:chExt cx="10591800" cy="15163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591800" cy="15163800"/>
            </a:xfrm>
            <a:custGeom>
              <a:avLst/>
              <a:gdLst/>
              <a:ahLst/>
              <a:cxnLst/>
              <a:rect r="r" b="b" t="t" l="l"/>
              <a:pathLst>
                <a:path h="15163800" w="10591800">
                  <a:moveTo>
                    <a:pt x="10591800" y="254000"/>
                  </a:moveTo>
                  <a:lnTo>
                    <a:pt x="10591800" y="14909800"/>
                  </a:lnTo>
                  <a:cubicBezTo>
                    <a:pt x="10591800" y="15050136"/>
                    <a:pt x="10478135" y="15163800"/>
                    <a:pt x="10337800" y="15163800"/>
                  </a:cubicBezTo>
                  <a:lnTo>
                    <a:pt x="254000" y="15163800"/>
                  </a:lnTo>
                  <a:cubicBezTo>
                    <a:pt x="113665" y="15163800"/>
                    <a:pt x="0" y="15050136"/>
                    <a:pt x="0" y="14909800"/>
                  </a:cubicBezTo>
                  <a:lnTo>
                    <a:pt x="0" y="254000"/>
                  </a:lnTo>
                  <a:cubicBezTo>
                    <a:pt x="0" y="113665"/>
                    <a:pt x="113665" y="0"/>
                    <a:pt x="254000" y="0"/>
                  </a:cubicBezTo>
                  <a:lnTo>
                    <a:pt x="10337800" y="0"/>
                  </a:lnTo>
                  <a:cubicBezTo>
                    <a:pt x="10478135" y="0"/>
                    <a:pt x="10591800" y="113665"/>
                    <a:pt x="10591800" y="254000"/>
                  </a:cubicBezTo>
                  <a:close/>
                </a:path>
              </a:pathLst>
            </a:custGeom>
            <a:blipFill>
              <a:blip r:embed="rId6"/>
              <a:stretch>
                <a:fillRect l="-57374" t="0" r="-57374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045267" y="3430787"/>
            <a:ext cx="10651131" cy="5277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✅ Eficiência:</a:t>
            </a:r>
          </a:p>
          <a:p>
            <a:pPr algn="l">
              <a:lnSpc>
                <a:spcPts val="3450"/>
              </a:lnSpc>
            </a:pP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Consom</a:t>
            </a: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 menos recursos que VMs (não precisa de SO completo por aplicação).</a:t>
            </a:r>
          </a:p>
          <a:p>
            <a:pPr algn="l">
              <a:lnSpc>
                <a:spcPts val="3450"/>
              </a:lnSpc>
            </a:pPr>
          </a:p>
          <a:p>
            <a:pPr algn="l">
              <a:lnSpc>
                <a:spcPts val="3450"/>
              </a:lnSpc>
            </a:pP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✅ Velocidade:</a:t>
            </a:r>
          </a:p>
          <a:p>
            <a:pPr algn="l">
              <a:lnSpc>
                <a:spcPts val="3450"/>
              </a:lnSpc>
            </a:pP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Contêineres iniciam em segundos.</a:t>
            </a:r>
          </a:p>
          <a:p>
            <a:pPr algn="l">
              <a:lnSpc>
                <a:spcPts val="3450"/>
              </a:lnSpc>
            </a:pPr>
          </a:p>
          <a:p>
            <a:pPr algn="l">
              <a:lnSpc>
                <a:spcPts val="3450"/>
              </a:lnSpc>
            </a:pP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✅ Consistência:</a:t>
            </a:r>
          </a:p>
          <a:p>
            <a:pPr algn="l">
              <a:lnSpc>
                <a:spcPts val="3450"/>
              </a:lnSpc>
            </a:pP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Elimina o problema "funciona na minha máquina".</a:t>
            </a:r>
          </a:p>
          <a:p>
            <a:pPr algn="l">
              <a:lnSpc>
                <a:spcPts val="3450"/>
              </a:lnSpc>
            </a:pPr>
          </a:p>
          <a:p>
            <a:pPr algn="l">
              <a:lnSpc>
                <a:spcPts val="3450"/>
              </a:lnSpc>
            </a:pP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✅ Ecossistema:</a:t>
            </a:r>
          </a:p>
          <a:p>
            <a:pPr algn="l">
              <a:lnSpc>
                <a:spcPts val="3450"/>
              </a:lnSpc>
            </a:pP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Integração com ferramentas de CI/CD (GitHub Actions, Jenkins).</a:t>
            </a:r>
          </a:p>
        </p:txBody>
      </p:sp>
      <p:sp>
        <p:nvSpPr>
          <p:cNvPr name="Freeform 12" id="12"/>
          <p:cNvSpPr/>
          <p:nvPr/>
        </p:nvSpPr>
        <p:spPr>
          <a:xfrm flipH="true" flipV="false" rot="0">
            <a:off x="-2668289" y="8700811"/>
            <a:ext cx="5336579" cy="5276542"/>
          </a:xfrm>
          <a:custGeom>
            <a:avLst/>
            <a:gdLst/>
            <a:ahLst/>
            <a:cxnLst/>
            <a:rect r="r" b="b" t="t" l="l"/>
            <a:pathLst>
              <a:path h="5276542" w="5336579">
                <a:moveTo>
                  <a:pt x="5336578" y="0"/>
                </a:moveTo>
                <a:lnTo>
                  <a:pt x="0" y="0"/>
                </a:lnTo>
                <a:lnTo>
                  <a:pt x="0" y="5276542"/>
                </a:lnTo>
                <a:lnTo>
                  <a:pt x="5336578" y="5276542"/>
                </a:lnTo>
                <a:lnTo>
                  <a:pt x="5336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5257706" y="8700811"/>
            <a:ext cx="5336579" cy="5276542"/>
          </a:xfrm>
          <a:custGeom>
            <a:avLst/>
            <a:gdLst/>
            <a:ahLst/>
            <a:cxnLst/>
            <a:rect r="r" b="b" t="t" l="l"/>
            <a:pathLst>
              <a:path h="5276542" w="5336579">
                <a:moveTo>
                  <a:pt x="5336579" y="0"/>
                </a:moveTo>
                <a:lnTo>
                  <a:pt x="0" y="0"/>
                </a:lnTo>
                <a:lnTo>
                  <a:pt x="0" y="5276542"/>
                </a:lnTo>
                <a:lnTo>
                  <a:pt x="5336579" y="5276542"/>
                </a:lnTo>
                <a:lnTo>
                  <a:pt x="533657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511600" y="1242547"/>
            <a:ext cx="7264801" cy="957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87"/>
              </a:lnSpc>
            </a:pPr>
            <a:r>
              <a:rPr lang="en-US" b="true" sz="6399">
                <a:solidFill>
                  <a:srgbClr val="637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Vantagens do Docker: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1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29900" y="2752925"/>
            <a:ext cx="15828200" cy="6505375"/>
            <a:chOff x="0" y="0"/>
            <a:chExt cx="4168744" cy="17133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68744" cy="1713350"/>
            </a:xfrm>
            <a:custGeom>
              <a:avLst/>
              <a:gdLst/>
              <a:ahLst/>
              <a:cxnLst/>
              <a:rect r="r" b="b" t="t" l="l"/>
              <a:pathLst>
                <a:path h="1713350" w="4168744">
                  <a:moveTo>
                    <a:pt x="0" y="0"/>
                  </a:moveTo>
                  <a:lnTo>
                    <a:pt x="4168744" y="0"/>
                  </a:lnTo>
                  <a:lnTo>
                    <a:pt x="4168744" y="1713350"/>
                  </a:lnTo>
                  <a:lnTo>
                    <a:pt x="0" y="1713350"/>
                  </a:lnTo>
                  <a:close/>
                </a:path>
              </a:pathLst>
            </a:custGeom>
            <a:solidFill>
              <a:srgbClr val="131E4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168744" cy="1770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029090" y="-3750128"/>
            <a:ext cx="6460419" cy="6387740"/>
          </a:xfrm>
          <a:custGeom>
            <a:avLst/>
            <a:gdLst/>
            <a:ahLst/>
            <a:cxnLst/>
            <a:rect r="r" b="b" t="t" l="l"/>
            <a:pathLst>
              <a:path h="6387740" w="6460419">
                <a:moveTo>
                  <a:pt x="0" y="0"/>
                </a:moveTo>
                <a:lnTo>
                  <a:pt x="6460420" y="0"/>
                </a:lnTo>
                <a:lnTo>
                  <a:pt x="6460420" y="6387739"/>
                </a:lnTo>
                <a:lnTo>
                  <a:pt x="0" y="63877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2000310" y="-3750128"/>
            <a:ext cx="6460419" cy="6387740"/>
          </a:xfrm>
          <a:custGeom>
            <a:avLst/>
            <a:gdLst/>
            <a:ahLst/>
            <a:cxnLst/>
            <a:rect r="r" b="b" t="t" l="l"/>
            <a:pathLst>
              <a:path h="6387740" w="6460419">
                <a:moveTo>
                  <a:pt x="6460420" y="0"/>
                </a:moveTo>
                <a:lnTo>
                  <a:pt x="0" y="0"/>
                </a:lnTo>
                <a:lnTo>
                  <a:pt x="0" y="6387739"/>
                </a:lnTo>
                <a:lnTo>
                  <a:pt x="6460420" y="6387739"/>
                </a:lnTo>
                <a:lnTo>
                  <a:pt x="646042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273683" y="-3312832"/>
            <a:ext cx="5568835" cy="5513146"/>
          </a:xfrm>
          <a:custGeom>
            <a:avLst/>
            <a:gdLst/>
            <a:ahLst/>
            <a:cxnLst/>
            <a:rect r="r" b="b" t="t" l="l"/>
            <a:pathLst>
              <a:path h="5513146" w="5568835">
                <a:moveTo>
                  <a:pt x="0" y="0"/>
                </a:moveTo>
                <a:lnTo>
                  <a:pt x="5568834" y="0"/>
                </a:lnTo>
                <a:lnTo>
                  <a:pt x="5568834" y="5513147"/>
                </a:lnTo>
                <a:lnTo>
                  <a:pt x="0" y="55131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-1755717" y="-3312832"/>
            <a:ext cx="5568835" cy="5513146"/>
          </a:xfrm>
          <a:custGeom>
            <a:avLst/>
            <a:gdLst/>
            <a:ahLst/>
            <a:cxnLst/>
            <a:rect r="r" b="b" t="t" l="l"/>
            <a:pathLst>
              <a:path h="5513146" w="5568835">
                <a:moveTo>
                  <a:pt x="5568834" y="0"/>
                </a:moveTo>
                <a:lnTo>
                  <a:pt x="0" y="0"/>
                </a:lnTo>
                <a:lnTo>
                  <a:pt x="0" y="5513147"/>
                </a:lnTo>
                <a:lnTo>
                  <a:pt x="5568834" y="5513147"/>
                </a:lnTo>
                <a:lnTo>
                  <a:pt x="556883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86411" y="3262617"/>
            <a:ext cx="3829360" cy="5482322"/>
            <a:chOff x="0" y="0"/>
            <a:chExt cx="10591800" cy="15163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591800" cy="15163800"/>
            </a:xfrm>
            <a:custGeom>
              <a:avLst/>
              <a:gdLst/>
              <a:ahLst/>
              <a:cxnLst/>
              <a:rect r="r" b="b" t="t" l="l"/>
              <a:pathLst>
                <a:path h="15163800" w="10591800">
                  <a:moveTo>
                    <a:pt x="10591800" y="254000"/>
                  </a:moveTo>
                  <a:lnTo>
                    <a:pt x="10591800" y="14909800"/>
                  </a:lnTo>
                  <a:cubicBezTo>
                    <a:pt x="10591800" y="15050136"/>
                    <a:pt x="10478135" y="15163800"/>
                    <a:pt x="10337800" y="15163800"/>
                  </a:cubicBezTo>
                  <a:lnTo>
                    <a:pt x="254000" y="15163800"/>
                  </a:lnTo>
                  <a:cubicBezTo>
                    <a:pt x="113665" y="15163800"/>
                    <a:pt x="0" y="15050136"/>
                    <a:pt x="0" y="14909800"/>
                  </a:cubicBezTo>
                  <a:lnTo>
                    <a:pt x="0" y="254000"/>
                  </a:lnTo>
                  <a:cubicBezTo>
                    <a:pt x="0" y="113665"/>
                    <a:pt x="113665" y="0"/>
                    <a:pt x="254000" y="0"/>
                  </a:cubicBezTo>
                  <a:lnTo>
                    <a:pt x="10337800" y="0"/>
                  </a:lnTo>
                  <a:cubicBezTo>
                    <a:pt x="10478135" y="0"/>
                    <a:pt x="10591800" y="113665"/>
                    <a:pt x="10591800" y="254000"/>
                  </a:cubicBezTo>
                  <a:close/>
                </a:path>
              </a:pathLst>
            </a:custGeom>
            <a:blipFill>
              <a:blip r:embed="rId6"/>
              <a:stretch>
                <a:fillRect l="-57374" t="0" r="-57374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123396" y="4024115"/>
            <a:ext cx="10651131" cy="3962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❌ Segurança:</a:t>
            </a:r>
          </a:p>
          <a:p>
            <a:pPr algn="l">
              <a:lnSpc>
                <a:spcPts val="3450"/>
              </a:lnSpc>
            </a:pP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Contêi</a:t>
            </a: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neres compartilham o kernel do host (riscos de breakout).</a:t>
            </a:r>
          </a:p>
          <a:p>
            <a:pPr algn="l">
              <a:lnSpc>
                <a:spcPts val="3450"/>
              </a:lnSpc>
            </a:pPr>
          </a:p>
          <a:p>
            <a:pPr algn="l">
              <a:lnSpc>
                <a:spcPts val="3450"/>
              </a:lnSpc>
            </a:pP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❌ Gerenciamento complexo:</a:t>
            </a:r>
          </a:p>
          <a:p>
            <a:pPr algn="l">
              <a:lnSpc>
                <a:spcPts val="3450"/>
              </a:lnSpc>
            </a:pP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Para sistemas grandes, é necessário Kubernetes ou Swarm.</a:t>
            </a:r>
          </a:p>
          <a:p>
            <a:pPr algn="l">
              <a:lnSpc>
                <a:spcPts val="3450"/>
              </a:lnSpc>
            </a:pPr>
          </a:p>
          <a:p>
            <a:pPr algn="l">
              <a:lnSpc>
                <a:spcPts val="3450"/>
              </a:lnSpc>
            </a:pP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❌ Limitações em GUI:</a:t>
            </a:r>
          </a:p>
          <a:p>
            <a:pPr algn="l">
              <a:lnSpc>
                <a:spcPts val="3450"/>
              </a:lnSpc>
            </a:pP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Focado em aplicações CLI ou servidores (não ideal para apps gráficas).</a:t>
            </a:r>
          </a:p>
        </p:txBody>
      </p:sp>
      <p:sp>
        <p:nvSpPr>
          <p:cNvPr name="Freeform 12" id="12"/>
          <p:cNvSpPr/>
          <p:nvPr/>
        </p:nvSpPr>
        <p:spPr>
          <a:xfrm flipH="true" flipV="false" rot="0">
            <a:off x="-2668289" y="8700811"/>
            <a:ext cx="5336579" cy="5276542"/>
          </a:xfrm>
          <a:custGeom>
            <a:avLst/>
            <a:gdLst/>
            <a:ahLst/>
            <a:cxnLst/>
            <a:rect r="r" b="b" t="t" l="l"/>
            <a:pathLst>
              <a:path h="5276542" w="5336579">
                <a:moveTo>
                  <a:pt x="5336578" y="0"/>
                </a:moveTo>
                <a:lnTo>
                  <a:pt x="0" y="0"/>
                </a:lnTo>
                <a:lnTo>
                  <a:pt x="0" y="5276542"/>
                </a:lnTo>
                <a:lnTo>
                  <a:pt x="5336578" y="5276542"/>
                </a:lnTo>
                <a:lnTo>
                  <a:pt x="533657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5257706" y="8700811"/>
            <a:ext cx="5336579" cy="5276542"/>
          </a:xfrm>
          <a:custGeom>
            <a:avLst/>
            <a:gdLst/>
            <a:ahLst/>
            <a:cxnLst/>
            <a:rect r="r" b="b" t="t" l="l"/>
            <a:pathLst>
              <a:path h="5276542" w="5336579">
                <a:moveTo>
                  <a:pt x="5336579" y="0"/>
                </a:moveTo>
                <a:lnTo>
                  <a:pt x="0" y="0"/>
                </a:lnTo>
                <a:lnTo>
                  <a:pt x="0" y="5276542"/>
                </a:lnTo>
                <a:lnTo>
                  <a:pt x="5336579" y="5276542"/>
                </a:lnTo>
                <a:lnTo>
                  <a:pt x="533657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985855" y="1242547"/>
            <a:ext cx="8316291" cy="957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87"/>
              </a:lnSpc>
            </a:pPr>
            <a:r>
              <a:rPr lang="en-US" b="true" sz="6399">
                <a:solidFill>
                  <a:srgbClr val="637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Desvantagens do Docker: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1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752925"/>
            <a:ext cx="7611621" cy="6505375"/>
            <a:chOff x="0" y="0"/>
            <a:chExt cx="2004707" cy="17133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04707" cy="1713350"/>
            </a:xfrm>
            <a:custGeom>
              <a:avLst/>
              <a:gdLst/>
              <a:ahLst/>
              <a:cxnLst/>
              <a:rect r="r" b="b" t="t" l="l"/>
              <a:pathLst>
                <a:path h="1713350" w="2004707">
                  <a:moveTo>
                    <a:pt x="0" y="0"/>
                  </a:moveTo>
                  <a:lnTo>
                    <a:pt x="2004707" y="0"/>
                  </a:lnTo>
                  <a:lnTo>
                    <a:pt x="2004707" y="1713350"/>
                  </a:lnTo>
                  <a:lnTo>
                    <a:pt x="0" y="1713350"/>
                  </a:lnTo>
                  <a:close/>
                </a:path>
              </a:pathLst>
            </a:custGeom>
            <a:solidFill>
              <a:srgbClr val="131E4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004707" cy="1770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472522" y="2752925"/>
            <a:ext cx="7585578" cy="6505375"/>
            <a:chOff x="0" y="0"/>
            <a:chExt cx="1997848" cy="17133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97848" cy="1713350"/>
            </a:xfrm>
            <a:custGeom>
              <a:avLst/>
              <a:gdLst/>
              <a:ahLst/>
              <a:cxnLst/>
              <a:rect r="r" b="b" t="t" l="l"/>
              <a:pathLst>
                <a:path h="1713350" w="1997848">
                  <a:moveTo>
                    <a:pt x="0" y="0"/>
                  </a:moveTo>
                  <a:lnTo>
                    <a:pt x="1997848" y="0"/>
                  </a:lnTo>
                  <a:lnTo>
                    <a:pt x="1997848" y="1713350"/>
                  </a:lnTo>
                  <a:lnTo>
                    <a:pt x="0" y="1713350"/>
                  </a:lnTo>
                  <a:close/>
                </a:path>
              </a:pathLst>
            </a:custGeom>
            <a:solidFill>
              <a:srgbClr val="131E4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997848" cy="1770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029090" y="-3750128"/>
            <a:ext cx="6460419" cy="6387740"/>
          </a:xfrm>
          <a:custGeom>
            <a:avLst/>
            <a:gdLst/>
            <a:ahLst/>
            <a:cxnLst/>
            <a:rect r="r" b="b" t="t" l="l"/>
            <a:pathLst>
              <a:path h="6387740" w="6460419">
                <a:moveTo>
                  <a:pt x="0" y="0"/>
                </a:moveTo>
                <a:lnTo>
                  <a:pt x="6460420" y="0"/>
                </a:lnTo>
                <a:lnTo>
                  <a:pt x="6460420" y="6387739"/>
                </a:lnTo>
                <a:lnTo>
                  <a:pt x="0" y="63877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-2000310" y="-3750128"/>
            <a:ext cx="6460419" cy="6387740"/>
          </a:xfrm>
          <a:custGeom>
            <a:avLst/>
            <a:gdLst/>
            <a:ahLst/>
            <a:cxnLst/>
            <a:rect r="r" b="b" t="t" l="l"/>
            <a:pathLst>
              <a:path h="6387740" w="6460419">
                <a:moveTo>
                  <a:pt x="6460420" y="0"/>
                </a:moveTo>
                <a:lnTo>
                  <a:pt x="0" y="0"/>
                </a:lnTo>
                <a:lnTo>
                  <a:pt x="0" y="6387739"/>
                </a:lnTo>
                <a:lnTo>
                  <a:pt x="6460420" y="6387739"/>
                </a:lnTo>
                <a:lnTo>
                  <a:pt x="646042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273683" y="-3312832"/>
            <a:ext cx="5568835" cy="5513146"/>
          </a:xfrm>
          <a:custGeom>
            <a:avLst/>
            <a:gdLst/>
            <a:ahLst/>
            <a:cxnLst/>
            <a:rect r="r" b="b" t="t" l="l"/>
            <a:pathLst>
              <a:path h="5513146" w="5568835">
                <a:moveTo>
                  <a:pt x="0" y="0"/>
                </a:moveTo>
                <a:lnTo>
                  <a:pt x="5568834" y="0"/>
                </a:lnTo>
                <a:lnTo>
                  <a:pt x="5568834" y="5513147"/>
                </a:lnTo>
                <a:lnTo>
                  <a:pt x="0" y="55131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-1755717" y="-3312832"/>
            <a:ext cx="5568835" cy="5513146"/>
          </a:xfrm>
          <a:custGeom>
            <a:avLst/>
            <a:gdLst/>
            <a:ahLst/>
            <a:cxnLst/>
            <a:rect r="r" b="b" t="t" l="l"/>
            <a:pathLst>
              <a:path h="5513146" w="5568835">
                <a:moveTo>
                  <a:pt x="5568834" y="0"/>
                </a:moveTo>
                <a:lnTo>
                  <a:pt x="0" y="0"/>
                </a:lnTo>
                <a:lnTo>
                  <a:pt x="0" y="5513147"/>
                </a:lnTo>
                <a:lnTo>
                  <a:pt x="5568834" y="5513147"/>
                </a:lnTo>
                <a:lnTo>
                  <a:pt x="556883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086150" y="2520874"/>
            <a:ext cx="694944" cy="790833"/>
          </a:xfrm>
          <a:custGeom>
            <a:avLst/>
            <a:gdLst/>
            <a:ahLst/>
            <a:cxnLst/>
            <a:rect r="r" b="b" t="t" l="l"/>
            <a:pathLst>
              <a:path h="790833" w="694944">
                <a:moveTo>
                  <a:pt x="0" y="0"/>
                </a:moveTo>
                <a:lnTo>
                  <a:pt x="694944" y="0"/>
                </a:lnTo>
                <a:lnTo>
                  <a:pt x="694944" y="790832"/>
                </a:lnTo>
                <a:lnTo>
                  <a:pt x="0" y="7908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372821" y="2520874"/>
            <a:ext cx="789145" cy="800147"/>
          </a:xfrm>
          <a:custGeom>
            <a:avLst/>
            <a:gdLst/>
            <a:ahLst/>
            <a:cxnLst/>
            <a:rect r="r" b="b" t="t" l="l"/>
            <a:pathLst>
              <a:path h="800147" w="789145">
                <a:moveTo>
                  <a:pt x="0" y="0"/>
                </a:moveTo>
                <a:lnTo>
                  <a:pt x="789145" y="0"/>
                </a:lnTo>
                <a:lnTo>
                  <a:pt x="789145" y="800147"/>
                </a:lnTo>
                <a:lnTo>
                  <a:pt x="0" y="8001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615772" y="1330156"/>
            <a:ext cx="7056457" cy="957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87"/>
              </a:lnSpc>
            </a:pPr>
            <a:r>
              <a:rPr lang="en-US" b="true" sz="6399">
                <a:solidFill>
                  <a:srgbClr val="637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Exemplo Prático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222907" y="3121822"/>
            <a:ext cx="3223207" cy="596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999">
                <a:solidFill>
                  <a:srgbClr val="B2DE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Problema: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139357" y="3114202"/>
            <a:ext cx="4251907" cy="596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999">
                <a:solidFill>
                  <a:srgbClr val="B2DE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Solução com Docker: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82872" y="4216581"/>
            <a:ext cx="6503278" cy="3064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7"/>
              </a:lnSpc>
            </a:pPr>
            <a:r>
              <a:rPr lang="en-US" sz="2755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Imagine 5 pessoas tentan</a:t>
            </a:r>
            <a:r>
              <a:rPr lang="en-US" sz="2755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do montar o MESMO quebra-cabeça, mas:</a:t>
            </a:r>
          </a:p>
          <a:p>
            <a:pPr algn="l">
              <a:lnSpc>
                <a:spcPts val="1377"/>
              </a:lnSpc>
            </a:pPr>
          </a:p>
          <a:p>
            <a:pPr algn="l" marL="594869" indent="-297434" lvl="1">
              <a:lnSpc>
                <a:spcPts val="3857"/>
              </a:lnSpc>
              <a:buFont typeface="Arial"/>
              <a:buChar char="•"/>
            </a:pPr>
            <a:r>
              <a:rPr lang="en-US" b="true" sz="275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Cada uma tem peças de tamanhos DIFERENTES.</a:t>
            </a:r>
          </a:p>
          <a:p>
            <a:pPr algn="l" marL="594869" indent="-297434" lvl="1">
              <a:lnSpc>
                <a:spcPts val="3857"/>
              </a:lnSpc>
              <a:buFont typeface="Arial"/>
              <a:buChar char="•"/>
            </a:pPr>
            <a:r>
              <a:rPr lang="en-US" b="true" sz="275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Leva dias para combinar tudo direito.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65678" y="8186782"/>
            <a:ext cx="6620471" cy="463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7"/>
              </a:lnSpc>
            </a:pPr>
            <a:r>
              <a:rPr lang="en-US" sz="2755" b="true">
                <a:solidFill>
                  <a:srgbClr val="FFFFFF">
                    <a:alpha val="64706"/>
                  </a:srgbClr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(ambient</a:t>
            </a:r>
            <a:r>
              <a:rPr lang="en-US" sz="2755" b="true">
                <a:solidFill>
                  <a:srgbClr val="FFFFFF">
                    <a:alpha val="64706"/>
                  </a:srgbClr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es de trabalho incompatíveis)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964361" y="4037740"/>
            <a:ext cx="6601900" cy="3897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0"/>
              </a:lnSpc>
            </a:pPr>
            <a:r>
              <a:rPr lang="en-US" sz="2471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É como dar a TODOS:</a:t>
            </a:r>
          </a:p>
          <a:p>
            <a:pPr algn="l" marL="533615" indent="-266807" lvl="1">
              <a:lnSpc>
                <a:spcPts val="3460"/>
              </a:lnSpc>
              <a:buAutoNum type="arabicPeriod" startAt="1"/>
            </a:pPr>
            <a:r>
              <a:rPr lang="en-US" b="true" sz="247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Caixa única com todas as peças certas (Dockerfile).</a:t>
            </a:r>
          </a:p>
          <a:p>
            <a:pPr algn="l" marL="533615" indent="-266807" lvl="1">
              <a:lnSpc>
                <a:spcPts val="3460"/>
              </a:lnSpc>
              <a:buAutoNum type="arabicPeriod" startAt="1"/>
            </a:pPr>
            <a:r>
              <a:rPr lang="en-US" b="true" sz="247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Manual </a:t>
            </a:r>
            <a:r>
              <a:rPr lang="en-US" b="true" sz="247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 montagem igual pra todos (imagem Docker).</a:t>
            </a:r>
          </a:p>
          <a:p>
            <a:pPr algn="l">
              <a:lnSpc>
                <a:spcPts val="3460"/>
              </a:lnSpc>
            </a:pPr>
            <a:r>
              <a:rPr lang="en-US" sz="2471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Resultado:</a:t>
            </a:r>
          </a:p>
          <a:p>
            <a:pPr algn="l" marL="533615" indent="-266807" lvl="1">
              <a:lnSpc>
                <a:spcPts val="3460"/>
              </a:lnSpc>
              <a:buFont typeface="Arial"/>
              <a:buChar char="•"/>
            </a:pPr>
            <a:r>
              <a:rPr lang="en-US" b="true" sz="247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Montam em 5 minutos.</a:t>
            </a:r>
          </a:p>
          <a:p>
            <a:pPr algn="l" marL="533615" indent="-266807" lvl="1">
              <a:lnSpc>
                <a:spcPts val="3460"/>
              </a:lnSpc>
              <a:buFont typeface="Arial"/>
              <a:buChar char="•"/>
            </a:pPr>
            <a:r>
              <a:rPr lang="en-US" b="true" sz="247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 puzzle é IGUAL em qualquer mesa (casa/escritório/nuvem).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176217" y="8186782"/>
            <a:ext cx="4178188" cy="463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7"/>
              </a:lnSpc>
            </a:pPr>
            <a:r>
              <a:rPr lang="en-US" sz="2755" b="true">
                <a:solidFill>
                  <a:srgbClr val="FFFFFF">
                    <a:alpha val="64706"/>
                  </a:srgbClr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(contêin</a:t>
            </a:r>
            <a:r>
              <a:rPr lang="en-US" sz="2755" b="true">
                <a:solidFill>
                  <a:srgbClr val="FFFFFF">
                    <a:alpha val="64706"/>
                  </a:srgbClr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er padronizado)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21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755400"/>
            <a:ext cx="6656150" cy="6581268"/>
          </a:xfrm>
          <a:custGeom>
            <a:avLst/>
            <a:gdLst/>
            <a:ahLst/>
            <a:cxnLst/>
            <a:rect r="r" b="b" t="t" l="l"/>
            <a:pathLst>
              <a:path h="6581268" w="6656150">
                <a:moveTo>
                  <a:pt x="0" y="0"/>
                </a:moveTo>
                <a:lnTo>
                  <a:pt x="6656150" y="0"/>
                </a:lnTo>
                <a:lnTo>
                  <a:pt x="6656150" y="6581268"/>
                </a:lnTo>
                <a:lnTo>
                  <a:pt x="0" y="65812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1631850" y="-2755400"/>
            <a:ext cx="6656150" cy="6581268"/>
          </a:xfrm>
          <a:custGeom>
            <a:avLst/>
            <a:gdLst/>
            <a:ahLst/>
            <a:cxnLst/>
            <a:rect r="r" b="b" t="t" l="l"/>
            <a:pathLst>
              <a:path h="6581268" w="6656150">
                <a:moveTo>
                  <a:pt x="6656150" y="0"/>
                </a:moveTo>
                <a:lnTo>
                  <a:pt x="0" y="0"/>
                </a:lnTo>
                <a:lnTo>
                  <a:pt x="0" y="6581268"/>
                </a:lnTo>
                <a:lnTo>
                  <a:pt x="6656150" y="6581268"/>
                </a:lnTo>
                <a:lnTo>
                  <a:pt x="665615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664569" y="-4545967"/>
            <a:ext cx="7481600" cy="8652629"/>
          </a:xfrm>
          <a:custGeom>
            <a:avLst/>
            <a:gdLst/>
            <a:ahLst/>
            <a:cxnLst/>
            <a:rect r="r" b="b" t="t" l="l"/>
            <a:pathLst>
              <a:path h="8652629" w="7481600">
                <a:moveTo>
                  <a:pt x="0" y="0"/>
                </a:moveTo>
                <a:lnTo>
                  <a:pt x="7481600" y="0"/>
                </a:lnTo>
                <a:lnTo>
                  <a:pt x="7481600" y="8652629"/>
                </a:lnTo>
                <a:lnTo>
                  <a:pt x="0" y="86526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9289" t="0" r="-7531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189128" y="8633033"/>
            <a:ext cx="8045050" cy="8652629"/>
          </a:xfrm>
          <a:custGeom>
            <a:avLst/>
            <a:gdLst/>
            <a:ahLst/>
            <a:cxnLst/>
            <a:rect r="r" b="b" t="t" l="l"/>
            <a:pathLst>
              <a:path h="8652629" w="8045050">
                <a:moveTo>
                  <a:pt x="0" y="0"/>
                </a:moveTo>
                <a:lnTo>
                  <a:pt x="8045050" y="0"/>
                </a:lnTo>
                <a:lnTo>
                  <a:pt x="8045050" y="8652629"/>
                </a:lnTo>
                <a:lnTo>
                  <a:pt x="0" y="86526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8638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644472" y="8837608"/>
            <a:ext cx="8045050" cy="8652629"/>
          </a:xfrm>
          <a:custGeom>
            <a:avLst/>
            <a:gdLst/>
            <a:ahLst/>
            <a:cxnLst/>
            <a:rect r="r" b="b" t="t" l="l"/>
            <a:pathLst>
              <a:path h="8652629" w="8045050">
                <a:moveTo>
                  <a:pt x="0" y="0"/>
                </a:moveTo>
                <a:lnTo>
                  <a:pt x="8045049" y="0"/>
                </a:lnTo>
                <a:lnTo>
                  <a:pt x="8045049" y="8652629"/>
                </a:lnTo>
                <a:lnTo>
                  <a:pt x="0" y="86526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8638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855922" y="4481871"/>
            <a:ext cx="8576157" cy="1544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50"/>
              </a:lnSpc>
            </a:pPr>
            <a:r>
              <a:rPr lang="en-US" b="true" sz="10299">
                <a:solidFill>
                  <a:srgbClr val="B2D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CONCLUSÃO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21295" y="6088639"/>
            <a:ext cx="12445410" cy="1907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07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Docker padroniza e acelera o ciclo de vida de aplicações.</a:t>
            </a:r>
          </a:p>
          <a:p>
            <a:pPr algn="l" marL="863599" indent="-431800" lvl="1">
              <a:lnSpc>
                <a:spcPts val="507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Ideal para microservices, cloud e DevOps.</a:t>
            </a:r>
          </a:p>
          <a:p>
            <a:pPr algn="l" marL="863599" indent="-431800" lvl="1">
              <a:lnSpc>
                <a:spcPts val="507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Desafios: segurança e gerenciamento em larga escala.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DAGlehU7bwQ</dc:identifier>
  <dcterms:modified xsi:type="dcterms:W3CDTF">2011-08-01T06:04:30Z</dcterms:modified>
  <cp:revision>1</cp:revision>
  <dc:title>Docker:</dc:title>
</cp:coreProperties>
</file>