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02" r:id="rId44"/>
    <p:sldId id="301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316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BA4D2-BCC4-445C-A1E2-8DBE8600E09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D7AA9-3996-46F0-8B2A-8FF837F4C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10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4E3B-34E4-430A-94EA-951398CDC1D8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BE5AC-23BC-43A7-A96B-3910C0924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F0B7-F72B-414A-B384-27F7E34A933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9612" y="729512"/>
            <a:ext cx="1035277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算法模型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2972254"/>
            <a:ext cx="10515600" cy="284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步骤一：设定最小支持度和最小置信度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首先设定最小支持度为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举例来说，如果某一项集只出现了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次，例如项集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{A,B,C,D}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，那么其支持度只有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，小于最小支持度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，其就不是频繁项集，那么也就很难从该项集中挖掘出什么强关联规则，例如就没有理由挖掘出类似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 → {D}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这样的关联规则，即买了商品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这样的规则。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而项集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次，其支持度为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，属于频繁项集，即商品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经常同时出现，因此很有可能就能挖掘出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{B} → {C}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这样的强关联规则（还需要经过步骤三的最小置信度检验，等会讲），即买了商品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的用户也会去买商品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，这样对于买了商品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的用户就可以给他们推荐商品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算法采用了一个精巧的思路来加快运算速度：先计算长度为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的项集，然后挖掘其中的频繁项集；再将长度为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的频繁项集进行排列组合，从中挖掘长度为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的频繁项集，然后以此类推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逻辑是一个迭代判断的思想：如果连长度为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的项集都不是频繁项集，那就不用考虑长度为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的项集了，即如果在迭代的过程发现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不是频繁项集，那么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C, D}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必然不是频繁项集，也就不用去考虑它了。利用这个逻辑在数据量较大的时候可以提高运算速度。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首先计算长度为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的候选项集，扫描交易数据集，统计每种商品出现的次数，如下表所示：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86628" y="3956477"/>
          <a:ext cx="5457370" cy="2209800"/>
        </p:xfrm>
        <a:graphic>
          <a:graphicData uri="http://schemas.openxmlformats.org/drawingml/2006/table">
            <a:tbl>
              <a:tblPr/>
              <a:tblGrid>
                <a:gridCol w="251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的频繁项集进行两两组合，形成长度为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的候选集，扫描交易数据集，统计各个候选项集在购物篮事务中出现的次数，如下表所示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95384" y="4008611"/>
          <a:ext cx="6424387" cy="1981200"/>
        </p:xfrm>
        <a:graphic>
          <a:graphicData uri="http://schemas.openxmlformats.org/drawingml/2006/table">
            <a:tbl>
              <a:tblPr/>
              <a:tblGrid>
                <a:gridCol w="155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的频繁项集进行两两组合，形成长度为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的候选集，扫描交易数据集，统计各个候选项集在购物篮事务中出现的次数，如下表所示：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95269" y="4284382"/>
          <a:ext cx="6424387" cy="1691640"/>
        </p:xfrm>
        <a:graphic>
          <a:graphicData uri="http://schemas.openxmlformats.org/drawingml/2006/table">
            <a:tbl>
              <a:tblPr/>
              <a:tblGrid>
                <a:gridCol w="155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两个数据之间，所以我们需要选择长度大于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的频繁项集，长度大于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的所有频繁项集如下表所示：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8628" y="4031725"/>
          <a:ext cx="8374744" cy="2575560"/>
        </p:xfrm>
        <a:graphic>
          <a:graphicData uri="http://schemas.openxmlformats.org/drawingml/2006/table">
            <a:tbl>
              <a:tblPr/>
              <a:tblGrid>
                <a:gridCol w="209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步骤三：根据最小置信度发现强关联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举个例子来说，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是频繁项集，那么能否得出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这样的强关联规则呢？答案是不行的，因为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次事务中共出现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节中置信度相关知识点，所以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这条关联规则的置信度为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2÷4=0.5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，也可以通过下图的公式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(2/5)÷(4/5)=0.5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进行计算。该置信度说明了当用户买了商品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的概率会买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不是一条强关联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步骤三：根据最小置信度发现强关联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 → {C}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2÷3=0.67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)÷(3/5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进行计算），小于最小置信度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C}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2÷2=1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，保留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2÷4=0.5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2÷3=0.67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{B} → {A,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2÷5=0.4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{C} → {A, 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2÷4=0.5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我们先用一个简单的交易数据演示关联分析的基本概念，下表是一个购物篮数据，其中第一列为用户信息，第二列为用户所购买的商品信息，我们的目的就是通过该表来挖掘不同商品间的关联关系。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62400" y="3820591"/>
          <a:ext cx="4267200" cy="2651760"/>
        </p:xfrm>
        <a:graphic>
          <a:graphicData uri="http://schemas.openxmlformats.org/drawingml/2006/table">
            <a:tbl>
              <a:tblPr/>
              <a:tblGrid>
                <a:gridCol w="15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步骤三：根据最小置信度发现强关联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92300" y="3438866"/>
          <a:ext cx="8407400" cy="265176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{A, 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{B, 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{C, 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{B, 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我们推荐两个库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库是一个经典的库，它的安装和使用较为简单，不过其有时会漏掉一些强关联规则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库的安装和使用稍微麻烦一点，不过其能捕捉到所有的强关联规则。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安装法来安装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系统为例，具体方法是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 + 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组合键调出运行框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后回车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在弹出框中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回车键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要在代码框中输入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!pip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然后运行该行代码框即可。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79224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函数来进行关联关系分析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62" y="3100842"/>
            <a:ext cx="7553273" cy="174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954110"/>
            <a:ext cx="118776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通过如下代码提取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中的关联规则，并通过字符串拼接的方式将关联规则更好的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24" y="3217814"/>
            <a:ext cx="7078952" cy="263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获取结果如下所示：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71" y="2848482"/>
            <a:ext cx="1716541" cy="321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363686" y="3130892"/>
          <a:ext cx="8407400" cy="265176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{A, 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{B, 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{C, 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{B, 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库安装法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安装法来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系统为例，具体方法是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 + 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组合键调出运行框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后回车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在弹出框中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回车键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要在代码框中输入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!pip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运行该行代码框即可。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函数可接受的数据类型为由布尔值（也称为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型数据：内容为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值构成的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，所以需要先使用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TransactionEncoder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方法对数据进行预处理。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34" y="3956477"/>
            <a:ext cx="7932057" cy="24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库的数据结构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，结果如下，其中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表示购买过该商品，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表示未购买过该商品。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26757" y="3741488"/>
          <a:ext cx="4938486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事务库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表所示的购物篮数据即是一个事务库，该事务库记录的是用户行为的数据。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上表事务库中的每一条记录被称为一笔事务。在购物篮事务中，每一次购物行为即为一笔事务，例如第一行数据“用户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即为一条事务。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项和项集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在购物篮事务中，每样商品代表一个项，项的集合称为项集。每样商品的组合构成项集，例如“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都是一个项集，其实也就是不同商品的组合。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frequent_patterns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模块中引入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函数来挖掘购物篮数据中的频繁项集。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17" y="3587144"/>
            <a:ext cx="6677365" cy="88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最小支持度的频繁项集，如下表所示：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90442" y="3256999"/>
          <a:ext cx="9211116" cy="3245391"/>
        </p:xfrm>
        <a:graphic>
          <a:graphicData uri="http://schemas.openxmlformats.org/drawingml/2006/table">
            <a:tbl>
              <a:tblPr/>
              <a:tblGrid>
                <a:gridCol w="230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itemsets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itemsets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(B, D)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D)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A, B)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B, D)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想查看长度大于等于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的频繁项集，可以采用如下代码，其中主要利用的是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函数，其作用于“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itemsets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这列上并获取该列每一个项集的长度，也即元素个数，然后判断该长度是否大于等于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进行筛选。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33" y="4186692"/>
            <a:ext cx="6842859" cy="55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的频繁项集进行展示，结果如下：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3815" y="2956560"/>
          <a:ext cx="3044371" cy="3535680"/>
        </p:xfrm>
        <a:graphic>
          <a:graphicData uri="http://schemas.openxmlformats.org/drawingml/2006/table">
            <a:tbl>
              <a:tblPr/>
              <a:tblGrid>
                <a:gridCol w="152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itemsets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(B, D)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D)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A, B)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B, D)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根据最小置信度在频繁项集中产生强关联规则，代码如下：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67" y="3428998"/>
            <a:ext cx="6447266" cy="8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6866" name="Picture 2" descr="https://uploader.shimo.im/f/O2I1q4eZqEgl0XRL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9" y="2848482"/>
            <a:ext cx="10780003" cy="36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874673"/>
            <a:ext cx="1057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我们以第一条关联规则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为例讲解下各列的含义，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antecedents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列代表关联规则中的前件，例如关联规则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A}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consequents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列代表关联规则中的后件，例如关联规则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antecedent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列代表前件的支持度，例如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条事务），所以关联前件支持度为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3/5=0.6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consequent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列代表后件的支持度，例如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次，所以关联后件支持度为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5/5=1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列代表该关联规则的支持度，例如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次，所以关联规则的支持度为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3/5=0.6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271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confidence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列代表该关联规则的置信度，除了可以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节提到的条件概率公式计算外，还可以通过如下公式计算：关联规则支持度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（前件支持度），如下图所示，代入数值为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(3/5)÷(3/5)=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𝑐𝑜𝑛𝑓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2718758"/>
              </a:xfrm>
              <a:prstGeom prst="rect">
                <a:avLst/>
              </a:prstGeom>
              <a:blipFill>
                <a:blip r:embed="rId2"/>
                <a:stretch>
                  <a:fillRect l="-923" t="-1794" r="-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352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（提升度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列代表该关联规则的提升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𝑙𝑖𝑓𝑡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𝑠𝑢𝑝𝑝𝑜𝑟𝑡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𝑙𝑖𝑓𝑡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关联规则支持度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前件支持度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后件支持度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3521862"/>
              </a:xfrm>
              <a:prstGeom prst="rect">
                <a:avLst/>
              </a:prstGeom>
              <a:blipFill>
                <a:blip r:embed="rId2"/>
                <a:stretch>
                  <a:fillRect l="-923"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268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leverage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（杠杆率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leverage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列代表关联规则的杠杆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率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𝑙𝑒𝑣𝑒𝑟𝑎𝑔𝑒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support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𝑠𝑢𝑝𝑝𝑜𝑟𝑡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𝑙𝑒𝑣𝑒𝑟𝑎𝑔𝑒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关联规则支持度</m:t>
                      </m:r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前件支持度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∗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后件支持度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2680990"/>
              </a:xfrm>
              <a:prstGeom prst="rect">
                <a:avLst/>
              </a:prstGeom>
              <a:blipFill>
                <a:blip r:embed="rId2"/>
                <a:stretch>
                  <a:fillRect l="-923" t="-181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关联规则是形如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→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称为前件，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称为后件，也即如果购买商品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不是指单一的商品，而是指上面提到的项集，比如其形式可以为：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 → {C}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，其含义就是如果购买商品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(support)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项集的支持度定义为包含该项集的事务在所有事务中所占的比例。比如项集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在购物篮事务中总共出现了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条数据），而整个事务库中一共有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条事务，即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条数据，因此它的支持度为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3÷5=0.6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（确信度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列代表关联规则的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确信度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𝑐𝑜𝑛𝑓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→{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后件支持度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关联规则置信度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blipFill>
                <a:blip r:embed="rId2"/>
                <a:stretch>
                  <a:fillRect l="-923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（确信度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列代表关联规则的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确信度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𝑐𝑜𝑛𝑓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→{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后件支持度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关联规则置信度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blipFill>
                <a:blip r:embed="rId2"/>
                <a:stretch>
                  <a:fillRect l="-923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通过如下代码提取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中的关联规则，并通过字符串拼接的方式将关联规则更好的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12" y="3354916"/>
            <a:ext cx="7399604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结果如下所示：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363686" y="3130892"/>
          <a:ext cx="8407400" cy="265176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{A, 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{B, 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{C, 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{B, 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26" y="2964596"/>
            <a:ext cx="1612673" cy="346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医领域往往强调相生相克的辩证关系，即我们的五脏六腑不仅仅是一个个独立的个体，而是一个个具有相互联系的存在，有的时候某一个脏器出了问题，可能不仅仅是由于该脏器本身导致的，而是其关联的脏器一起导致的现象，举例来说，有的人经常感觉到心悸，按理说，这个是心脏的问题，但是在中医的角度，很可能是和心脏相关的脏器：肝出现了问题导致了心悸这一病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案例背景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中医理论中，常把五脏和中国的五行学说结合到一起，配合五行相生相克的关联规则去分析五脏之间的关联规则，如下表所示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08149" y="3472248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五脏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五行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病症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火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心悸、失眠、神经衰弱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肝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木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眼干、</a:t>
                      </a:r>
                      <a:r>
                        <a:rPr lang="zh-CN" altLang="en-US" sz="24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易怒、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月经不调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脾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腹胀、便秘、消化不良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肺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哮喘、鼻炎、胸闷气短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肾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腰疼、脱发、耳鸣耳聋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464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方便大家更直接的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张图去理解五脏直接相生相克的关系。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8130" name="Picture 2" descr="https://uploader.shimo.im/f/R2IyRCqs1XIfQKXv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96" y="1785255"/>
            <a:ext cx="4932638" cy="49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通过如下代码我们即可读取相关数据，这里我们选取了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个病人的相关症状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信息并把病人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症状那一列的内容，并且我们需要将其转换为双重列表结构，其转换代码如下：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2" y="3821566"/>
            <a:ext cx="4580975" cy="195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symptoms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列表如下所示：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61" y="3743325"/>
            <a:ext cx="7888278" cy="8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库来分析关联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函数来进行关联关系分析了，代码如下：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58" y="3145242"/>
            <a:ext cx="7008284" cy="356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19612" y="2017485"/>
                <a:ext cx="10575702" cy="4567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关联分析的基本概念</a:t>
                </a: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支持度大于等于人为设定的阈值（该阈值也称为最小支持度）的项集即为频繁项集。例如阈值或者说最小支持度设为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时，因为上面得到项集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{A, B}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的支持度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，所以它是频繁项集，其实也就是指该项集在所有事务中出现的较为频繁。</a:t>
                </a: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(confidence)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置信度的含义是项集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在包含项集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的事务中出现的频繁程度。在购物篮事务当中，关联规则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→ 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的置信度为购买商品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的基础上购买商品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P(Y|X)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，据公式有：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2" y="2017485"/>
                <a:ext cx="10575702" cy="4567917"/>
              </a:xfrm>
              <a:prstGeom prst="rect">
                <a:avLst/>
              </a:prstGeom>
              <a:blipFill>
                <a:blip r:embed="rId2"/>
                <a:stretch>
                  <a:fillRect l="-922" t="-1068" r="-3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库来分析关联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最终获取结果如下所示：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17" y="3275871"/>
            <a:ext cx="2983365" cy="256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23" y="2813050"/>
            <a:ext cx="7899354" cy="168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结果如下图所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4274" name="Picture 2" descr="https://uploader.shimo.im/f/vlTsyRprrQY8IYpr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" y="3100612"/>
            <a:ext cx="10793142" cy="22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13" y="2985585"/>
            <a:ext cx="6477973" cy="322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95" y="3055938"/>
            <a:ext cx="3036661" cy="262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17" y="3114007"/>
            <a:ext cx="2983365" cy="256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9612" y="2848482"/>
          <a:ext cx="6284685" cy="3383280"/>
        </p:xfrm>
        <a:graphic>
          <a:graphicData uri="http://schemas.openxmlformats.org/drawingml/2006/table">
            <a:tbl>
              <a:tblPr/>
              <a:tblGrid>
                <a:gridCol w="106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P{A,B}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P{A,B,C}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61943" y="2848482"/>
                <a:ext cx="4165600" cy="301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{</m:t>
                      </m:r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})=3/5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2400" i="1" dirty="0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i="1" dirty="0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i="1" dirty="0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i="1" dirty="0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=2/5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0" i="1" dirty="0" smtClean="0">
                  <a:latin typeface="Cambria Math" panose="02040503050406030204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}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}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({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43" y="2848482"/>
                <a:ext cx="4165600" cy="3019866"/>
              </a:xfrm>
              <a:prstGeom prst="rect">
                <a:avLst/>
              </a:prstGeom>
              <a:blipFill rotWithShape="1">
                <a:blip r:embed="rId2"/>
                <a:stretch>
                  <a:fillRect l="-9" t="-17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寻找满足最小支持度的频繁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频繁项集中寻找到满足最小置信度的关联规则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分析的最终目标是要找出强关联规则，从而实现对目标客户的商品推荐。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算法是最著名的关联规则的挖掘算法之一，其核心是一种递推算法。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步：设定最小支持度和最小置信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步：根据最小支持度找出所有的频繁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步：根据最小置信度发现强关联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我们采用上方的购物篮数据演示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算法的计算步骤，数据如下所示：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626757" y="3862917"/>
          <a:ext cx="4938486" cy="2651760"/>
        </p:xfrm>
        <a:graphic>
          <a:graphicData uri="http://schemas.openxmlformats.org/drawingml/2006/table">
            <a:tbl>
              <a:tblPr/>
              <a:tblGrid>
                <a:gridCol w="186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4218</Words>
  <Application>Microsoft Office PowerPoint</Application>
  <PresentationFormat>宽屏</PresentationFormat>
  <Paragraphs>567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Yutao Wang</dc:creator>
  <cp:lastModifiedBy>chaojun</cp:lastModifiedBy>
  <cp:revision>151</cp:revision>
  <dcterms:created xsi:type="dcterms:W3CDTF">2020-01-08T06:45:00Z</dcterms:created>
  <dcterms:modified xsi:type="dcterms:W3CDTF">2021-12-13T14:34:28Z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BD4091BBE7444BAAB5CE0EA42AD380B4</vt:lpwstr>
  </property>
  <property fmtid="{D5CDD505-2E9C-101B-9397-08002B2CF9AE}" pid="3" name="KSOProductBuildVer">
    <vt:lpwstr>2052-11.1.0.11194</vt:lpwstr>
  </property>
</Properties>
</file>