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8FDDDCDC-1E59-4628-80EA-304082F50FA9}" type="datetimeFigureOut">
              <a:rPr lang="fr-CH" smtClean="0"/>
              <a:t>05.05.2017</a:t>
            </a:fld>
            <a:endParaRPr lang="fr-CH"/>
          </a:p>
        </p:txBody>
      </p:sp>
      <p:sp>
        <p:nvSpPr>
          <p:cNvPr id="5" name="Footer Placeholder 4"/>
          <p:cNvSpPr>
            <a:spLocks noGrp="1"/>
          </p:cNvSpPr>
          <p:nvPr>
            <p:ph type="ftr" sz="quarter" idx="11"/>
          </p:nvPr>
        </p:nvSpPr>
        <p:spPr/>
        <p:txBody>
          <a:bodyPr/>
          <a:lstStyle/>
          <a:p>
            <a:endParaRPr lang="fr-CH"/>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9D7338-B7B3-4B4C-B648-124AA89BE962}" type="slidenum">
              <a:rPr lang="fr-CH" smtClean="0"/>
              <a:t>‹N°›</a:t>
            </a:fld>
            <a:endParaRPr lang="fr-CH"/>
          </a:p>
        </p:txBody>
      </p:sp>
    </p:spTree>
    <p:extLst>
      <p:ext uri="{BB962C8B-B14F-4D97-AF65-F5344CB8AC3E}">
        <p14:creationId xmlns:p14="http://schemas.microsoft.com/office/powerpoint/2010/main" val="1613803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8FDDDCDC-1E59-4628-80EA-304082F50FA9}" type="datetimeFigureOut">
              <a:rPr lang="fr-CH" smtClean="0"/>
              <a:t>05.05.2017</a:t>
            </a:fld>
            <a:endParaRPr lang="fr-CH"/>
          </a:p>
        </p:txBody>
      </p:sp>
      <p:sp>
        <p:nvSpPr>
          <p:cNvPr id="5" name="Footer Placeholder 4"/>
          <p:cNvSpPr>
            <a:spLocks noGrp="1"/>
          </p:cNvSpPr>
          <p:nvPr>
            <p:ph type="ftr" sz="quarter" idx="11"/>
          </p:nvPr>
        </p:nvSpPr>
        <p:spPr/>
        <p:txBody>
          <a:bodyPr/>
          <a:lstStyle/>
          <a:p>
            <a:endParaRPr lang="fr-CH"/>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9D7338-B7B3-4B4C-B648-124AA89BE962}" type="slidenum">
              <a:rPr lang="fr-CH" smtClean="0"/>
              <a:t>‹N°›</a:t>
            </a:fld>
            <a:endParaRPr lang="fr-CH"/>
          </a:p>
        </p:txBody>
      </p:sp>
    </p:spTree>
    <p:extLst>
      <p:ext uri="{BB962C8B-B14F-4D97-AF65-F5344CB8AC3E}">
        <p14:creationId xmlns:p14="http://schemas.microsoft.com/office/powerpoint/2010/main" val="372007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8FDDDCDC-1E59-4628-80EA-304082F50FA9}" type="datetimeFigureOut">
              <a:rPr lang="fr-CH" smtClean="0"/>
              <a:t>05.05.2017</a:t>
            </a:fld>
            <a:endParaRPr lang="fr-CH"/>
          </a:p>
        </p:txBody>
      </p:sp>
      <p:sp>
        <p:nvSpPr>
          <p:cNvPr id="5" name="Footer Placeholder 4"/>
          <p:cNvSpPr>
            <a:spLocks noGrp="1"/>
          </p:cNvSpPr>
          <p:nvPr>
            <p:ph type="ftr" sz="quarter" idx="11"/>
          </p:nvPr>
        </p:nvSpPr>
        <p:spPr/>
        <p:txBody>
          <a:bodyPr/>
          <a:lstStyle/>
          <a:p>
            <a:endParaRPr lang="fr-CH"/>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9D7338-B7B3-4B4C-B648-124AA89BE962}" type="slidenum">
              <a:rPr lang="fr-CH" smtClean="0"/>
              <a:t>‹N°›</a:t>
            </a:fld>
            <a:endParaRPr lang="fr-CH"/>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2886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8FDDDCDC-1E59-4628-80EA-304082F50FA9}" type="datetimeFigureOut">
              <a:rPr lang="fr-CH" smtClean="0"/>
              <a:t>05.05.2017</a:t>
            </a:fld>
            <a:endParaRPr lang="fr-CH"/>
          </a:p>
        </p:txBody>
      </p:sp>
      <p:sp>
        <p:nvSpPr>
          <p:cNvPr id="6" name="Footer Placeholder 5"/>
          <p:cNvSpPr>
            <a:spLocks noGrp="1"/>
          </p:cNvSpPr>
          <p:nvPr>
            <p:ph type="ftr" sz="quarter" idx="11"/>
          </p:nvPr>
        </p:nvSpPr>
        <p:spPr/>
        <p:txBody>
          <a:bodyPr/>
          <a:lstStyle/>
          <a:p>
            <a:endParaRPr lang="fr-CH"/>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9D7338-B7B3-4B4C-B648-124AA89BE962}" type="slidenum">
              <a:rPr lang="fr-CH" smtClean="0"/>
              <a:t>‹N°›</a:t>
            </a:fld>
            <a:endParaRPr lang="fr-CH"/>
          </a:p>
        </p:txBody>
      </p:sp>
    </p:spTree>
    <p:extLst>
      <p:ext uri="{BB962C8B-B14F-4D97-AF65-F5344CB8AC3E}">
        <p14:creationId xmlns:p14="http://schemas.microsoft.com/office/powerpoint/2010/main" val="1924253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8FDDDCDC-1E59-4628-80EA-304082F50FA9}" type="datetimeFigureOut">
              <a:rPr lang="fr-CH" smtClean="0"/>
              <a:t>05.05.2017</a:t>
            </a:fld>
            <a:endParaRPr lang="fr-CH"/>
          </a:p>
        </p:txBody>
      </p:sp>
      <p:sp>
        <p:nvSpPr>
          <p:cNvPr id="6" name="Footer Placeholder 5"/>
          <p:cNvSpPr>
            <a:spLocks noGrp="1"/>
          </p:cNvSpPr>
          <p:nvPr>
            <p:ph type="ftr" sz="quarter" idx="11"/>
          </p:nvPr>
        </p:nvSpPr>
        <p:spPr/>
        <p:txBody>
          <a:bodyPr/>
          <a:lstStyle/>
          <a:p>
            <a:endParaRPr lang="fr-CH"/>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9D7338-B7B3-4B4C-B648-124AA89BE962}" type="slidenum">
              <a:rPr lang="fr-CH" smtClean="0"/>
              <a:t>‹N°›</a:t>
            </a:fld>
            <a:endParaRPr lang="fr-CH"/>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6740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8FDDDCDC-1E59-4628-80EA-304082F50FA9}" type="datetimeFigureOut">
              <a:rPr lang="fr-CH" smtClean="0"/>
              <a:t>05.05.2017</a:t>
            </a:fld>
            <a:endParaRPr lang="fr-CH"/>
          </a:p>
        </p:txBody>
      </p:sp>
      <p:sp>
        <p:nvSpPr>
          <p:cNvPr id="6" name="Footer Placeholder 5"/>
          <p:cNvSpPr>
            <a:spLocks noGrp="1"/>
          </p:cNvSpPr>
          <p:nvPr>
            <p:ph type="ftr" sz="quarter" idx="11"/>
          </p:nvPr>
        </p:nvSpPr>
        <p:spPr/>
        <p:txBody>
          <a:bodyPr/>
          <a:lstStyle/>
          <a:p>
            <a:endParaRPr lang="fr-CH"/>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9D7338-B7B3-4B4C-B648-124AA89BE962}" type="slidenum">
              <a:rPr lang="fr-CH" smtClean="0"/>
              <a:t>‹N°›</a:t>
            </a:fld>
            <a:endParaRPr lang="fr-CH"/>
          </a:p>
        </p:txBody>
      </p:sp>
    </p:spTree>
    <p:extLst>
      <p:ext uri="{BB962C8B-B14F-4D97-AF65-F5344CB8AC3E}">
        <p14:creationId xmlns:p14="http://schemas.microsoft.com/office/powerpoint/2010/main" val="1064220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FDDDCDC-1E59-4628-80EA-304082F50FA9}" type="datetimeFigureOut">
              <a:rPr lang="fr-CH" smtClean="0"/>
              <a:t>05.05.2017</a:t>
            </a:fld>
            <a:endParaRPr lang="fr-CH"/>
          </a:p>
        </p:txBody>
      </p:sp>
      <p:sp>
        <p:nvSpPr>
          <p:cNvPr id="5" name="Footer Placeholder 4"/>
          <p:cNvSpPr>
            <a:spLocks noGrp="1"/>
          </p:cNvSpPr>
          <p:nvPr>
            <p:ph type="ftr" sz="quarter" idx="11"/>
          </p:nvPr>
        </p:nvSpPr>
        <p:spPr/>
        <p:txBody>
          <a:bodyPr/>
          <a:lstStyle/>
          <a:p>
            <a:endParaRPr lang="fr-CH"/>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9D7338-B7B3-4B4C-B648-124AA89BE962}" type="slidenum">
              <a:rPr lang="fr-CH" smtClean="0"/>
              <a:t>‹N°›</a:t>
            </a:fld>
            <a:endParaRPr lang="fr-CH"/>
          </a:p>
        </p:txBody>
      </p:sp>
    </p:spTree>
    <p:extLst>
      <p:ext uri="{BB962C8B-B14F-4D97-AF65-F5344CB8AC3E}">
        <p14:creationId xmlns:p14="http://schemas.microsoft.com/office/powerpoint/2010/main" val="368963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FDDDCDC-1E59-4628-80EA-304082F50FA9}" type="datetimeFigureOut">
              <a:rPr lang="fr-CH" smtClean="0"/>
              <a:t>05.05.2017</a:t>
            </a:fld>
            <a:endParaRPr lang="fr-CH"/>
          </a:p>
        </p:txBody>
      </p:sp>
      <p:sp>
        <p:nvSpPr>
          <p:cNvPr id="5" name="Footer Placeholder 4"/>
          <p:cNvSpPr>
            <a:spLocks noGrp="1"/>
          </p:cNvSpPr>
          <p:nvPr>
            <p:ph type="ftr" sz="quarter" idx="11"/>
          </p:nvPr>
        </p:nvSpPr>
        <p:spPr/>
        <p:txBody>
          <a:bodyPr/>
          <a:lstStyle/>
          <a:p>
            <a:endParaRPr lang="fr-CH"/>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9D7338-B7B3-4B4C-B648-124AA89BE962}" type="slidenum">
              <a:rPr lang="fr-CH" smtClean="0"/>
              <a:t>‹N°›</a:t>
            </a:fld>
            <a:endParaRPr lang="fr-CH"/>
          </a:p>
        </p:txBody>
      </p:sp>
    </p:spTree>
    <p:extLst>
      <p:ext uri="{BB962C8B-B14F-4D97-AF65-F5344CB8AC3E}">
        <p14:creationId xmlns:p14="http://schemas.microsoft.com/office/powerpoint/2010/main" val="410040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FDDDCDC-1E59-4628-80EA-304082F50FA9}" type="datetimeFigureOut">
              <a:rPr lang="fr-CH" smtClean="0"/>
              <a:t>05.05.2017</a:t>
            </a:fld>
            <a:endParaRPr lang="fr-CH"/>
          </a:p>
        </p:txBody>
      </p:sp>
      <p:sp>
        <p:nvSpPr>
          <p:cNvPr id="5" name="Footer Placeholder 4"/>
          <p:cNvSpPr>
            <a:spLocks noGrp="1"/>
          </p:cNvSpPr>
          <p:nvPr>
            <p:ph type="ftr" sz="quarter" idx="11"/>
          </p:nvPr>
        </p:nvSpPr>
        <p:spPr/>
        <p:txBody>
          <a:bodyPr/>
          <a:lstStyle/>
          <a:p>
            <a:endParaRPr lang="fr-CH"/>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9D7338-B7B3-4B4C-B648-124AA89BE962}" type="slidenum">
              <a:rPr lang="fr-CH" smtClean="0"/>
              <a:t>‹N°›</a:t>
            </a:fld>
            <a:endParaRPr lang="fr-CH"/>
          </a:p>
        </p:txBody>
      </p:sp>
    </p:spTree>
    <p:extLst>
      <p:ext uri="{BB962C8B-B14F-4D97-AF65-F5344CB8AC3E}">
        <p14:creationId xmlns:p14="http://schemas.microsoft.com/office/powerpoint/2010/main" val="278471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8FDDDCDC-1E59-4628-80EA-304082F50FA9}" type="datetimeFigureOut">
              <a:rPr lang="fr-CH" smtClean="0"/>
              <a:t>05.05.2017</a:t>
            </a:fld>
            <a:endParaRPr lang="fr-CH"/>
          </a:p>
        </p:txBody>
      </p:sp>
      <p:sp>
        <p:nvSpPr>
          <p:cNvPr id="5" name="Footer Placeholder 4"/>
          <p:cNvSpPr>
            <a:spLocks noGrp="1"/>
          </p:cNvSpPr>
          <p:nvPr>
            <p:ph type="ftr" sz="quarter" idx="11"/>
          </p:nvPr>
        </p:nvSpPr>
        <p:spPr/>
        <p:txBody>
          <a:bodyPr/>
          <a:lstStyle/>
          <a:p>
            <a:endParaRPr lang="fr-CH"/>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9D7338-B7B3-4B4C-B648-124AA89BE962}" type="slidenum">
              <a:rPr lang="fr-CH" smtClean="0"/>
              <a:t>‹N°›</a:t>
            </a:fld>
            <a:endParaRPr lang="fr-CH"/>
          </a:p>
        </p:txBody>
      </p:sp>
    </p:spTree>
    <p:extLst>
      <p:ext uri="{BB962C8B-B14F-4D97-AF65-F5344CB8AC3E}">
        <p14:creationId xmlns:p14="http://schemas.microsoft.com/office/powerpoint/2010/main" val="2906608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FDDDCDC-1E59-4628-80EA-304082F50FA9}" type="datetimeFigureOut">
              <a:rPr lang="fr-CH" smtClean="0"/>
              <a:t>05.05.2017</a:t>
            </a:fld>
            <a:endParaRPr lang="fr-CH"/>
          </a:p>
        </p:txBody>
      </p:sp>
      <p:sp>
        <p:nvSpPr>
          <p:cNvPr id="6" name="Footer Placeholder 5"/>
          <p:cNvSpPr>
            <a:spLocks noGrp="1"/>
          </p:cNvSpPr>
          <p:nvPr>
            <p:ph type="ftr" sz="quarter" idx="11"/>
          </p:nvPr>
        </p:nvSpPr>
        <p:spPr/>
        <p:txBody>
          <a:bodyPr/>
          <a:lstStyle/>
          <a:p>
            <a:endParaRPr lang="fr-CH"/>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79D7338-B7B3-4B4C-B648-124AA89BE962}" type="slidenum">
              <a:rPr lang="fr-CH" smtClean="0"/>
              <a:t>‹N°›</a:t>
            </a:fld>
            <a:endParaRPr lang="fr-CH"/>
          </a:p>
        </p:txBody>
      </p:sp>
    </p:spTree>
    <p:extLst>
      <p:ext uri="{BB962C8B-B14F-4D97-AF65-F5344CB8AC3E}">
        <p14:creationId xmlns:p14="http://schemas.microsoft.com/office/powerpoint/2010/main" val="4120065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FDDDCDC-1E59-4628-80EA-304082F50FA9}" type="datetimeFigureOut">
              <a:rPr lang="fr-CH" smtClean="0"/>
              <a:t>05.05.2017</a:t>
            </a:fld>
            <a:endParaRPr lang="fr-CH"/>
          </a:p>
        </p:txBody>
      </p:sp>
      <p:sp>
        <p:nvSpPr>
          <p:cNvPr id="8" name="Footer Placeholder 7"/>
          <p:cNvSpPr>
            <a:spLocks noGrp="1"/>
          </p:cNvSpPr>
          <p:nvPr>
            <p:ph type="ftr" sz="quarter" idx="11"/>
          </p:nvPr>
        </p:nvSpPr>
        <p:spPr/>
        <p:txBody>
          <a:bodyPr/>
          <a:lstStyle/>
          <a:p>
            <a:endParaRPr lang="fr-CH"/>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9D7338-B7B3-4B4C-B648-124AA89BE962}" type="slidenum">
              <a:rPr lang="fr-CH" smtClean="0"/>
              <a:t>‹N°›</a:t>
            </a:fld>
            <a:endParaRPr lang="fr-CH"/>
          </a:p>
        </p:txBody>
      </p:sp>
    </p:spTree>
    <p:extLst>
      <p:ext uri="{BB962C8B-B14F-4D97-AF65-F5344CB8AC3E}">
        <p14:creationId xmlns:p14="http://schemas.microsoft.com/office/powerpoint/2010/main" val="401008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FDDDCDC-1E59-4628-80EA-304082F50FA9}" type="datetimeFigureOut">
              <a:rPr lang="fr-CH" smtClean="0"/>
              <a:t>05.05.2017</a:t>
            </a:fld>
            <a:endParaRPr lang="fr-CH"/>
          </a:p>
        </p:txBody>
      </p:sp>
      <p:sp>
        <p:nvSpPr>
          <p:cNvPr id="4" name="Footer Placeholder 3"/>
          <p:cNvSpPr>
            <a:spLocks noGrp="1"/>
          </p:cNvSpPr>
          <p:nvPr>
            <p:ph type="ftr" sz="quarter" idx="11"/>
          </p:nvPr>
        </p:nvSpPr>
        <p:spPr/>
        <p:txBody>
          <a:bodyPr/>
          <a:lstStyle/>
          <a:p>
            <a:endParaRPr lang="fr-CH"/>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9D7338-B7B3-4B4C-B648-124AA89BE962}" type="slidenum">
              <a:rPr lang="fr-CH" smtClean="0"/>
              <a:t>‹N°›</a:t>
            </a:fld>
            <a:endParaRPr lang="fr-CH"/>
          </a:p>
        </p:txBody>
      </p:sp>
    </p:spTree>
    <p:extLst>
      <p:ext uri="{BB962C8B-B14F-4D97-AF65-F5344CB8AC3E}">
        <p14:creationId xmlns:p14="http://schemas.microsoft.com/office/powerpoint/2010/main" val="3333545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DDDCDC-1E59-4628-80EA-304082F50FA9}" type="datetimeFigureOut">
              <a:rPr lang="fr-CH" smtClean="0"/>
              <a:t>05.05.2017</a:t>
            </a:fld>
            <a:endParaRPr lang="fr-CH"/>
          </a:p>
        </p:txBody>
      </p:sp>
      <p:sp>
        <p:nvSpPr>
          <p:cNvPr id="3" name="Footer Placeholder 2"/>
          <p:cNvSpPr>
            <a:spLocks noGrp="1"/>
          </p:cNvSpPr>
          <p:nvPr>
            <p:ph type="ftr" sz="quarter" idx="11"/>
          </p:nvPr>
        </p:nvSpPr>
        <p:spPr/>
        <p:txBody>
          <a:bodyPr/>
          <a:lstStyle/>
          <a:p>
            <a:endParaRPr lang="fr-CH"/>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9D7338-B7B3-4B4C-B648-124AA89BE962}" type="slidenum">
              <a:rPr lang="fr-CH" smtClean="0"/>
              <a:t>‹N°›</a:t>
            </a:fld>
            <a:endParaRPr lang="fr-CH"/>
          </a:p>
        </p:txBody>
      </p:sp>
    </p:spTree>
    <p:extLst>
      <p:ext uri="{BB962C8B-B14F-4D97-AF65-F5344CB8AC3E}">
        <p14:creationId xmlns:p14="http://schemas.microsoft.com/office/powerpoint/2010/main" val="844718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FDDDCDC-1E59-4628-80EA-304082F50FA9}" type="datetimeFigureOut">
              <a:rPr lang="fr-CH" smtClean="0"/>
              <a:t>05.05.2017</a:t>
            </a:fld>
            <a:endParaRPr lang="fr-CH"/>
          </a:p>
        </p:txBody>
      </p:sp>
      <p:sp>
        <p:nvSpPr>
          <p:cNvPr id="6" name="Footer Placeholder 5"/>
          <p:cNvSpPr>
            <a:spLocks noGrp="1"/>
          </p:cNvSpPr>
          <p:nvPr>
            <p:ph type="ftr" sz="quarter" idx="11"/>
          </p:nvPr>
        </p:nvSpPr>
        <p:spPr/>
        <p:txBody>
          <a:bodyPr/>
          <a:lstStyle/>
          <a:p>
            <a:endParaRPr lang="fr-CH"/>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9D7338-B7B3-4B4C-B648-124AA89BE962}" type="slidenum">
              <a:rPr lang="fr-CH" smtClean="0"/>
              <a:t>‹N°›</a:t>
            </a:fld>
            <a:endParaRPr lang="fr-CH"/>
          </a:p>
        </p:txBody>
      </p:sp>
    </p:spTree>
    <p:extLst>
      <p:ext uri="{BB962C8B-B14F-4D97-AF65-F5344CB8AC3E}">
        <p14:creationId xmlns:p14="http://schemas.microsoft.com/office/powerpoint/2010/main" val="221142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FDDDCDC-1E59-4628-80EA-304082F50FA9}" type="datetimeFigureOut">
              <a:rPr lang="fr-CH" smtClean="0"/>
              <a:t>05.05.2017</a:t>
            </a:fld>
            <a:endParaRPr lang="fr-CH"/>
          </a:p>
        </p:txBody>
      </p:sp>
      <p:sp>
        <p:nvSpPr>
          <p:cNvPr id="6" name="Footer Placeholder 5"/>
          <p:cNvSpPr>
            <a:spLocks noGrp="1"/>
          </p:cNvSpPr>
          <p:nvPr>
            <p:ph type="ftr" sz="quarter" idx="11"/>
          </p:nvPr>
        </p:nvSpPr>
        <p:spPr/>
        <p:txBody>
          <a:bodyPr/>
          <a:lstStyle/>
          <a:p>
            <a:endParaRPr lang="fr-CH"/>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9D7338-B7B3-4B4C-B648-124AA89BE962}" type="slidenum">
              <a:rPr lang="fr-CH" smtClean="0"/>
              <a:t>‹N°›</a:t>
            </a:fld>
            <a:endParaRPr lang="fr-CH"/>
          </a:p>
        </p:txBody>
      </p:sp>
    </p:spTree>
    <p:extLst>
      <p:ext uri="{BB962C8B-B14F-4D97-AF65-F5344CB8AC3E}">
        <p14:creationId xmlns:p14="http://schemas.microsoft.com/office/powerpoint/2010/main" val="119543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DDDCDC-1E59-4628-80EA-304082F50FA9}" type="datetimeFigureOut">
              <a:rPr lang="fr-CH" smtClean="0"/>
              <a:t>05.05.2017</a:t>
            </a:fld>
            <a:endParaRPr lang="fr-CH"/>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CH"/>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9D7338-B7B3-4B4C-B648-124AA89BE962}" type="slidenum">
              <a:rPr lang="fr-CH" smtClean="0"/>
              <a:t>‹N°›</a:t>
            </a:fld>
            <a:endParaRPr lang="fr-CH"/>
          </a:p>
        </p:txBody>
      </p:sp>
    </p:spTree>
    <p:extLst>
      <p:ext uri="{BB962C8B-B14F-4D97-AF65-F5344CB8AC3E}">
        <p14:creationId xmlns:p14="http://schemas.microsoft.com/office/powerpoint/2010/main" val="404171481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codeblocks.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omputing.llnl.gov/tutorials/pthread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deblocks.org/" TargetMode="External"/><Relationship Id="rId2" Type="http://schemas.openxmlformats.org/officeDocument/2006/relationships/hyperlink" Target="https://computing.llnl.gov/tutorials/pthreads/" TargetMode="External"/><Relationship Id="rId1" Type="http://schemas.openxmlformats.org/officeDocument/2006/relationships/slideLayout" Target="../slideLayouts/slideLayout2.xml"/><Relationship Id="rId5" Type="http://schemas.openxmlformats.org/officeDocument/2006/relationships/hyperlink" Target="https://fr.wikipedia.org/wiki/Threads_POSIX" TargetMode="External"/><Relationship Id="rId4" Type="http://schemas.openxmlformats.org/officeDocument/2006/relationships/hyperlink" Target="http://www.yolinux.com/TUTORIALS/LinuxTutorialPosixThread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H" dirty="0"/>
              <a:t>P-Thread Posix</a:t>
            </a:r>
          </a:p>
        </p:txBody>
      </p:sp>
      <p:sp>
        <p:nvSpPr>
          <p:cNvPr id="3" name="Sous-titre 2"/>
          <p:cNvSpPr>
            <a:spLocks noGrp="1"/>
          </p:cNvSpPr>
          <p:nvPr>
            <p:ph type="subTitle" idx="1"/>
          </p:nvPr>
        </p:nvSpPr>
        <p:spPr/>
        <p:txBody>
          <a:bodyPr/>
          <a:lstStyle/>
          <a:p>
            <a:r>
              <a:rPr lang="fr-CH" dirty="0"/>
              <a:t>Raphaël Schaffo et Damien </a:t>
            </a:r>
            <a:r>
              <a:rPr lang="fr-CH" dirty="0" err="1"/>
              <a:t>Gygi</a:t>
            </a:r>
            <a:endParaRPr lang="fr-CH" dirty="0"/>
          </a:p>
          <a:p>
            <a:r>
              <a:rPr lang="fr-CH" dirty="0"/>
              <a:t>2016 -2017</a:t>
            </a:r>
          </a:p>
        </p:txBody>
      </p:sp>
      <p:pic>
        <p:nvPicPr>
          <p:cNvPr id="6" name="Image 5"/>
          <p:cNvPicPr>
            <a:picLocks noChangeAspect="1"/>
          </p:cNvPicPr>
          <p:nvPr/>
        </p:nvPicPr>
        <p:blipFill>
          <a:blip r:embed="rId2"/>
          <a:stretch>
            <a:fillRect/>
          </a:stretch>
        </p:blipFill>
        <p:spPr>
          <a:xfrm>
            <a:off x="8666609" y="159801"/>
            <a:ext cx="3253962" cy="870487"/>
          </a:xfrm>
          <a:prstGeom prst="rect">
            <a:avLst/>
          </a:prstGeom>
        </p:spPr>
      </p:pic>
    </p:spTree>
    <p:extLst>
      <p:ext uri="{BB962C8B-B14F-4D97-AF65-F5344CB8AC3E}">
        <p14:creationId xmlns:p14="http://schemas.microsoft.com/office/powerpoint/2010/main" val="3391977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Use P-thread</a:t>
            </a:r>
          </a:p>
        </p:txBody>
      </p:sp>
      <p:sp>
        <p:nvSpPr>
          <p:cNvPr id="3" name="Espace réservé du contenu 2"/>
          <p:cNvSpPr>
            <a:spLocks noGrp="1"/>
          </p:cNvSpPr>
          <p:nvPr>
            <p:ph idx="1"/>
          </p:nvPr>
        </p:nvSpPr>
        <p:spPr/>
        <p:txBody>
          <a:bodyPr/>
          <a:lstStyle/>
          <a:p>
            <a:r>
              <a:rPr lang="fr-CH" sz="1800" dirty="0"/>
              <a:t>Pour pouvoir utiliser les avantages de P-Thread il faut avant tout s’assurer que notre tâche (processus) peuvent être exécuté de manière concurrente. C’est-à-dire si par exemple les tâches routines 1 et 2 peuvent être interchangées, découplées, superposées dans le temps:</a:t>
            </a:r>
          </a:p>
          <a:p>
            <a:endParaRPr lang="fr-CH" dirty="0"/>
          </a:p>
        </p:txBody>
      </p:sp>
      <p:pic>
        <p:nvPicPr>
          <p:cNvPr id="4" name="Image 3"/>
          <p:cNvPicPr>
            <a:picLocks noChangeAspect="1"/>
          </p:cNvPicPr>
          <p:nvPr/>
        </p:nvPicPr>
        <p:blipFill>
          <a:blip r:embed="rId2"/>
          <a:stretch>
            <a:fillRect/>
          </a:stretch>
        </p:blipFill>
        <p:spPr>
          <a:xfrm>
            <a:off x="3993855" y="3475719"/>
            <a:ext cx="4201111" cy="2476846"/>
          </a:xfrm>
          <a:prstGeom prst="rect">
            <a:avLst/>
          </a:prstGeom>
        </p:spPr>
      </p:pic>
    </p:spTree>
    <p:extLst>
      <p:ext uri="{BB962C8B-B14F-4D97-AF65-F5344CB8AC3E}">
        <p14:creationId xmlns:p14="http://schemas.microsoft.com/office/powerpoint/2010/main" val="195428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Model de </a:t>
            </a:r>
            <a:r>
              <a:rPr lang="fr-CH" dirty="0" err="1"/>
              <a:t>multi-threading</a:t>
            </a:r>
            <a:endParaRPr lang="fr-CH" dirty="0"/>
          </a:p>
        </p:txBody>
      </p:sp>
      <p:sp>
        <p:nvSpPr>
          <p:cNvPr id="3" name="Espace réservé du contenu 2"/>
          <p:cNvSpPr>
            <a:spLocks noGrp="1"/>
          </p:cNvSpPr>
          <p:nvPr>
            <p:ph idx="1"/>
          </p:nvPr>
        </p:nvSpPr>
        <p:spPr/>
        <p:txBody>
          <a:bodyPr/>
          <a:lstStyle/>
          <a:p>
            <a:r>
              <a:rPr lang="fr-CH" b="1" dirty="0"/>
              <a:t>Manage/</a:t>
            </a:r>
            <a:r>
              <a:rPr lang="fr-CH" b="1" dirty="0" err="1"/>
              <a:t>Worker</a:t>
            </a:r>
            <a:r>
              <a:rPr lang="fr-CH" b="1" dirty="0"/>
              <a:t>: </a:t>
            </a:r>
            <a:r>
              <a:rPr lang="fr-CH" dirty="0"/>
              <a:t>Une thread (le manager) </a:t>
            </a:r>
            <a:r>
              <a:rPr lang="fr-CH" dirty="0" err="1"/>
              <a:t>dispatche</a:t>
            </a:r>
            <a:r>
              <a:rPr lang="fr-CH" dirty="0"/>
              <a:t> le travaille à des threads travailleuses. Le manager gèrent les entrées et distribue le travail. </a:t>
            </a:r>
          </a:p>
          <a:p>
            <a:r>
              <a:rPr lang="fr-CH" b="1" dirty="0"/>
              <a:t>Pipeline</a:t>
            </a:r>
            <a:r>
              <a:rPr lang="fr-CH" dirty="0"/>
              <a:t>: Une tâche est découper en de sous tâches qui vont être traitées en série par des Threads différents.</a:t>
            </a:r>
          </a:p>
          <a:p>
            <a:r>
              <a:rPr lang="fr-CH" b="1" dirty="0"/>
              <a:t>Peer </a:t>
            </a:r>
            <a:r>
              <a:rPr lang="fr-CH" dirty="0"/>
              <a:t>: Pareil que Manage/</a:t>
            </a:r>
            <a:r>
              <a:rPr lang="fr-CH" dirty="0" err="1"/>
              <a:t>Worker</a:t>
            </a:r>
            <a:r>
              <a:rPr lang="fr-CH" dirty="0"/>
              <a:t>, mais après que la Thread principale à créer les autres et distribuer le travail, elle participe aussi. </a:t>
            </a:r>
          </a:p>
        </p:txBody>
      </p:sp>
    </p:spTree>
    <p:extLst>
      <p:ext uri="{BB962C8B-B14F-4D97-AF65-F5344CB8AC3E}">
        <p14:creationId xmlns:p14="http://schemas.microsoft.com/office/powerpoint/2010/main" val="331118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Mémoire partagée</a:t>
            </a:r>
          </a:p>
        </p:txBody>
      </p:sp>
      <p:sp>
        <p:nvSpPr>
          <p:cNvPr id="3" name="Espace réservé du contenu 2"/>
          <p:cNvSpPr>
            <a:spLocks noGrp="1"/>
          </p:cNvSpPr>
          <p:nvPr>
            <p:ph idx="1"/>
          </p:nvPr>
        </p:nvSpPr>
        <p:spPr>
          <a:xfrm>
            <a:off x="1141413" y="2249487"/>
            <a:ext cx="4730662" cy="3541714"/>
          </a:xfrm>
        </p:spPr>
        <p:txBody>
          <a:bodyPr/>
          <a:lstStyle/>
          <a:p>
            <a:r>
              <a:rPr lang="fr-CH" dirty="0"/>
              <a:t>Tous les Threads accèdent à la même </a:t>
            </a:r>
            <a:r>
              <a:rPr lang="fr-CH" dirty="0" err="1"/>
              <a:t>Shared</a:t>
            </a:r>
            <a:r>
              <a:rPr lang="fr-CH" dirty="0"/>
              <a:t> ou Global memory</a:t>
            </a:r>
          </a:p>
          <a:p>
            <a:r>
              <a:rPr lang="fr-CH" dirty="0"/>
              <a:t>Chaque Thread a aussi ces propres données privées</a:t>
            </a:r>
          </a:p>
          <a:p>
            <a:r>
              <a:rPr lang="fr-CH" dirty="0"/>
              <a:t>Le programmeur est responsable  pour synchronisé l’accès à la mémoire</a:t>
            </a:r>
          </a:p>
        </p:txBody>
      </p:sp>
      <p:pic>
        <p:nvPicPr>
          <p:cNvPr id="5" name="Image 4"/>
          <p:cNvPicPr>
            <a:picLocks noChangeAspect="1"/>
          </p:cNvPicPr>
          <p:nvPr/>
        </p:nvPicPr>
        <p:blipFill>
          <a:blip r:embed="rId2"/>
          <a:stretch>
            <a:fillRect/>
          </a:stretch>
        </p:blipFill>
        <p:spPr>
          <a:xfrm>
            <a:off x="6094412" y="1614757"/>
            <a:ext cx="5639587" cy="4486901"/>
          </a:xfrm>
          <a:prstGeom prst="rect">
            <a:avLst/>
          </a:prstGeom>
        </p:spPr>
      </p:pic>
    </p:spTree>
    <p:extLst>
      <p:ext uri="{BB962C8B-B14F-4D97-AF65-F5344CB8AC3E}">
        <p14:creationId xmlns:p14="http://schemas.microsoft.com/office/powerpoint/2010/main" val="234176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Thread Sécurité (Brève introduction) </a:t>
            </a:r>
          </a:p>
        </p:txBody>
      </p:sp>
      <p:sp>
        <p:nvSpPr>
          <p:cNvPr id="3" name="Espace réservé du contenu 2"/>
          <p:cNvSpPr>
            <a:spLocks noGrp="1"/>
          </p:cNvSpPr>
          <p:nvPr>
            <p:ph idx="1"/>
          </p:nvPr>
        </p:nvSpPr>
        <p:spPr>
          <a:xfrm>
            <a:off x="861493" y="2097088"/>
            <a:ext cx="4922631" cy="3541714"/>
          </a:xfrm>
        </p:spPr>
        <p:txBody>
          <a:bodyPr>
            <a:normAutofit fontScale="92500"/>
          </a:bodyPr>
          <a:lstStyle/>
          <a:p>
            <a:r>
              <a:rPr lang="fr-CH" dirty="0"/>
              <a:t>Prenons l’exemple d’une application contenant trois Threads qui les exécutent simultanément. Chaque Thread, à l’aide de la méthode </a:t>
            </a:r>
            <a:r>
              <a:rPr lang="fr-CH" dirty="0" err="1"/>
              <a:t>call_SubA</a:t>
            </a:r>
            <a:r>
              <a:rPr lang="fr-CH" dirty="0"/>
              <a:t> va accéder à la même case mémoire.  Quel problème peut apparaître ? Il se peut que plusieurs Thread accèdent en même temps à la même case mémoire et cela ne doit pas arriver. Dans ce cas le programme n’est pas Thread-</a:t>
            </a:r>
            <a:r>
              <a:rPr lang="fr-CH" dirty="0" err="1"/>
              <a:t>safe</a:t>
            </a:r>
            <a:r>
              <a:rPr lang="fr-CH" dirty="0"/>
              <a:t> Il faut donc s’assurer avec un mécanisme que un seul Thread à la fois peut accéder à la même case mémoire. </a:t>
            </a:r>
          </a:p>
        </p:txBody>
      </p:sp>
      <p:pic>
        <p:nvPicPr>
          <p:cNvPr id="5" name="Image 4"/>
          <p:cNvPicPr>
            <a:picLocks noChangeAspect="1"/>
          </p:cNvPicPr>
          <p:nvPr/>
        </p:nvPicPr>
        <p:blipFill>
          <a:blip r:embed="rId2"/>
          <a:stretch>
            <a:fillRect/>
          </a:stretch>
        </p:blipFill>
        <p:spPr>
          <a:xfrm>
            <a:off x="5784124" y="2097088"/>
            <a:ext cx="6687483" cy="3162741"/>
          </a:xfrm>
          <a:prstGeom prst="rect">
            <a:avLst/>
          </a:prstGeom>
        </p:spPr>
      </p:pic>
    </p:spTree>
    <p:extLst>
      <p:ext uri="{BB962C8B-B14F-4D97-AF65-F5344CB8AC3E}">
        <p14:creationId xmlns:p14="http://schemas.microsoft.com/office/powerpoint/2010/main" val="1005325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P-THREAD API</a:t>
            </a:r>
          </a:p>
        </p:txBody>
      </p:sp>
      <p:sp>
        <p:nvSpPr>
          <p:cNvPr id="3" name="Espace réservé du contenu 2"/>
          <p:cNvSpPr>
            <a:spLocks noGrp="1"/>
          </p:cNvSpPr>
          <p:nvPr>
            <p:ph idx="1"/>
          </p:nvPr>
        </p:nvSpPr>
        <p:spPr/>
        <p:txBody>
          <a:bodyPr>
            <a:normAutofit/>
          </a:bodyPr>
          <a:lstStyle/>
          <a:p>
            <a:r>
              <a:rPr lang="fr-CH" dirty="0"/>
              <a:t>L’API P-Thread a été défini dans le standard ANSI/IEEE POSIX 1003.1 et offre:	</a:t>
            </a:r>
          </a:p>
          <a:p>
            <a:pPr lvl="1"/>
            <a:r>
              <a:rPr lang="fr-CH" b="1" dirty="0"/>
              <a:t>Gestion de Thread: </a:t>
            </a:r>
            <a:r>
              <a:rPr lang="fr-CH" dirty="0"/>
              <a:t>création, destruction  et jointure de Thread</a:t>
            </a:r>
          </a:p>
          <a:p>
            <a:pPr lvl="1"/>
            <a:r>
              <a:rPr lang="fr-CH" b="1" dirty="0" err="1"/>
              <a:t>Mutexes</a:t>
            </a:r>
            <a:r>
              <a:rPr lang="fr-CH" b="1" dirty="0"/>
              <a:t>: </a:t>
            </a:r>
            <a:r>
              <a:rPr lang="fr-CH" dirty="0"/>
              <a:t>Création, </a:t>
            </a:r>
            <a:r>
              <a:rPr lang="fr-CH" dirty="0" err="1"/>
              <a:t>suppresion</a:t>
            </a:r>
            <a:r>
              <a:rPr lang="fr-CH" dirty="0"/>
              <a:t> et gestion de </a:t>
            </a:r>
            <a:r>
              <a:rPr lang="fr-CH" dirty="0" err="1"/>
              <a:t>mutexes</a:t>
            </a:r>
            <a:r>
              <a:rPr lang="fr-CH" dirty="0"/>
              <a:t> (Un </a:t>
            </a:r>
            <a:r>
              <a:rPr lang="fr-CH" dirty="0" err="1"/>
              <a:t>mutex</a:t>
            </a:r>
            <a:r>
              <a:rPr lang="fr-CH" dirty="0"/>
              <a:t> est une technique utilisée en informatique pour obtenir un accès exclusif à des ressources partagées )</a:t>
            </a:r>
          </a:p>
          <a:p>
            <a:pPr lvl="1"/>
            <a:r>
              <a:rPr lang="fr-CH" b="1" dirty="0">
                <a:effectLst/>
              </a:rPr>
              <a:t>Synchronisation: </a:t>
            </a:r>
            <a:r>
              <a:rPr lang="fr-CH" dirty="0">
                <a:effectLst/>
              </a:rPr>
              <a:t>Gestion des verrous et des barrières</a:t>
            </a:r>
          </a:p>
          <a:p>
            <a:pPr lvl="1"/>
            <a:r>
              <a:rPr lang="fr-CH" b="1" dirty="0">
                <a:effectLst/>
              </a:rPr>
              <a:t>Variables de conditions: </a:t>
            </a:r>
            <a:r>
              <a:rPr lang="fr-CH" dirty="0">
                <a:effectLst/>
              </a:rPr>
              <a:t>Comprend des fonctions pour créer, détruire, attendre et signaler en fonction des valeurs de la variables de condition spécifiées. </a:t>
            </a:r>
          </a:p>
          <a:p>
            <a:pPr lvl="1"/>
            <a:r>
              <a:rPr lang="fr-CH" b="1" dirty="0">
                <a:effectLst/>
              </a:rPr>
              <a:t>Son langage de programmation </a:t>
            </a:r>
            <a:r>
              <a:rPr lang="fr-CH" dirty="0">
                <a:effectLst/>
              </a:rPr>
              <a:t>est le C</a:t>
            </a:r>
            <a:endParaRPr lang="fr-CH" dirty="0"/>
          </a:p>
        </p:txBody>
      </p:sp>
    </p:spTree>
    <p:extLst>
      <p:ext uri="{BB962C8B-B14F-4D97-AF65-F5344CB8AC3E}">
        <p14:creationId xmlns:p14="http://schemas.microsoft.com/office/powerpoint/2010/main" val="3024310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Convention de nommage de P-thread</a:t>
            </a:r>
          </a:p>
        </p:txBody>
      </p:sp>
      <p:pic>
        <p:nvPicPr>
          <p:cNvPr id="4" name="Espace réservé du contenu 3"/>
          <p:cNvPicPr>
            <a:picLocks noGrp="1" noChangeAspect="1"/>
          </p:cNvPicPr>
          <p:nvPr>
            <p:ph idx="1"/>
          </p:nvPr>
        </p:nvPicPr>
        <p:blipFill>
          <a:blip r:embed="rId2"/>
          <a:stretch>
            <a:fillRect/>
          </a:stretch>
        </p:blipFill>
        <p:spPr>
          <a:xfrm>
            <a:off x="894933" y="2332653"/>
            <a:ext cx="10398957" cy="2723750"/>
          </a:xfrm>
          <a:prstGeom prst="rect">
            <a:avLst/>
          </a:prstGeom>
        </p:spPr>
      </p:pic>
    </p:spTree>
    <p:extLst>
      <p:ext uri="{BB962C8B-B14F-4D97-AF65-F5344CB8AC3E}">
        <p14:creationId xmlns:p14="http://schemas.microsoft.com/office/powerpoint/2010/main" val="1645204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Thread combinaison</a:t>
            </a:r>
          </a:p>
        </p:txBody>
      </p:sp>
      <p:sp>
        <p:nvSpPr>
          <p:cNvPr id="3" name="Espace réservé du contenu 2"/>
          <p:cNvSpPr>
            <a:spLocks noGrp="1"/>
          </p:cNvSpPr>
          <p:nvPr>
            <p:ph idx="1"/>
          </p:nvPr>
        </p:nvSpPr>
        <p:spPr/>
        <p:txBody>
          <a:bodyPr/>
          <a:lstStyle/>
          <a:p>
            <a:r>
              <a:rPr lang="fr-CH" dirty="0"/>
              <a:t>Une fois créer les Threads peuvent elle-même en créer d’autre.</a:t>
            </a:r>
          </a:p>
        </p:txBody>
      </p:sp>
      <p:pic>
        <p:nvPicPr>
          <p:cNvPr id="4" name="Image 3"/>
          <p:cNvPicPr>
            <a:picLocks noChangeAspect="1"/>
          </p:cNvPicPr>
          <p:nvPr/>
        </p:nvPicPr>
        <p:blipFill>
          <a:blip r:embed="rId2"/>
          <a:stretch>
            <a:fillRect/>
          </a:stretch>
        </p:blipFill>
        <p:spPr>
          <a:xfrm>
            <a:off x="2468686" y="2963739"/>
            <a:ext cx="6973273" cy="3153215"/>
          </a:xfrm>
          <a:prstGeom prst="rect">
            <a:avLst/>
          </a:prstGeom>
        </p:spPr>
      </p:pic>
    </p:spTree>
    <p:extLst>
      <p:ext uri="{BB962C8B-B14F-4D97-AF65-F5344CB8AC3E}">
        <p14:creationId xmlns:p14="http://schemas.microsoft.com/office/powerpoint/2010/main" val="2906372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Création et suppression de P-Threads</a:t>
            </a:r>
          </a:p>
        </p:txBody>
      </p:sp>
      <p:sp>
        <p:nvSpPr>
          <p:cNvPr id="3" name="Espace réservé du contenu 2"/>
          <p:cNvSpPr>
            <a:spLocks noGrp="1"/>
          </p:cNvSpPr>
          <p:nvPr>
            <p:ph idx="1"/>
          </p:nvPr>
        </p:nvSpPr>
        <p:spPr>
          <a:xfrm>
            <a:off x="1141412" y="2249486"/>
            <a:ext cx="9905999" cy="4052460"/>
          </a:xfrm>
        </p:spPr>
        <p:txBody>
          <a:bodyPr/>
          <a:lstStyle/>
          <a:p>
            <a:r>
              <a:rPr lang="fr-CH" dirty="0"/>
              <a:t>Création: </a:t>
            </a:r>
          </a:p>
          <a:p>
            <a:pPr lvl="1"/>
            <a:r>
              <a:rPr lang="fr-CH" dirty="0"/>
              <a:t>Instanciation: </a:t>
            </a:r>
            <a:r>
              <a:rPr lang="fr-CH" i="1" dirty="0" err="1">
                <a:solidFill>
                  <a:schemeClr val="tx2"/>
                </a:solidFill>
              </a:rPr>
              <a:t>pthread</a:t>
            </a:r>
            <a:r>
              <a:rPr lang="fr-CH" i="1" dirty="0">
                <a:solidFill>
                  <a:schemeClr val="tx2"/>
                </a:solidFill>
              </a:rPr>
              <a:t> thread1;</a:t>
            </a:r>
          </a:p>
          <a:p>
            <a:pPr lvl="1"/>
            <a:r>
              <a:rPr lang="fr-CH" i="1" dirty="0"/>
              <a:t>Création: </a:t>
            </a:r>
          </a:p>
          <a:p>
            <a:pPr lvl="2"/>
            <a:r>
              <a:rPr lang="en-US" i="1" dirty="0" err="1">
                <a:solidFill>
                  <a:srgbClr val="0070C0"/>
                </a:solidFill>
              </a:rPr>
              <a:t>const</a:t>
            </a:r>
            <a:r>
              <a:rPr lang="en-US" i="1" dirty="0">
                <a:solidFill>
                  <a:srgbClr val="0070C0"/>
                </a:solidFill>
              </a:rPr>
              <a:t> char *message1 = "Thread 1";</a:t>
            </a:r>
            <a:endParaRPr lang="fr-CH" i="1" dirty="0">
              <a:solidFill>
                <a:srgbClr val="0070C0"/>
              </a:solidFill>
            </a:endParaRPr>
          </a:p>
          <a:p>
            <a:pPr lvl="2"/>
            <a:r>
              <a:rPr lang="en-US" i="1" dirty="0" err="1">
                <a:solidFill>
                  <a:srgbClr val="0070C0"/>
                </a:solidFill>
              </a:rPr>
              <a:t>pthread_create</a:t>
            </a:r>
            <a:r>
              <a:rPr lang="en-US" i="1" dirty="0">
                <a:solidFill>
                  <a:srgbClr val="0070C0"/>
                </a:solidFill>
              </a:rPr>
              <a:t>( &amp;thread1, attributes, function, (void*) message1);</a:t>
            </a:r>
          </a:p>
          <a:p>
            <a:pPr lvl="1"/>
            <a:r>
              <a:rPr lang="fr-CH" i="1" dirty="0"/>
              <a:t>Lors de la création on peu ajouter des attributs qu’on a défini auparavant et on doit spécifier la fonction que le thread utilise. Message 1 correspond à l’argument qui est passé à la fonction.</a:t>
            </a:r>
            <a:endParaRPr lang="fr-CH" i="1" dirty="0">
              <a:solidFill>
                <a:schemeClr val="tx2"/>
              </a:solidFill>
            </a:endParaRPr>
          </a:p>
          <a:p>
            <a:pPr marL="457200" lvl="1" indent="0">
              <a:buNone/>
            </a:pPr>
            <a:endParaRPr lang="fr-CH" i="1" dirty="0"/>
          </a:p>
        </p:txBody>
      </p:sp>
    </p:spTree>
    <p:extLst>
      <p:ext uri="{BB962C8B-B14F-4D97-AF65-F5344CB8AC3E}">
        <p14:creationId xmlns:p14="http://schemas.microsoft.com/office/powerpoint/2010/main" val="1741840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Création et suppression de P-Threads</a:t>
            </a:r>
          </a:p>
        </p:txBody>
      </p:sp>
      <p:sp>
        <p:nvSpPr>
          <p:cNvPr id="3" name="Espace réservé du contenu 2"/>
          <p:cNvSpPr>
            <a:spLocks noGrp="1"/>
          </p:cNvSpPr>
          <p:nvPr>
            <p:ph idx="1"/>
          </p:nvPr>
        </p:nvSpPr>
        <p:spPr>
          <a:xfrm>
            <a:off x="1141412" y="2249486"/>
            <a:ext cx="9905999" cy="4052460"/>
          </a:xfrm>
        </p:spPr>
        <p:txBody>
          <a:bodyPr/>
          <a:lstStyle/>
          <a:p>
            <a:r>
              <a:rPr lang="fr-CH" i="1" dirty="0"/>
              <a:t>Suppression de Thread:</a:t>
            </a:r>
          </a:p>
          <a:p>
            <a:pPr lvl="1"/>
            <a:r>
              <a:rPr lang="fr-CH" i="1" dirty="0"/>
              <a:t>Pour la suppression de Thread il existe plusieurs moyen de le faire, tout dépendant si on veux attendre que le thread soit arrivé au terme de son travail ou non.</a:t>
            </a:r>
          </a:p>
          <a:p>
            <a:pPr lvl="2"/>
            <a:r>
              <a:rPr lang="fr-CH" i="1" dirty="0"/>
              <a:t>Pour arrêter un thread sans prendre compte sont état:</a:t>
            </a:r>
          </a:p>
          <a:p>
            <a:pPr lvl="3"/>
            <a:r>
              <a:rPr lang="fr-CH" dirty="0" err="1">
                <a:solidFill>
                  <a:srgbClr val="0070C0"/>
                </a:solidFill>
                <a:effectLst/>
              </a:rPr>
              <a:t>pthread_exit</a:t>
            </a:r>
            <a:r>
              <a:rPr lang="fr-CH" dirty="0">
                <a:solidFill>
                  <a:srgbClr val="0070C0"/>
                </a:solidFill>
                <a:effectLst/>
              </a:rPr>
              <a:t>( thread1);</a:t>
            </a:r>
          </a:p>
          <a:p>
            <a:pPr lvl="2"/>
            <a:r>
              <a:rPr lang="fr-CH" i="1" dirty="0">
                <a:effectLst/>
              </a:rPr>
              <a:t>Pour arrêter un thread tant que le thread cible n’est pas fini (attente sur un autre thread):</a:t>
            </a:r>
          </a:p>
          <a:p>
            <a:pPr lvl="3"/>
            <a:r>
              <a:rPr lang="fr-CH" dirty="0" err="1">
                <a:solidFill>
                  <a:srgbClr val="0070C0"/>
                </a:solidFill>
                <a:effectLst/>
              </a:rPr>
              <a:t>pthread_join</a:t>
            </a:r>
            <a:r>
              <a:rPr lang="fr-CH" dirty="0">
                <a:solidFill>
                  <a:srgbClr val="0070C0"/>
                </a:solidFill>
                <a:effectLst/>
              </a:rPr>
              <a:t>( thread1);</a:t>
            </a:r>
          </a:p>
          <a:p>
            <a:pPr lvl="2"/>
            <a:r>
              <a:rPr lang="fr-CH" i="1" dirty="0">
                <a:effectLst/>
              </a:rPr>
              <a:t>Pour annuler un thread:</a:t>
            </a:r>
          </a:p>
          <a:p>
            <a:pPr lvl="3"/>
            <a:r>
              <a:rPr lang="fr-CH" dirty="0" err="1">
                <a:solidFill>
                  <a:srgbClr val="0070C0"/>
                </a:solidFill>
                <a:effectLst/>
              </a:rPr>
              <a:t>pthread_cancel</a:t>
            </a:r>
            <a:r>
              <a:rPr lang="fr-CH" dirty="0">
                <a:solidFill>
                  <a:srgbClr val="0070C0"/>
                </a:solidFill>
                <a:effectLst/>
              </a:rPr>
              <a:t>( thread1);</a:t>
            </a:r>
          </a:p>
          <a:p>
            <a:pPr lvl="2"/>
            <a:endParaRPr lang="fr-CH" dirty="0">
              <a:effectLst/>
            </a:endParaRPr>
          </a:p>
          <a:p>
            <a:pPr lvl="3"/>
            <a:endParaRPr lang="fr-CH" i="1" dirty="0"/>
          </a:p>
          <a:p>
            <a:pPr lvl="1"/>
            <a:endParaRPr lang="fr-CH" i="1" dirty="0"/>
          </a:p>
        </p:txBody>
      </p:sp>
    </p:spTree>
    <p:extLst>
      <p:ext uri="{BB962C8B-B14F-4D97-AF65-F5344CB8AC3E}">
        <p14:creationId xmlns:p14="http://schemas.microsoft.com/office/powerpoint/2010/main" val="2315603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P-thread Exemple en C</a:t>
            </a:r>
          </a:p>
        </p:txBody>
      </p:sp>
      <p:sp>
        <p:nvSpPr>
          <p:cNvPr id="6" name="Espace réservé du contenu 2"/>
          <p:cNvSpPr>
            <a:spLocks noGrp="1"/>
          </p:cNvSpPr>
          <p:nvPr>
            <p:ph idx="1"/>
          </p:nvPr>
        </p:nvSpPr>
        <p:spPr>
          <a:xfrm>
            <a:off x="7364627" y="1751091"/>
            <a:ext cx="3682784" cy="4052460"/>
          </a:xfrm>
        </p:spPr>
        <p:txBody>
          <a:bodyPr>
            <a:normAutofit/>
          </a:bodyPr>
          <a:lstStyle/>
          <a:p>
            <a:r>
              <a:rPr lang="fr-CH" i="1" dirty="0"/>
              <a:t>Un tableau de cinq threads est instancié</a:t>
            </a:r>
          </a:p>
          <a:p>
            <a:r>
              <a:rPr lang="fr-CH" i="1" dirty="0"/>
              <a:t>Cinq threads sont créés </a:t>
            </a:r>
          </a:p>
          <a:p>
            <a:r>
              <a:rPr lang="fr-CH" i="1" dirty="0"/>
              <a:t>Ces threads vont afficher: «Hello World, </a:t>
            </a:r>
            <a:r>
              <a:rPr lang="fr-CH" i="1" dirty="0" err="1"/>
              <a:t>It’s</a:t>
            </a:r>
            <a:r>
              <a:rPr lang="fr-CH" i="1" dirty="0"/>
              <a:t> me» + leur numéro de Thread.</a:t>
            </a:r>
          </a:p>
          <a:p>
            <a:r>
              <a:rPr lang="fr-CH" i="1" dirty="0"/>
              <a:t>Ces threads fonctionnant en parallèle, à l’exécution du code on se rend compte que le résultat final n’est pas toujours le même tout dépendant qu’elle thread fini en premier. </a:t>
            </a:r>
          </a:p>
          <a:p>
            <a:endParaRPr lang="fr-CH" dirty="0">
              <a:effectLst/>
            </a:endParaRPr>
          </a:p>
          <a:p>
            <a:pPr lvl="2"/>
            <a:endParaRPr lang="fr-CH" dirty="0">
              <a:effectLst/>
            </a:endParaRPr>
          </a:p>
          <a:p>
            <a:pPr lvl="3"/>
            <a:endParaRPr lang="fr-CH" i="1" dirty="0"/>
          </a:p>
          <a:p>
            <a:pPr lvl="1"/>
            <a:endParaRPr lang="fr-CH" i="1" dirty="0"/>
          </a:p>
        </p:txBody>
      </p:sp>
      <p:pic>
        <p:nvPicPr>
          <p:cNvPr id="5" name="Image 4"/>
          <p:cNvPicPr>
            <a:picLocks noChangeAspect="1"/>
          </p:cNvPicPr>
          <p:nvPr/>
        </p:nvPicPr>
        <p:blipFill>
          <a:blip r:embed="rId2"/>
          <a:stretch>
            <a:fillRect/>
          </a:stretch>
        </p:blipFill>
        <p:spPr>
          <a:xfrm>
            <a:off x="1257090" y="1647761"/>
            <a:ext cx="5662693" cy="4259120"/>
          </a:xfrm>
          <a:prstGeom prst="rect">
            <a:avLst/>
          </a:prstGeom>
        </p:spPr>
      </p:pic>
    </p:spTree>
    <p:extLst>
      <p:ext uri="{BB962C8B-B14F-4D97-AF65-F5344CB8AC3E}">
        <p14:creationId xmlns:p14="http://schemas.microsoft.com/office/powerpoint/2010/main" val="735824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Sommaire</a:t>
            </a:r>
          </a:p>
        </p:txBody>
      </p:sp>
      <p:sp>
        <p:nvSpPr>
          <p:cNvPr id="3" name="Espace réservé du contenu 2"/>
          <p:cNvSpPr>
            <a:spLocks noGrp="1"/>
          </p:cNvSpPr>
          <p:nvPr>
            <p:ph idx="1"/>
          </p:nvPr>
        </p:nvSpPr>
        <p:spPr/>
        <p:txBody>
          <a:bodyPr/>
          <a:lstStyle/>
          <a:p>
            <a:r>
              <a:rPr lang="fr-CH" dirty="0"/>
              <a:t>Introduction</a:t>
            </a:r>
          </a:p>
          <a:p>
            <a:r>
              <a:rPr lang="fr-CH" dirty="0"/>
              <a:t>Fonctionnement</a:t>
            </a:r>
          </a:p>
          <a:p>
            <a:r>
              <a:rPr lang="fr-CH" dirty="0"/>
              <a:t>P-Thread API</a:t>
            </a:r>
          </a:p>
          <a:p>
            <a:r>
              <a:rPr lang="fr-CH" dirty="0"/>
              <a:t>Exemple de code</a:t>
            </a:r>
          </a:p>
          <a:p>
            <a:r>
              <a:rPr lang="fr-CH" dirty="0"/>
              <a:t>Didactique application</a:t>
            </a:r>
          </a:p>
          <a:p>
            <a:endParaRPr lang="fr-CH" dirty="0"/>
          </a:p>
        </p:txBody>
      </p:sp>
    </p:spTree>
    <p:extLst>
      <p:ext uri="{BB962C8B-B14F-4D97-AF65-F5344CB8AC3E}">
        <p14:creationId xmlns:p14="http://schemas.microsoft.com/office/powerpoint/2010/main" val="3182790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P-thread Exemple en C</a:t>
            </a:r>
          </a:p>
        </p:txBody>
      </p:sp>
      <p:sp>
        <p:nvSpPr>
          <p:cNvPr id="6" name="Espace réservé du contenu 2"/>
          <p:cNvSpPr>
            <a:spLocks noGrp="1"/>
          </p:cNvSpPr>
          <p:nvPr>
            <p:ph idx="1"/>
          </p:nvPr>
        </p:nvSpPr>
        <p:spPr>
          <a:xfrm>
            <a:off x="6105378" y="1751091"/>
            <a:ext cx="4942033" cy="4509032"/>
          </a:xfrm>
        </p:spPr>
        <p:txBody>
          <a:bodyPr>
            <a:normAutofit/>
          </a:bodyPr>
          <a:lstStyle/>
          <a:p>
            <a:r>
              <a:rPr lang="fr-CH" i="1" dirty="0"/>
              <a:t>Deux threads sont instanciés</a:t>
            </a:r>
          </a:p>
          <a:p>
            <a:r>
              <a:rPr lang="fr-CH" i="1" dirty="0"/>
              <a:t>Deux threads sont créés, elles utilisent une la même fonction mais pas le même argument. </a:t>
            </a:r>
          </a:p>
          <a:p>
            <a:r>
              <a:rPr lang="fr-CH" i="1" dirty="0"/>
              <a:t>On attend sur la fin des deux threads avant de continuer, dans ce cas avant de finir le programme.</a:t>
            </a:r>
          </a:p>
          <a:p>
            <a:endParaRPr lang="fr-CH" i="1" dirty="0"/>
          </a:p>
          <a:p>
            <a:r>
              <a:rPr lang="fr-CH" sz="1700" i="1" dirty="0"/>
              <a:t>Pour la programmation en C il vous est conseillé d’utilisé Codeblocks : </a:t>
            </a:r>
            <a:r>
              <a:rPr lang="fr-CH" sz="1700" i="1" dirty="0">
                <a:hlinkClick r:id="rId2"/>
              </a:rPr>
              <a:t>http://www.codeblocks.org/</a:t>
            </a:r>
            <a:endParaRPr lang="fr-CH" sz="1700" i="1" dirty="0"/>
          </a:p>
          <a:p>
            <a:endParaRPr lang="fr-CH" dirty="0">
              <a:effectLst/>
            </a:endParaRPr>
          </a:p>
          <a:p>
            <a:pPr lvl="2"/>
            <a:endParaRPr lang="fr-CH" dirty="0">
              <a:effectLst/>
            </a:endParaRPr>
          </a:p>
          <a:p>
            <a:pPr lvl="3"/>
            <a:endParaRPr lang="fr-CH" i="1" dirty="0"/>
          </a:p>
          <a:p>
            <a:pPr lvl="1"/>
            <a:endParaRPr lang="fr-CH" i="1" dirty="0"/>
          </a:p>
        </p:txBody>
      </p:sp>
      <p:pic>
        <p:nvPicPr>
          <p:cNvPr id="3" name="Image 2"/>
          <p:cNvPicPr>
            <a:picLocks noChangeAspect="1"/>
          </p:cNvPicPr>
          <p:nvPr/>
        </p:nvPicPr>
        <p:blipFill>
          <a:blip r:embed="rId3"/>
          <a:stretch>
            <a:fillRect/>
          </a:stretch>
        </p:blipFill>
        <p:spPr>
          <a:xfrm>
            <a:off x="1169005" y="1751091"/>
            <a:ext cx="4170282" cy="4612018"/>
          </a:xfrm>
          <a:prstGeom prst="rect">
            <a:avLst/>
          </a:prstGeom>
        </p:spPr>
      </p:pic>
    </p:spTree>
    <p:extLst>
      <p:ext uri="{BB962C8B-B14F-4D97-AF65-F5344CB8AC3E}">
        <p14:creationId xmlns:p14="http://schemas.microsoft.com/office/powerpoint/2010/main" val="1418346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P-thread Management et sécurité</a:t>
            </a:r>
          </a:p>
        </p:txBody>
      </p:sp>
      <p:sp>
        <p:nvSpPr>
          <p:cNvPr id="6" name="Espace réservé du contenu 2"/>
          <p:cNvSpPr>
            <a:spLocks noGrp="1"/>
          </p:cNvSpPr>
          <p:nvPr>
            <p:ph idx="1"/>
          </p:nvPr>
        </p:nvSpPr>
        <p:spPr>
          <a:xfrm>
            <a:off x="1396314" y="1751091"/>
            <a:ext cx="9651097" cy="4509032"/>
          </a:xfrm>
        </p:spPr>
        <p:txBody>
          <a:bodyPr>
            <a:normAutofit/>
          </a:bodyPr>
          <a:lstStyle/>
          <a:p>
            <a:endParaRPr lang="fr-CH" i="1" dirty="0"/>
          </a:p>
          <a:p>
            <a:r>
              <a:rPr lang="fr-CH" i="1" dirty="0"/>
              <a:t>Pour la partie management de P-Thread, et la partie sécurité nous vous invitons à visiter ce lien: </a:t>
            </a:r>
            <a:r>
              <a:rPr lang="fr-CH" i="1" dirty="0">
                <a:hlinkClick r:id="rId2"/>
              </a:rPr>
              <a:t>https://computing.llnl.gov/tutorials/pthreads/</a:t>
            </a:r>
            <a:endParaRPr lang="fr-CH" i="1" dirty="0"/>
          </a:p>
          <a:p>
            <a:r>
              <a:rPr lang="fr-CH" i="1" dirty="0"/>
              <a:t>Ces deux domaines demanderont une plus grande étude niveau du fonctionnement des Threads et utiliseront la notions de programmation concurrente et sont donc plus adapté pour des programmeurs avancés ou intéressés. </a:t>
            </a:r>
          </a:p>
          <a:p>
            <a:endParaRPr lang="fr-CH" dirty="0">
              <a:effectLst/>
            </a:endParaRPr>
          </a:p>
          <a:p>
            <a:pPr lvl="2"/>
            <a:endParaRPr lang="fr-CH" dirty="0">
              <a:effectLst/>
            </a:endParaRPr>
          </a:p>
          <a:p>
            <a:pPr lvl="3"/>
            <a:endParaRPr lang="fr-CH" i="1" dirty="0"/>
          </a:p>
          <a:p>
            <a:pPr lvl="1"/>
            <a:endParaRPr lang="fr-CH" i="1" dirty="0"/>
          </a:p>
        </p:txBody>
      </p:sp>
    </p:spTree>
    <p:extLst>
      <p:ext uri="{BB962C8B-B14F-4D97-AF65-F5344CB8AC3E}">
        <p14:creationId xmlns:p14="http://schemas.microsoft.com/office/powerpoint/2010/main" val="207828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Références</a:t>
            </a:r>
          </a:p>
        </p:txBody>
      </p:sp>
      <p:sp>
        <p:nvSpPr>
          <p:cNvPr id="3" name="Espace réservé du contenu 2"/>
          <p:cNvSpPr>
            <a:spLocks noGrp="1"/>
          </p:cNvSpPr>
          <p:nvPr>
            <p:ph idx="1"/>
          </p:nvPr>
        </p:nvSpPr>
        <p:spPr/>
        <p:txBody>
          <a:bodyPr/>
          <a:lstStyle/>
          <a:p>
            <a:r>
              <a:rPr lang="fr-CH" dirty="0">
                <a:hlinkClick r:id="rId2"/>
              </a:rPr>
              <a:t>https://computing.llnl.gov/tutorials/pthreads/</a:t>
            </a:r>
            <a:endParaRPr lang="fr-CH" dirty="0"/>
          </a:p>
          <a:p>
            <a:r>
              <a:rPr lang="fr-CH" dirty="0">
                <a:hlinkClick r:id="rId3"/>
              </a:rPr>
              <a:t>http://www.codeblocks.org/</a:t>
            </a:r>
            <a:endParaRPr lang="fr-CH" dirty="0"/>
          </a:p>
          <a:p>
            <a:r>
              <a:rPr lang="fr-CH" dirty="0">
                <a:hlinkClick r:id="rId4"/>
              </a:rPr>
              <a:t>http://www.yolinux.com/TUTORIALS/LinuxTutorialPosixThreads.html</a:t>
            </a:r>
            <a:endParaRPr lang="fr-CH" dirty="0"/>
          </a:p>
          <a:p>
            <a:r>
              <a:rPr lang="fr-CH" dirty="0">
                <a:hlinkClick r:id="rId5"/>
              </a:rPr>
              <a:t>https://fr.wikipedia.org/wiki/Threads_POSIX</a:t>
            </a:r>
            <a:endParaRPr lang="fr-CH" dirty="0"/>
          </a:p>
          <a:p>
            <a:endParaRPr lang="fr-CH" dirty="0"/>
          </a:p>
        </p:txBody>
      </p:sp>
    </p:spTree>
    <p:extLst>
      <p:ext uri="{BB962C8B-B14F-4D97-AF65-F5344CB8AC3E}">
        <p14:creationId xmlns:p14="http://schemas.microsoft.com/office/powerpoint/2010/main" val="397821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Introduction</a:t>
            </a:r>
          </a:p>
        </p:txBody>
      </p:sp>
      <p:sp>
        <p:nvSpPr>
          <p:cNvPr id="3" name="Espace réservé du contenu 2"/>
          <p:cNvSpPr>
            <a:spLocks noGrp="1"/>
          </p:cNvSpPr>
          <p:nvPr>
            <p:ph idx="1"/>
          </p:nvPr>
        </p:nvSpPr>
        <p:spPr/>
        <p:txBody>
          <a:bodyPr/>
          <a:lstStyle/>
          <a:p>
            <a:r>
              <a:rPr lang="fr-CH" dirty="0"/>
              <a:t>Qu’est ce qu’un Thread ? </a:t>
            </a:r>
          </a:p>
          <a:p>
            <a:pPr lvl="1"/>
            <a:r>
              <a:rPr lang="fr-CH" dirty="0"/>
              <a:t>Un thread ou fil (d'exécution) est similaire à un processus. Tous deux représentent l'exécution d'un ensemble d'instructions du langage machine d'un processeur.</a:t>
            </a:r>
          </a:p>
          <a:p>
            <a:pPr lvl="1"/>
            <a:r>
              <a:rPr lang="fr-CH" dirty="0"/>
              <a:t>Plus précisément, un Thread peut être défini comme un processus qui s’exécute indépendamment d’une l’application «main».</a:t>
            </a:r>
          </a:p>
        </p:txBody>
      </p:sp>
    </p:spTree>
    <p:extLst>
      <p:ext uri="{BB962C8B-B14F-4D97-AF65-F5344CB8AC3E}">
        <p14:creationId xmlns:p14="http://schemas.microsoft.com/office/powerpoint/2010/main" val="1093612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Exemple</a:t>
            </a:r>
          </a:p>
        </p:txBody>
      </p:sp>
      <p:sp>
        <p:nvSpPr>
          <p:cNvPr id="3" name="Espace réservé du contenu 2"/>
          <p:cNvSpPr>
            <a:spLocks noGrp="1"/>
          </p:cNvSpPr>
          <p:nvPr>
            <p:ph idx="1"/>
          </p:nvPr>
        </p:nvSpPr>
        <p:spPr/>
        <p:txBody>
          <a:bodyPr/>
          <a:lstStyle/>
          <a:p>
            <a:r>
              <a:rPr lang="fr-CH" dirty="0"/>
              <a:t>Nous avons un programme «main» contenant un grand nombre de processus. Maintenant, imaginons que l’on puisse programmé ces processus afin qu’ils s’exécutent simultanément.</a:t>
            </a:r>
          </a:p>
          <a:p>
            <a:r>
              <a:rPr lang="fr-CH" dirty="0"/>
              <a:t>Cette exemple peut être défini comme une application «</a:t>
            </a:r>
            <a:r>
              <a:rPr lang="fr-CH" dirty="0" err="1"/>
              <a:t>multi-threading</a:t>
            </a:r>
            <a:r>
              <a:rPr lang="fr-CH" dirty="0"/>
              <a:t>»</a:t>
            </a:r>
          </a:p>
          <a:p>
            <a:pPr lvl="1"/>
            <a:r>
              <a:rPr lang="fr-CH" dirty="0"/>
              <a:t>Plusieurs processus (Thread) qui s’exécutent en même temps (en parallèle)</a:t>
            </a:r>
          </a:p>
        </p:txBody>
      </p:sp>
    </p:spTree>
    <p:extLst>
      <p:ext uri="{BB962C8B-B14F-4D97-AF65-F5344CB8AC3E}">
        <p14:creationId xmlns:p14="http://schemas.microsoft.com/office/powerpoint/2010/main" val="429264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Fonctionnement</a:t>
            </a:r>
          </a:p>
        </p:txBody>
      </p:sp>
      <p:sp>
        <p:nvSpPr>
          <p:cNvPr id="3" name="Espace réservé du contenu 2"/>
          <p:cNvSpPr>
            <a:spLocks noGrp="1"/>
          </p:cNvSpPr>
          <p:nvPr>
            <p:ph idx="1"/>
          </p:nvPr>
        </p:nvSpPr>
        <p:spPr/>
        <p:txBody>
          <a:bodyPr>
            <a:normAutofit/>
          </a:bodyPr>
          <a:lstStyle/>
          <a:p>
            <a:r>
              <a:rPr lang="fr-CH" dirty="0"/>
              <a:t>Avant tout il est important de savoir qu’un processus UNIX est créer par le système d’exploitation.</a:t>
            </a:r>
          </a:p>
          <a:p>
            <a:r>
              <a:rPr lang="fr-CH" dirty="0"/>
              <a:t>Chaque processus contient plusieurs informations utiles à l’OS</a:t>
            </a:r>
          </a:p>
          <a:p>
            <a:pPr lvl="1"/>
            <a:r>
              <a:rPr lang="fr-CH" dirty="0"/>
              <a:t>Id du processus</a:t>
            </a:r>
          </a:p>
          <a:p>
            <a:pPr lvl="1"/>
            <a:r>
              <a:rPr lang="fr-CH" dirty="0"/>
              <a:t>Environnement</a:t>
            </a:r>
          </a:p>
          <a:p>
            <a:pPr lvl="1"/>
            <a:r>
              <a:rPr lang="fr-CH" dirty="0" err="1"/>
              <a:t>Stack</a:t>
            </a:r>
            <a:endParaRPr lang="fr-CH" dirty="0"/>
          </a:p>
          <a:p>
            <a:pPr lvl="1"/>
            <a:r>
              <a:rPr lang="fr-CH" dirty="0" err="1"/>
              <a:t>Heap</a:t>
            </a:r>
            <a:endParaRPr lang="fr-CH" dirty="0"/>
          </a:p>
          <a:p>
            <a:pPr lvl="1"/>
            <a:r>
              <a:rPr lang="fr-CH" dirty="0"/>
              <a:t>State</a:t>
            </a:r>
          </a:p>
          <a:p>
            <a:pPr lvl="1"/>
            <a:r>
              <a:rPr lang="fr-CH" dirty="0"/>
              <a:t>Instructions du programme</a:t>
            </a:r>
          </a:p>
          <a:p>
            <a:pPr lvl="1"/>
            <a:r>
              <a:rPr lang="fr-CH" dirty="0"/>
              <a:t>…</a:t>
            </a:r>
          </a:p>
          <a:p>
            <a:pPr lvl="1"/>
            <a:endParaRPr lang="fr-CH" dirty="0"/>
          </a:p>
          <a:p>
            <a:pPr lvl="1"/>
            <a:endParaRPr lang="fr-CH" dirty="0"/>
          </a:p>
        </p:txBody>
      </p:sp>
    </p:spTree>
    <p:extLst>
      <p:ext uri="{BB962C8B-B14F-4D97-AF65-F5344CB8AC3E}">
        <p14:creationId xmlns:p14="http://schemas.microsoft.com/office/powerpoint/2010/main" val="48862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Fonctionnement (suite)</a:t>
            </a:r>
          </a:p>
        </p:txBody>
      </p:sp>
      <p:sp>
        <p:nvSpPr>
          <p:cNvPr id="3" name="Espace réservé du contenu 2"/>
          <p:cNvSpPr>
            <a:spLocks noGrp="1"/>
          </p:cNvSpPr>
          <p:nvPr>
            <p:ph idx="1"/>
          </p:nvPr>
        </p:nvSpPr>
        <p:spPr/>
        <p:txBody>
          <a:bodyPr>
            <a:normAutofit/>
          </a:bodyPr>
          <a:lstStyle/>
          <a:p>
            <a:r>
              <a:rPr lang="fr-CH" dirty="0"/>
              <a:t>Une application voulant créer des Threads va en faite demander à l’OS de les créer pour elle</a:t>
            </a:r>
          </a:p>
          <a:p>
            <a:r>
              <a:rPr lang="fr-CH" dirty="0"/>
              <a:t>Un Thread:</a:t>
            </a:r>
          </a:p>
          <a:p>
            <a:pPr lvl="1"/>
            <a:r>
              <a:rPr lang="fr-CH" dirty="0"/>
              <a:t>Existe à travers un processus et utilise les ressources de celui-ci</a:t>
            </a:r>
          </a:p>
          <a:p>
            <a:pPr lvl="1"/>
            <a:r>
              <a:rPr lang="fr-CH" dirty="0"/>
              <a:t>Possède son propre flux de contrôle indépendant tant que son processus parent existe</a:t>
            </a:r>
          </a:p>
          <a:p>
            <a:pPr lvl="1"/>
            <a:r>
              <a:rPr lang="fr-CH" dirty="0"/>
              <a:t>Peut partager les ressources de processus avec d'autres threads qui agissent de manière également indépendante</a:t>
            </a:r>
          </a:p>
          <a:p>
            <a:pPr lvl="1"/>
            <a:r>
              <a:rPr lang="fr-CH" dirty="0"/>
              <a:t>Sait si le processus parent meurt </a:t>
            </a:r>
          </a:p>
          <a:p>
            <a:pPr lvl="1"/>
            <a:r>
              <a:rPr lang="fr-CH" dirty="0"/>
              <a:t>Plus léger niveau de la création qu’un processus</a:t>
            </a:r>
          </a:p>
        </p:txBody>
      </p:sp>
    </p:spTree>
    <p:extLst>
      <p:ext uri="{BB962C8B-B14F-4D97-AF65-F5344CB8AC3E}">
        <p14:creationId xmlns:p14="http://schemas.microsoft.com/office/powerpoint/2010/main" val="306463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Utilité</a:t>
            </a:r>
          </a:p>
        </p:txBody>
      </p:sp>
      <p:sp>
        <p:nvSpPr>
          <p:cNvPr id="3" name="Espace réservé du contenu 2"/>
          <p:cNvSpPr>
            <a:spLocks noGrp="1"/>
          </p:cNvSpPr>
          <p:nvPr>
            <p:ph idx="1"/>
          </p:nvPr>
        </p:nvSpPr>
        <p:spPr/>
        <p:txBody>
          <a:bodyPr>
            <a:normAutofit/>
          </a:bodyPr>
          <a:lstStyle/>
          <a:p>
            <a:r>
              <a:rPr lang="fr-CH" dirty="0"/>
              <a:t>Comme les processus peuvent être exécuter simultanément, si notre machine à plusieurs processeurs à dispositions, le temps d’exécution peut être nettement réduis.</a:t>
            </a:r>
          </a:p>
          <a:p>
            <a:r>
              <a:rPr lang="fr-CH" dirty="0"/>
              <a:t>le partage de ressources entre threads permet une communication plus efficace entre les différents threads d'un processus qu'entre deux processus distincts. Là où deux processus séparés doivent utiliser un mécanisme fourni par le système pour communiquer, les threads partagent une partie de l'état du processus, notamment sa mémoire.</a:t>
            </a:r>
          </a:p>
        </p:txBody>
      </p:sp>
    </p:spTree>
    <p:extLst>
      <p:ext uri="{BB962C8B-B14F-4D97-AF65-F5344CB8AC3E}">
        <p14:creationId xmlns:p14="http://schemas.microsoft.com/office/powerpoint/2010/main" val="4276891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P-Thread</a:t>
            </a:r>
          </a:p>
        </p:txBody>
      </p:sp>
      <p:sp>
        <p:nvSpPr>
          <p:cNvPr id="3" name="Espace réservé du contenu 2"/>
          <p:cNvSpPr>
            <a:spLocks noGrp="1"/>
          </p:cNvSpPr>
          <p:nvPr>
            <p:ph idx="1"/>
          </p:nvPr>
        </p:nvSpPr>
        <p:spPr/>
        <p:txBody>
          <a:bodyPr/>
          <a:lstStyle/>
          <a:p>
            <a:r>
              <a:rPr lang="fr-CH" dirty="0"/>
              <a:t>Qu’est-ce que P-Thread ?</a:t>
            </a:r>
          </a:p>
          <a:p>
            <a:pPr lvl="1"/>
            <a:r>
              <a:rPr lang="fr-CH" dirty="0"/>
              <a:t>Historiquement, plusieurs version de Threads ont été implémenté mais toutes celles-ci différaient grandement. Pour pouvoir pleinement utiliser l’avantage que nous offres les Thread et pour proposer un  standard pour la programmation sous un système UNIX, on a créer les POSIX THREAD (d’où le P-Thread).</a:t>
            </a:r>
          </a:p>
          <a:p>
            <a:pPr lvl="1"/>
            <a:r>
              <a:rPr lang="fr-CH" dirty="0"/>
              <a:t>Cette interface a été spécifié dans le standard</a:t>
            </a:r>
            <a:r>
              <a:rPr lang="fr-CH" dirty="0">
                <a:effectLst/>
              </a:rPr>
              <a:t> IEEE POSIX 1003.1c en 1995</a:t>
            </a:r>
            <a:endParaRPr lang="fr-CH" dirty="0"/>
          </a:p>
        </p:txBody>
      </p:sp>
    </p:spTree>
    <p:extLst>
      <p:ext uri="{BB962C8B-B14F-4D97-AF65-F5344CB8AC3E}">
        <p14:creationId xmlns:p14="http://schemas.microsoft.com/office/powerpoint/2010/main" val="87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P-Thread (suite)</a:t>
            </a:r>
          </a:p>
        </p:txBody>
      </p:sp>
      <p:sp>
        <p:nvSpPr>
          <p:cNvPr id="3" name="Espace réservé du contenu 2"/>
          <p:cNvSpPr>
            <a:spLocks noGrp="1"/>
          </p:cNvSpPr>
          <p:nvPr>
            <p:ph idx="1"/>
          </p:nvPr>
        </p:nvSpPr>
        <p:spPr/>
        <p:txBody>
          <a:bodyPr>
            <a:normAutofit/>
          </a:bodyPr>
          <a:lstStyle/>
          <a:p>
            <a:r>
              <a:rPr lang="fr-CH" dirty="0"/>
              <a:t>Sur des machines modernes </a:t>
            </a:r>
            <a:r>
              <a:rPr lang="fr-CH" dirty="0" err="1"/>
              <a:t>mutli</a:t>
            </a:r>
            <a:r>
              <a:rPr lang="fr-CH" dirty="0"/>
              <a:t>-processeurs, les P-Thread sont utilisés pour de la programmation parallèle par exemple:</a:t>
            </a:r>
          </a:p>
          <a:p>
            <a:pPr lvl="1"/>
            <a:r>
              <a:rPr lang="fr-CH" dirty="0"/>
              <a:t>Problème de partitionnement</a:t>
            </a:r>
          </a:p>
          <a:p>
            <a:pPr lvl="1"/>
            <a:r>
              <a:rPr lang="fr-CH" dirty="0"/>
              <a:t>Communication</a:t>
            </a:r>
          </a:p>
          <a:p>
            <a:pPr lvl="1"/>
            <a:r>
              <a:rPr lang="fr-CH" dirty="0"/>
              <a:t>Programme effort/coût/temps</a:t>
            </a:r>
          </a:p>
          <a:p>
            <a:pPr lvl="1"/>
            <a:r>
              <a:rPr lang="fr-CH" dirty="0"/>
              <a:t>Issues dans la mémoire</a:t>
            </a:r>
          </a:p>
          <a:p>
            <a:pPr lvl="1"/>
            <a:r>
              <a:rPr lang="fr-CH" dirty="0"/>
              <a:t>Issue I/O</a:t>
            </a:r>
          </a:p>
          <a:p>
            <a:pPr lvl="1"/>
            <a:r>
              <a:rPr lang="fr-CH" dirty="0"/>
              <a:t>…</a:t>
            </a:r>
          </a:p>
        </p:txBody>
      </p:sp>
    </p:spTree>
    <p:extLst>
      <p:ext uri="{BB962C8B-B14F-4D97-AF65-F5344CB8AC3E}">
        <p14:creationId xmlns:p14="http://schemas.microsoft.com/office/powerpoint/2010/main" val="3635903484"/>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154</TotalTime>
  <Words>1054</Words>
  <Application>Microsoft Office PowerPoint</Application>
  <PresentationFormat>Grand écran</PresentationFormat>
  <Paragraphs>115</Paragraphs>
  <Slides>22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22</vt:i4>
      </vt:variant>
    </vt:vector>
  </HeadingPairs>
  <TitlesOfParts>
    <vt:vector size="26" baseType="lpstr">
      <vt:lpstr>Arial</vt:lpstr>
      <vt:lpstr>Century Gothic</vt:lpstr>
      <vt:lpstr>Wingdings 3</vt:lpstr>
      <vt:lpstr>Brin</vt:lpstr>
      <vt:lpstr>P-Thread Posix</vt:lpstr>
      <vt:lpstr>Sommaire</vt:lpstr>
      <vt:lpstr>Introduction</vt:lpstr>
      <vt:lpstr>Exemple</vt:lpstr>
      <vt:lpstr>Fonctionnement</vt:lpstr>
      <vt:lpstr>Fonctionnement (suite)</vt:lpstr>
      <vt:lpstr>Utilité</vt:lpstr>
      <vt:lpstr>P-Thread</vt:lpstr>
      <vt:lpstr>P-Thread (suite)</vt:lpstr>
      <vt:lpstr>Use P-thread</vt:lpstr>
      <vt:lpstr>Model de multi-threading</vt:lpstr>
      <vt:lpstr>Mémoire partagée</vt:lpstr>
      <vt:lpstr>Thread Sécurité (Brève introduction) </vt:lpstr>
      <vt:lpstr>P-THREAD API</vt:lpstr>
      <vt:lpstr>Convention de nommage de P-thread</vt:lpstr>
      <vt:lpstr>Thread combinaison</vt:lpstr>
      <vt:lpstr>Création et suppression de P-Threads</vt:lpstr>
      <vt:lpstr>Création et suppression de P-Threads</vt:lpstr>
      <vt:lpstr>P-thread Exemple en C</vt:lpstr>
      <vt:lpstr>P-thread Exemple en C</vt:lpstr>
      <vt:lpstr>P-thread Management et sécurité</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Schaffo Raphaël</dc:creator>
  <cp:lastModifiedBy>Schaffo Raphaël</cp:lastModifiedBy>
  <cp:revision>29</cp:revision>
  <dcterms:created xsi:type="dcterms:W3CDTF">2017-04-21T10:43:13Z</dcterms:created>
  <dcterms:modified xsi:type="dcterms:W3CDTF">2017-05-05T11:31:37Z</dcterms:modified>
</cp:coreProperties>
</file>