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59" r:id="rId5"/>
    <p:sldId id="265" r:id="rId6"/>
    <p:sldId id="262" r:id="rId7"/>
    <p:sldId id="261" r:id="rId8"/>
    <p:sldId id="270" r:id="rId9"/>
    <p:sldId id="271" r:id="rId10"/>
    <p:sldId id="268" r:id="rId11"/>
    <p:sldId id="27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110"/>
      </p:cViewPr>
      <p:guideLst/>
    </p:cSldViewPr>
  </p:slideViewPr>
  <p:outlineViewPr>
    <p:cViewPr>
      <p:scale>
        <a:sx n="33" d="100"/>
        <a:sy n="33" d="100"/>
      </p:scale>
      <p:origin x="0" y="-6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EFF89A1-CA0C-4477-9653-BFDC8CB9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CE791E-EC1E-4D4F-81FA-816EE0FA54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A2AD-1F49-43BA-BF61-F4A616C3C182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D15621-C42C-43DD-8F87-DE36E4B9DD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990E86-456A-4E08-84D9-F1AB82A58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C62E-C13F-4154-ADE0-88D5CCC57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82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8CD7-6B78-45D1-9980-EC402DA65931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311A-D672-4CAA-872F-094D0513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F14311A-D672-4CAA-872F-094D0513E2D7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7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1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5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F14311A-D672-4CAA-872F-094D0513E2D7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5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41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3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11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3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4311A-D672-4CAA-872F-094D0513E2D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F628FB-1BC4-91C7-4758-7B120302454E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87913D-483E-42D9-99DD-9F6D67DEC103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66686" y="6443828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DA3F70-9FF7-4370-8064-3AFCE1F7740C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4920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0DE9-0636-420F-9911-69B40481074B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8BDA3F70-9FF7-4370-8064-3AFCE1F77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53A4-5CC9-4C70-BD09-5E84E970E276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8BDA3F70-9FF7-4370-8064-3AFCE1F77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379" y="214114"/>
            <a:ext cx="9601200" cy="1485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8C49-1D88-4953-90DC-17FB2AFCA453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152959" y="6434951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A2BF5-F7BF-402D-923B-1D189664B2CC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DA3F70-9FF7-4370-8064-3AFCE1F7740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138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7DE7-DFEC-4C4C-A190-D8547220D12F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F786FC-3EDD-4646-B696-D28B3FD5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681" y="6356668"/>
            <a:ext cx="1596292" cy="404614"/>
          </a:xfrm>
        </p:spPr>
        <p:txBody>
          <a:bodyPr/>
          <a:lstStyle>
            <a:lvl1pPr>
              <a:defRPr sz="1800"/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7BB8-DC68-4939-853A-0F6EAB101B96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99CEF5-E2F0-4775-AE53-E3DBDE5C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681" y="6356668"/>
            <a:ext cx="1596292" cy="404614"/>
          </a:xfrm>
        </p:spPr>
        <p:txBody>
          <a:bodyPr/>
          <a:lstStyle>
            <a:lvl1pPr>
              <a:defRPr sz="1800"/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FFB-5EE6-4602-877E-159E2B74ED66}" type="datetime1">
              <a:rPr lang="ru-RU" smtClean="0"/>
              <a:t>10.09.2024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7AF1-965F-418F-9871-A0F1BD18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681" y="6356668"/>
            <a:ext cx="1596292" cy="404614"/>
          </a:xfrm>
        </p:spPr>
        <p:txBody>
          <a:bodyPr/>
          <a:lstStyle>
            <a:lvl1pPr>
              <a:defRPr sz="1800"/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D89-50E2-4DF1-BA8E-5CF613F229B8}" type="datetime1">
              <a:rPr lang="ru-RU" smtClean="0"/>
              <a:t>10.09.2024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A62A4B-EF2A-44A3-A8C5-E2E2CAA9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681" y="6356668"/>
            <a:ext cx="1596292" cy="404614"/>
          </a:xfrm>
        </p:spPr>
        <p:txBody>
          <a:bodyPr/>
          <a:lstStyle>
            <a:lvl1pPr>
              <a:defRPr sz="1800"/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BA903-94BE-4552-9D3E-5475E6A92E83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DA3F70-9FF7-4370-8064-3AFCE1F774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0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352CFA-A1F1-4274-BD3E-314F6F7CC528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DA3F70-9FF7-4370-8064-3AFCE1F774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3379" y="2476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191384-462F-4589-9840-CC97C10FD77D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40A3D3-8D4E-4F68-9CF9-13551E7F9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8681" y="6356668"/>
            <a:ext cx="1596292" cy="404614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fld id="{8BDA3F70-9FF7-4370-8064-3AFCE1F774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8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CB82E-F1CA-4AC9-A681-125319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29" y="5197151"/>
            <a:ext cx="9860342" cy="1970511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Басаргин Константин и Фирсов Сергей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руководители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Сивцев Петр Васильевич и </a:t>
            </a:r>
            <a:r>
              <a:rPr lang="ru-RU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Терехов Кирилл Михайлович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86C0F04-61C5-4AA6-AF0E-D6F543E9635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916112" y="1660849"/>
            <a:ext cx="8359775" cy="3226640"/>
          </a:xfrm>
        </p:spPr>
        <p:txBody>
          <a:bodyPr/>
          <a:lstStyle/>
          <a:p>
            <a:pPr>
              <a:defRPr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нейросетей для расчета эффективного коэффициента упругости керна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B7EF099-6468-4811-B28F-E2C8DFBF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31" y="97239"/>
            <a:ext cx="2350652" cy="9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9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6155AE-9B3E-4809-B2BD-CECC9EA6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396" y="4357396"/>
            <a:ext cx="2500604" cy="250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18014960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1F64AB-CA92-4089-BC1D-579D2177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CB82E-F1CA-4AC9-A681-125319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29" y="5197151"/>
            <a:ext cx="9860342" cy="1970511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Басаргин Константин и Фирсов Сергей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руководители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Сивцев Петр Васильевич и </a:t>
            </a:r>
            <a:r>
              <a:rPr lang="ru-RU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Терехов Кирилл Михайлович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86C0F04-61C5-4AA6-AF0E-D6F543E9635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916112" y="1660849"/>
            <a:ext cx="8359775" cy="3226640"/>
          </a:xfrm>
        </p:spPr>
        <p:txBody>
          <a:bodyPr/>
          <a:lstStyle/>
          <a:p>
            <a:pPr>
              <a:defRPr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нейросетей для расчета эффективного коэффициента упругости керна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B7EF099-6468-4811-B28F-E2C8DFBF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31" y="97239"/>
            <a:ext cx="2350652" cy="9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59" y="0"/>
            <a:ext cx="10778412" cy="914400"/>
          </a:xfrm>
        </p:spPr>
        <p:txBody>
          <a:bodyPr/>
          <a:lstStyle/>
          <a:p>
            <a:r>
              <a:rPr lang="en-US" b="1" i="1" dirty="0"/>
              <a:t>	</a:t>
            </a:r>
            <a:r>
              <a:rPr lang="ru-RU" b="1" i="1" dirty="0"/>
              <a:t>Примечание	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92EE6-962D-4439-B852-F70A2167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05" y="594242"/>
            <a:ext cx="9984720" cy="6263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F0542-001C-4872-8062-A7C6417C94F1}"/>
              </a:ext>
            </a:extLst>
          </p:cNvPr>
          <p:cNvSpPr txBox="1"/>
          <p:nvPr/>
        </p:nvSpPr>
        <p:spPr>
          <a:xfrm>
            <a:off x="7350711" y="5473005"/>
            <a:ext cx="484128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69,220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EA4F2A-DC17-46B1-A429-CEBA5DBB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59" y="0"/>
            <a:ext cx="10778412" cy="914400"/>
          </a:xfrm>
        </p:spPr>
        <p:txBody>
          <a:bodyPr/>
          <a:lstStyle/>
          <a:p>
            <a:r>
              <a:rPr lang="en-US" b="1" i="1" dirty="0"/>
              <a:t>	</a:t>
            </a:r>
            <a:r>
              <a:rPr lang="ru-RU" b="1" i="1" dirty="0"/>
              <a:t>Примечание	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F0542-001C-4872-8062-A7C6417C94F1}"/>
              </a:ext>
            </a:extLst>
          </p:cNvPr>
          <p:cNvSpPr txBox="1"/>
          <p:nvPr/>
        </p:nvSpPr>
        <p:spPr>
          <a:xfrm>
            <a:off x="7056582" y="5473005"/>
            <a:ext cx="513541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335,797 (1.28 MB)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02E7-2BD6-4E8F-B7B8-F7FB7FF96E33}"/>
              </a:ext>
            </a:extLst>
          </p:cNvPr>
          <p:cNvSpPr txBox="1"/>
          <p:nvPr/>
        </p:nvSpPr>
        <p:spPr>
          <a:xfrm>
            <a:off x="993559" y="982176"/>
            <a:ext cx="76592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Conv3D (filters=32, kernel_size=3, activation='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x2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MaxPooling3D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(0.2),       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      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(units=256, activation='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(units=128, activation='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(units=64, activation='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(0.2),      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(units=21)  # Выходной слой для регрессии, 21 число</a:t>
            </a: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19C38775-3E3C-4688-BAAA-3091D51891DC}"/>
              </a:ext>
            </a:extLst>
          </p:cNvPr>
          <p:cNvSpPr/>
          <p:nvPr/>
        </p:nvSpPr>
        <p:spPr>
          <a:xfrm>
            <a:off x="7865616" y="982176"/>
            <a:ext cx="284085" cy="12283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686F-FCEE-4BF1-B0D6-993DBE74CD78}"/>
              </a:ext>
            </a:extLst>
          </p:cNvPr>
          <p:cNvSpPr txBox="1"/>
          <p:nvPr/>
        </p:nvSpPr>
        <p:spPr>
          <a:xfrm>
            <a:off x="8357205" y="1139428"/>
            <a:ext cx="383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раза, увеличивая в 2 раза количество фильтров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11ED15-44F1-49AC-8F3D-4CB65C8F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59" y="0"/>
            <a:ext cx="10778412" cy="914400"/>
          </a:xfrm>
        </p:spPr>
        <p:txBody>
          <a:bodyPr/>
          <a:lstStyle/>
          <a:p>
            <a:r>
              <a:rPr lang="en-US" b="1" i="1" dirty="0"/>
              <a:t>	</a:t>
            </a:r>
            <a:r>
              <a:rPr lang="ru-RU" b="1" i="1" dirty="0"/>
              <a:t>Примечание	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9200AF-2544-4A27-B120-8C7C0637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49" y="553549"/>
            <a:ext cx="8310445" cy="5927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F0542-001C-4872-8062-A7C6417C94F1}"/>
              </a:ext>
            </a:extLst>
          </p:cNvPr>
          <p:cNvSpPr txBox="1"/>
          <p:nvPr/>
        </p:nvSpPr>
        <p:spPr>
          <a:xfrm>
            <a:off x="7368466" y="5473005"/>
            <a:ext cx="482353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178,965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0.055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D62F729-7D7E-4A4D-A381-6927DAD6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06138" y="16384"/>
            <a:ext cx="10778411" cy="955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i="1" dirty="0"/>
              <a:t>     </a:t>
            </a:r>
            <a:r>
              <a:rPr lang="ru-RU" b="1" i="0" u="none" strike="noStrike" cap="none" spc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Постановка задачи</a:t>
            </a:r>
            <a:r>
              <a:rPr lang="ru-RU" b="1" i="1" dirty="0"/>
              <a:t>	</a:t>
            </a:r>
            <a:endParaRPr lang="ru-RU" dirty="0"/>
          </a:p>
        </p:txBody>
      </p:sp>
      <p:pic>
        <p:nvPicPr>
          <p:cNvPr id="12" name="Рисунок 11" descr="Колба со сплошной заливко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414866" y="0"/>
            <a:ext cx="914400" cy="914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 bwMode="auto">
          <a:xfrm>
            <a:off x="9531275" y="1650827"/>
            <a:ext cx="2271786" cy="18593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6503450" y="1650827"/>
            <a:ext cx="1836584" cy="1836584"/>
          </a:xfrm>
          <a:prstGeom prst="rect">
            <a:avLst/>
          </a:prstGeom>
        </p:spPr>
      </p:pic>
      <p:sp>
        <p:nvSpPr>
          <p:cNvPr id="1365867806" name="Стрелка: вправо 1365867805"/>
          <p:cNvSpPr/>
          <p:nvPr/>
        </p:nvSpPr>
        <p:spPr bwMode="auto">
          <a:xfrm>
            <a:off x="8501457" y="2444277"/>
            <a:ext cx="906261" cy="249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4924" cap="flat" cmpd="sng" algn="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5589564" name="TextBox 1405589563"/>
              <p:cNvSpPr txBox="1"/>
              <p:nvPr/>
            </p:nvSpPr>
            <p:spPr bwMode="auto">
              <a:xfrm>
                <a:off x="8437707" y="1814298"/>
                <a:ext cx="998433" cy="48320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6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ν</m:t>
                    </m:r>
                  </m:oMath>
                </a14:m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5589564" name="TextBox 14055895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7707" y="1814298"/>
                <a:ext cx="998433" cy="483209"/>
              </a:xfrm>
              <a:prstGeom prst="rect">
                <a:avLst/>
              </a:prstGeom>
              <a:blipFill>
                <a:blip r:embed="rId7"/>
                <a:stretch>
                  <a:fillRect l="-9756" t="-10127" b="-29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020580" name="Прямоугольник 1229020579"/>
              <p:cNvSpPr/>
              <p:nvPr/>
            </p:nvSpPr>
            <p:spPr bwMode="auto">
              <a:xfrm>
                <a:off x="1840684" y="1944933"/>
                <a:ext cx="2958232" cy="1086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σ</m:t>
                          </m:r>
                        </m:e>
                      </m:d>
                      <m: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f>
                        <m:fPr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sz="2600" b="0" i="1" u="none" strike="no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𝜎</m:t>
                              </m:r>
                              <m:r>
                                <a:rPr sz="2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 lang="en-US" sz="2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sz="2600" b="0" i="1" u="none" strike="no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29020580" name="Прямоугольник 12290205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684" y="1944933"/>
                <a:ext cx="2958232" cy="1086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707717" name="TextBox 772707716"/>
              <p:cNvSpPr txBox="1"/>
              <p:nvPr/>
            </p:nvSpPr>
            <p:spPr bwMode="auto">
              <a:xfrm>
                <a:off x="1895816" y="3033053"/>
                <a:ext cx="4598098" cy="48320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σ</m:t>
                          </m:r>
                        </m:e>
                      </m:d>
                      <m: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d>
                        <m:dPr>
                          <m:begChr m:val="⟨"/>
                          <m:endChr m:val="⟩"/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Cε</m:t>
                          </m:r>
                        </m:e>
                      </m:d>
                      <m: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 =</m:t>
                      </m:r>
                      <m:sSup>
                        <m:sSupPr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sz="26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𝐶</m:t>
                          </m:r>
                        </m:e>
                        <m:sup>
                          <m:r>
                            <a:rPr sz="2600">
                              <a:latin typeface="Cambria Math"/>
                              <a:ea typeface="Cambria Math"/>
                              <a:cs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d>
                      <m:r>
                        <a:rPr sz="2600">
                          <a:latin typeface="Cambria Math"/>
                          <a:ea typeface="Cambria Math"/>
                          <a:cs typeface="Cambria Math"/>
                        </a:rPr>
                        <m:t> </m:t>
                      </m:r>
                    </m:oMath>
                  </m:oMathPara>
                </a14:m>
                <a:endParaRPr sz="26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72707717" name="TextBox 7727077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5816" y="3033053"/>
                <a:ext cx="4598098" cy="483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410299" name="TextBox 645410298"/>
          <p:cNvSpPr txBox="1"/>
          <p:nvPr/>
        </p:nvSpPr>
        <p:spPr bwMode="auto">
          <a:xfrm>
            <a:off x="1059298" y="1267358"/>
            <a:ext cx="4993315" cy="5052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численного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2268054" name="TextBox 1462268053"/>
              <p:cNvSpPr txBox="1"/>
              <p:nvPr/>
            </p:nvSpPr>
            <p:spPr bwMode="auto">
              <a:xfrm>
                <a:off x="737756" y="3757197"/>
                <a:ext cx="2089311" cy="226587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sz="260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d>
                      <m:r>
                        <a:rPr lang="ar-AE" sz="2600"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d>
                        <m:dPr>
                          <m:ctrlPr>
                            <a:rPr lang="el-GR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6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l-GR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sz="2600" b="0" i="0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6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462268054" name="TextBox 1462268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756" y="3757197"/>
                <a:ext cx="2089311" cy="22658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8463936" name="TextBox 588463935"/>
              <p:cNvSpPr txBox="1"/>
              <p:nvPr/>
            </p:nvSpPr>
            <p:spPr bwMode="auto">
              <a:xfrm>
                <a:off x="8376671" y="3481807"/>
                <a:ext cx="4044343" cy="321844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6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г.у</a:t>
                </a:r>
                <a:r>
                  <a:rPr sz="26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. :</a:t>
                </a:r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sz="26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(x; 0; 0)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; 0)</a:t>
                </a:r>
                <a:endParaRPr lang="en-US" sz="2600" b="0" i="0" u="none" strike="noStrike" cap="none" spc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(0; y; 0)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; 0;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)</a:t>
                </a:r>
                <a:endParaRPr lang="en-US" sz="2600" b="0" i="0" u="none" strike="noStrike" cap="none" spc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(0; 0; z)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 = (0;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600" b="0" i="1" u="none" strike="no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</m:num>
                      <m:den>
                        <m:r>
                          <a:rPr sz="2600" u="none" strike="noStrik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b="0" i="0" u="none" strike="noStrike" cap="none" spc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)</a:t>
                </a:r>
                <a:endParaRPr lang="en-US" sz="2600" b="0" i="0" u="none" strike="noStrike" cap="none" spc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8463936" name="TextBox 5884639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6671" y="3481807"/>
                <a:ext cx="4044343" cy="3218445"/>
              </a:xfrm>
              <a:prstGeom prst="rect">
                <a:avLst/>
              </a:prstGeom>
              <a:blipFill>
                <a:blip r:embed="rId11"/>
                <a:stretch>
                  <a:fillRect l="-2410" t="-1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/>
          <p:cNvCxnSpPr>
            <a:cxnSpLocks/>
          </p:cNvCxnSpPr>
          <p:nvPr/>
        </p:nvCxnSpPr>
        <p:spPr bwMode="auto">
          <a:xfrm flipH="1">
            <a:off x="6951768" y="4909379"/>
            <a:ext cx="1325562" cy="0"/>
          </a:xfrm>
          <a:prstGeom prst="line">
            <a:avLst/>
          </a:prstGeom>
          <a:ln w="12700" cap="flat" cmpd="sng" algn="in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454749" name="TextBox 1067454748"/>
          <p:cNvSpPr txBox="1"/>
          <p:nvPr/>
        </p:nvSpPr>
        <p:spPr bwMode="auto">
          <a:xfrm>
            <a:off x="1338320" y="6331435"/>
            <a:ext cx="10464741" cy="41665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[1]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Захаров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П. Е.,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Сивцев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П. В.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Численный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расчет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эффективного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коэффициента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в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задаче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линейной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упругости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композитного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материала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//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Математические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1100" b="0" i="0" u="none" dirty="0" err="1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заметки</a:t>
            </a:r>
            <a:r>
              <a:rPr sz="1100" b="0" i="0" u="none" dirty="0">
                <a:solidFill>
                  <a:srgbClr val="22222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СВФУ. – 2017. – Т. 24. – №. 2. – С. 75-84.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A54E2A-09AF-453D-81C2-8E90C826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6FDABC5-BD2F-4A7B-BC64-F589CE8B8EB5}"/>
              </a:ext>
            </a:extLst>
          </p:cNvPr>
          <p:cNvCxnSpPr>
            <a:cxnSpLocks/>
          </p:cNvCxnSpPr>
          <p:nvPr/>
        </p:nvCxnSpPr>
        <p:spPr>
          <a:xfrm>
            <a:off x="1231641" y="6331435"/>
            <a:ext cx="1074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5BC389-F687-475C-B126-A25B3316E66D}"/>
                  </a:ext>
                </a:extLst>
              </p:cNvPr>
              <p:cNvSpPr txBox="1"/>
              <p:nvPr/>
            </p:nvSpPr>
            <p:spPr bwMode="auto">
              <a:xfrm>
                <a:off x="2470716" y="3755795"/>
                <a:ext cx="2748093" cy="226587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sz="260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d>
                      <m:r>
                        <a:rPr lang="ar-AE" sz="2600"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d>
                        <m:dPr>
                          <m:ctrlPr>
                            <a:rPr lang="el-GR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6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l-GR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sz="2600" b="0" i="0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ru-RU" sz="2600" b="0" i="0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ru-RU" sz="26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…</m:t>
                      </m:r>
                    </m:oMath>
                  </m:oMathPara>
                </a14:m>
                <a:endParaRPr sz="26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5BC389-F687-475C-B126-A25B3316E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716" y="3755795"/>
                <a:ext cx="2748093" cy="22658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8C26A2-A2B8-4A63-B882-43522C743888}"/>
                  </a:ext>
                </a:extLst>
              </p:cNvPr>
              <p:cNvSpPr txBox="1"/>
              <p:nvPr/>
            </p:nvSpPr>
            <p:spPr bwMode="auto">
              <a:xfrm>
                <a:off x="4862457" y="3758424"/>
                <a:ext cx="2089311" cy="226324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sz="260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d>
                      <m:r>
                        <a:rPr lang="ar-AE" sz="2600"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d>
                        <m:dPr>
                          <m:ctrlPr>
                            <a:rPr lang="el-GR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6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sz="2600" b="0" i="0" u="none" strike="noStrike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2600" b="0" i="0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sz="2600" b="0" i="1" u="none" strike="noStrike" cap="none" spc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6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8C26A2-A2B8-4A63-B882-43522C74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457" y="3758424"/>
                <a:ext cx="2089311" cy="22632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6C996E-D8EF-4E3B-B619-A6C41496B6BE}"/>
                  </a:ext>
                </a:extLst>
              </p:cNvPr>
              <p:cNvSpPr txBox="1"/>
              <p:nvPr/>
            </p:nvSpPr>
            <p:spPr bwMode="auto">
              <a:xfrm>
                <a:off x="11132702" y="1596129"/>
                <a:ext cx="998433" cy="48320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26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6C996E-D8EF-4E3B-B619-A6C41496B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2702" y="1596129"/>
                <a:ext cx="998433" cy="4832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413588" y="407580"/>
            <a:ext cx="10778412" cy="1485900"/>
          </a:xfrm>
        </p:spPr>
        <p:txBody>
          <a:bodyPr/>
          <a:lstStyle/>
          <a:p>
            <a:pPr>
              <a:defRPr/>
            </a:pPr>
            <a:r>
              <a:rPr lang="ru-RU" b="1" i="1" dirty="0"/>
              <a:t>     </a:t>
            </a:r>
            <a:r>
              <a:rPr lang="ru-RU" b="1" i="0" dirty="0"/>
              <a:t> Цель и задачи 	</a:t>
            </a:r>
            <a:r>
              <a:rPr lang="ru-RU" b="1" i="1" dirty="0"/>
              <a:t>	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 bwMode="auto">
          <a:xfrm>
            <a:off x="8943348" y="2167262"/>
            <a:ext cx="2733951" cy="273395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56302F-36B5-4792-A7E9-A1FF3B6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9" name="Рисунок 8" descr="Презентация с линейчатой диаграммой со сплошной заливкой">
            <a:extLst>
              <a:ext uri="{FF2B5EF4-FFF2-40B4-BE49-F238E27FC236}">
                <a16:creationId xmlns:a16="http://schemas.microsoft.com/office/drawing/2014/main" id="{63FB0B65-A3A6-4B73-B22E-4CB08ECD9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1785" y="236130"/>
            <a:ext cx="914400" cy="914400"/>
          </a:xfrm>
          <a:prstGeom prst="rect">
            <a:avLst/>
          </a:prstGeom>
        </p:spPr>
      </p:pic>
      <p:sp>
        <p:nvSpPr>
          <p:cNvPr id="10" name="Объект 4">
            <a:extLst>
              <a:ext uri="{FF2B5EF4-FFF2-40B4-BE49-F238E27FC236}">
                <a16:creationId xmlns:a16="http://schemas.microsoft.com/office/drawing/2014/main" id="{F79F0B2C-7BEB-45E7-936E-F0916B590220}"/>
              </a:ext>
            </a:extLst>
          </p:cNvPr>
          <p:cNvSpPr txBox="1">
            <a:spLocks/>
          </p:cNvSpPr>
          <p:nvPr/>
        </p:nvSpPr>
        <p:spPr bwMode="auto">
          <a:xfrm>
            <a:off x="1147665" y="1506007"/>
            <a:ext cx="7795683" cy="551511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buFont typeface="Wingdings"/>
              <a:buChar char="Ø"/>
              <a:defRPr/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Цель:</a:t>
            </a:r>
            <a:endParaRPr lang="ru-RU" sz="2400" dirty="0">
              <a:latin typeface="Times New Roman"/>
              <a:cs typeface="Times New Roman"/>
            </a:endParaRPr>
          </a:p>
          <a:p>
            <a:pPr marL="530352" lvl="1" indent="0">
              <a:lnSpc>
                <a:spcPct val="114999"/>
              </a:lnSpc>
              <a:buFont typeface="Arial"/>
              <a:buNone/>
              <a:defRPr/>
            </a:pPr>
            <a:r>
              <a:rPr lang="ru-RU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Определение  коэффициентов тензора упругости с использованием нейронных сетей</a:t>
            </a:r>
            <a:endParaRPr lang="ru-RU" sz="2400" i="0" dirty="0"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buFont typeface="Wingdings"/>
              <a:buChar char="Ø"/>
              <a:defRPr/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Задачи:</a:t>
            </a:r>
            <a:endParaRPr lang="ru-RU" sz="2400" dirty="0">
              <a:latin typeface="Times New Roman"/>
              <a:cs typeface="Times New Roman"/>
            </a:endParaRPr>
          </a:p>
          <a:p>
            <a:pPr lvl="1">
              <a:lnSpc>
                <a:spcPct val="114999"/>
              </a:lnSpc>
              <a:buFont typeface="Arial"/>
              <a:buChar char="•"/>
              <a:defRPr/>
            </a:pPr>
            <a:r>
              <a:rPr lang="ru-RU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Подготовить набор данных с использованием метода численного усреднения;</a:t>
            </a:r>
            <a:endParaRPr lang="ru-RU" sz="2400" i="0" dirty="0">
              <a:latin typeface="Times New Roman"/>
              <a:cs typeface="Times New Roman"/>
            </a:endParaRPr>
          </a:p>
          <a:p>
            <a:pPr lvl="1">
              <a:lnSpc>
                <a:spcPct val="114999"/>
              </a:lnSpc>
              <a:buFont typeface="Arial"/>
              <a:buChar char="•"/>
              <a:defRPr/>
            </a:pPr>
            <a:r>
              <a:rPr lang="ru-RU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 и обучить нейронную сеть;</a:t>
            </a:r>
            <a:endParaRPr lang="ru-RU" sz="2400" i="0" dirty="0">
              <a:latin typeface="Times New Roman"/>
              <a:cs typeface="Times New Roman"/>
            </a:endParaRPr>
          </a:p>
          <a:p>
            <a:pPr lvl="1">
              <a:lnSpc>
                <a:spcPct val="114999"/>
              </a:lnSpc>
              <a:buFont typeface="Arial"/>
              <a:buChar char="•"/>
              <a:defRPr/>
            </a:pPr>
            <a:r>
              <a:rPr lang="ru-RU" sz="24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 оценку эффективности нейросетевого подхода;</a:t>
            </a: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buFont typeface="Arial"/>
              <a:buChar char="•"/>
              <a:defRPr/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45748"/>
            <a:ext cx="11248189" cy="742950"/>
          </a:xfrm>
        </p:spPr>
        <p:txBody>
          <a:bodyPr>
            <a:noAutofit/>
          </a:bodyPr>
          <a:lstStyle/>
          <a:p>
            <a:r>
              <a:rPr lang="ru-RU" b="1" dirty="0"/>
              <a:t>Получение</a:t>
            </a:r>
            <a:r>
              <a:rPr lang="ru-RU" b="1" i="1" dirty="0"/>
              <a:t> данных через численное усреднение		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5526C8-A1E6-4FF1-AEE7-A3B86A25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90" y="985362"/>
            <a:ext cx="3427340" cy="1056315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Solver.py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2513C661-F19A-44F4-81D5-B67F9F7EE8AD}"/>
              </a:ext>
            </a:extLst>
          </p:cNvPr>
          <p:cNvSpPr txBox="1">
            <a:spLocks/>
          </p:cNvSpPr>
          <p:nvPr/>
        </p:nvSpPr>
        <p:spPr>
          <a:xfrm>
            <a:off x="7617320" y="986974"/>
            <a:ext cx="271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Generator.py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E041-F20A-421E-B37A-6EF8BBA040E6}"/>
              </a:ext>
            </a:extLst>
          </p:cNvPr>
          <p:cNvSpPr txBox="1"/>
          <p:nvPr/>
        </p:nvSpPr>
        <p:spPr>
          <a:xfrm>
            <a:off x="1807304" y="1894104"/>
            <a:ext cx="3638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решаем краевую задачу Дирихле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 эффективный тензор упругости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241E1-5C8C-497D-B1C8-5C82132545A0}"/>
              </a:ext>
            </a:extLst>
          </p:cNvPr>
          <p:cNvSpPr txBox="1"/>
          <p:nvPr/>
        </p:nvSpPr>
        <p:spPr>
          <a:xfrm>
            <a:off x="7380301" y="1831734"/>
            <a:ext cx="4811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Создаём таблицу</a:t>
            </a:r>
          </a:p>
          <a:p>
            <a:endParaRPr lang="ru-RU" dirty="0"/>
          </a:p>
          <a:p>
            <a:r>
              <a:rPr lang="ru-RU" dirty="0" err="1"/>
              <a:t>Сэмплируем</a:t>
            </a:r>
            <a:r>
              <a:rPr lang="ru-RU" dirty="0"/>
              <a:t> сетки</a:t>
            </a:r>
          </a:p>
          <a:p>
            <a:r>
              <a:rPr lang="ru-RU" dirty="0"/>
              <a:t>Переводим их в -</a:t>
            </a:r>
            <a:r>
              <a:rPr lang="en-US" dirty="0"/>
              <a:t>&gt;</a:t>
            </a:r>
            <a:r>
              <a:rPr lang="en-US" dirty="0" err="1"/>
              <a:t>msh</a:t>
            </a:r>
            <a:r>
              <a:rPr lang="en-US" dirty="0"/>
              <a:t>-&gt;xml</a:t>
            </a:r>
            <a:endParaRPr lang="ru-RU" dirty="0"/>
          </a:p>
          <a:p>
            <a:r>
              <a:rPr lang="ru-RU" dirty="0"/>
              <a:t>Прогоняем через </a:t>
            </a:r>
            <a:r>
              <a:rPr lang="ru-RU" dirty="0" err="1"/>
              <a:t>солвер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Записываем 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5BB3D6-9BC4-441C-B0BB-E2ECF1725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/>
          <a:stretch/>
        </p:blipFill>
        <p:spPr>
          <a:xfrm>
            <a:off x="964385" y="4862537"/>
            <a:ext cx="11011592" cy="1654389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06F98F5-0092-4164-9412-38C6E7011BAC}"/>
              </a:ext>
            </a:extLst>
          </p:cNvPr>
          <p:cNvCxnSpPr/>
          <p:nvPr/>
        </p:nvCxnSpPr>
        <p:spPr>
          <a:xfrm>
            <a:off x="1393794" y="1606858"/>
            <a:ext cx="985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BCC35-D12A-4497-AC41-F79EA682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3" y="77489"/>
            <a:ext cx="10778412" cy="1485900"/>
          </a:xfrm>
        </p:spPr>
        <p:txBody>
          <a:bodyPr/>
          <a:lstStyle/>
          <a:p>
            <a:r>
              <a:rPr lang="ru-RU" b="1" i="1" dirty="0"/>
              <a:t>      </a:t>
            </a:r>
            <a:r>
              <a:rPr lang="ru-RU" b="1" dirty="0"/>
              <a:t>Реализация</a:t>
            </a:r>
            <a:r>
              <a:rPr lang="ru-RU" b="1" i="1" dirty="0"/>
              <a:t> </a:t>
            </a:r>
            <a:r>
              <a:rPr lang="ru-RU" b="1" dirty="0"/>
              <a:t>нейросети</a:t>
            </a:r>
            <a:r>
              <a:rPr lang="ru-RU" b="1" i="1" dirty="0"/>
              <a:t> 		</a:t>
            </a:r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1ED599B-AC06-43E5-98A0-B8E82D3DBADF}"/>
              </a:ext>
            </a:extLst>
          </p:cNvPr>
          <p:cNvSpPr txBox="1">
            <a:spLocks/>
          </p:cNvSpPr>
          <p:nvPr/>
        </p:nvSpPr>
        <p:spPr>
          <a:xfrm>
            <a:off x="1147294" y="998619"/>
            <a:ext cx="2492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Fully connected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D4D81-198A-471C-BA3F-8E53C954CA1B}"/>
              </a:ext>
            </a:extLst>
          </p:cNvPr>
          <p:cNvSpPr txBox="1"/>
          <p:nvPr/>
        </p:nvSpPr>
        <p:spPr>
          <a:xfrm>
            <a:off x="6073197" y="1111365"/>
            <a:ext cx="2492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2400" dirty="0"/>
              <a:t>Скрытые слои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Dropout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E3797-58EA-441A-8AFD-D863A8DD30E6}"/>
              </a:ext>
            </a:extLst>
          </p:cNvPr>
          <p:cNvSpPr txBox="1"/>
          <p:nvPr/>
        </p:nvSpPr>
        <p:spPr>
          <a:xfrm>
            <a:off x="3434138" y="1141169"/>
            <a:ext cx="2492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вектор размерности 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241F2-D31F-4B03-BB30-D0C55C2F3C93}"/>
              </a:ext>
            </a:extLst>
          </p:cNvPr>
          <p:cNvSpPr txBox="1"/>
          <p:nvPr/>
        </p:nvSpPr>
        <p:spPr>
          <a:xfrm>
            <a:off x="8889535" y="1147890"/>
            <a:ext cx="2492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2400" dirty="0"/>
              <a:t>Выход размерности 36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7AC3DBB3-2AD8-46F8-98C2-5930F9FC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06" y="3085002"/>
            <a:ext cx="3244420" cy="34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3B8ADA4-80E9-46CC-B463-2E41AC0D2B92}"/>
              </a:ext>
            </a:extLst>
          </p:cNvPr>
          <p:cNvGrpSpPr/>
          <p:nvPr/>
        </p:nvGrpSpPr>
        <p:grpSpPr>
          <a:xfrm>
            <a:off x="3639701" y="3085002"/>
            <a:ext cx="674472" cy="3479617"/>
            <a:chOff x="1198947" y="3160735"/>
            <a:chExt cx="674472" cy="347961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6C2DC26-748A-4A36-A278-2D2D4BF12A1A}"/>
                </a:ext>
              </a:extLst>
            </p:cNvPr>
            <p:cNvSpPr/>
            <p:nvPr/>
          </p:nvSpPr>
          <p:spPr>
            <a:xfrm>
              <a:off x="1198947" y="3160735"/>
              <a:ext cx="656486" cy="3479617"/>
            </a:xfrm>
            <a:custGeom>
              <a:avLst/>
              <a:gdLst>
                <a:gd name="connsiteX0" fmla="*/ 0 w 656486"/>
                <a:gd name="connsiteY0" fmla="*/ 0 h 3479617"/>
                <a:gd name="connsiteX1" fmla="*/ 321678 w 656486"/>
                <a:gd name="connsiteY1" fmla="*/ 0 h 3479617"/>
                <a:gd name="connsiteX2" fmla="*/ 656486 w 656486"/>
                <a:gd name="connsiteY2" fmla="*/ 0 h 3479617"/>
                <a:gd name="connsiteX3" fmla="*/ 656486 w 656486"/>
                <a:gd name="connsiteY3" fmla="*/ 475548 h 3479617"/>
                <a:gd name="connsiteX4" fmla="*/ 656486 w 656486"/>
                <a:gd name="connsiteY4" fmla="*/ 985891 h 3479617"/>
                <a:gd name="connsiteX5" fmla="*/ 656486 w 656486"/>
                <a:gd name="connsiteY5" fmla="*/ 1600624 h 3479617"/>
                <a:gd name="connsiteX6" fmla="*/ 656486 w 656486"/>
                <a:gd name="connsiteY6" fmla="*/ 2110968 h 3479617"/>
                <a:gd name="connsiteX7" fmla="*/ 656486 w 656486"/>
                <a:gd name="connsiteY7" fmla="*/ 2760496 h 3479617"/>
                <a:gd name="connsiteX8" fmla="*/ 656486 w 656486"/>
                <a:gd name="connsiteY8" fmla="*/ 3479617 h 3479617"/>
                <a:gd name="connsiteX9" fmla="*/ 328243 w 656486"/>
                <a:gd name="connsiteY9" fmla="*/ 3479617 h 3479617"/>
                <a:gd name="connsiteX10" fmla="*/ 0 w 656486"/>
                <a:gd name="connsiteY10" fmla="*/ 3479617 h 3479617"/>
                <a:gd name="connsiteX11" fmla="*/ 0 w 656486"/>
                <a:gd name="connsiteY11" fmla="*/ 2830088 h 3479617"/>
                <a:gd name="connsiteX12" fmla="*/ 0 w 656486"/>
                <a:gd name="connsiteY12" fmla="*/ 2215356 h 3479617"/>
                <a:gd name="connsiteX13" fmla="*/ 0 w 656486"/>
                <a:gd name="connsiteY13" fmla="*/ 1739809 h 3479617"/>
                <a:gd name="connsiteX14" fmla="*/ 0 w 656486"/>
                <a:gd name="connsiteY14" fmla="*/ 1125076 h 3479617"/>
                <a:gd name="connsiteX15" fmla="*/ 0 w 656486"/>
                <a:gd name="connsiteY15" fmla="*/ 614732 h 3479617"/>
                <a:gd name="connsiteX16" fmla="*/ 0 w 656486"/>
                <a:gd name="connsiteY16" fmla="*/ 0 h 347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486" h="3479617" extrusionOk="0">
                  <a:moveTo>
                    <a:pt x="0" y="0"/>
                  </a:moveTo>
                  <a:cubicBezTo>
                    <a:pt x="128322" y="-20969"/>
                    <a:pt x="252190" y="27624"/>
                    <a:pt x="321678" y="0"/>
                  </a:cubicBezTo>
                  <a:cubicBezTo>
                    <a:pt x="391166" y="-27624"/>
                    <a:pt x="525973" y="10972"/>
                    <a:pt x="656486" y="0"/>
                  </a:cubicBezTo>
                  <a:cubicBezTo>
                    <a:pt x="660710" y="181945"/>
                    <a:pt x="656247" y="250911"/>
                    <a:pt x="656486" y="475548"/>
                  </a:cubicBezTo>
                  <a:cubicBezTo>
                    <a:pt x="656725" y="700185"/>
                    <a:pt x="650994" y="809184"/>
                    <a:pt x="656486" y="985891"/>
                  </a:cubicBezTo>
                  <a:cubicBezTo>
                    <a:pt x="661978" y="1162598"/>
                    <a:pt x="632976" y="1449823"/>
                    <a:pt x="656486" y="1600624"/>
                  </a:cubicBezTo>
                  <a:cubicBezTo>
                    <a:pt x="679996" y="1751425"/>
                    <a:pt x="628647" y="1935521"/>
                    <a:pt x="656486" y="2110968"/>
                  </a:cubicBezTo>
                  <a:cubicBezTo>
                    <a:pt x="684325" y="2286415"/>
                    <a:pt x="602379" y="2537724"/>
                    <a:pt x="656486" y="2760496"/>
                  </a:cubicBezTo>
                  <a:cubicBezTo>
                    <a:pt x="710593" y="2983268"/>
                    <a:pt x="622397" y="3136706"/>
                    <a:pt x="656486" y="3479617"/>
                  </a:cubicBezTo>
                  <a:cubicBezTo>
                    <a:pt x="520802" y="3514253"/>
                    <a:pt x="432744" y="3460953"/>
                    <a:pt x="328243" y="3479617"/>
                  </a:cubicBezTo>
                  <a:cubicBezTo>
                    <a:pt x="223742" y="3498281"/>
                    <a:pt x="67245" y="3445715"/>
                    <a:pt x="0" y="3479617"/>
                  </a:cubicBezTo>
                  <a:cubicBezTo>
                    <a:pt x="-30891" y="3203140"/>
                    <a:pt x="18092" y="2969982"/>
                    <a:pt x="0" y="2830088"/>
                  </a:cubicBezTo>
                  <a:cubicBezTo>
                    <a:pt x="-18092" y="2690194"/>
                    <a:pt x="8095" y="2346973"/>
                    <a:pt x="0" y="2215356"/>
                  </a:cubicBezTo>
                  <a:cubicBezTo>
                    <a:pt x="-8095" y="2083739"/>
                    <a:pt x="41257" y="1970939"/>
                    <a:pt x="0" y="1739809"/>
                  </a:cubicBezTo>
                  <a:cubicBezTo>
                    <a:pt x="-41257" y="1508679"/>
                    <a:pt x="38588" y="1329460"/>
                    <a:pt x="0" y="1125076"/>
                  </a:cubicBezTo>
                  <a:cubicBezTo>
                    <a:pt x="-38588" y="920692"/>
                    <a:pt x="7969" y="783393"/>
                    <a:pt x="0" y="614732"/>
                  </a:cubicBezTo>
                  <a:cubicBezTo>
                    <a:pt x="-7969" y="446071"/>
                    <a:pt x="31730" y="1261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03735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A5355A-0CB0-426F-91C2-F004D68A7FB9}"/>
                    </a:ext>
                  </a:extLst>
                </p:cNvPr>
                <p:cNvSpPr txBox="1"/>
                <p:nvPr/>
              </p:nvSpPr>
              <p:spPr>
                <a:xfrm>
                  <a:off x="1305859" y="3198167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A5355A-0CB0-426F-91C2-F004D68A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859" y="3198167"/>
                  <a:ext cx="54957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F2559-2E29-440F-90BF-8ED07879AE76}"/>
                    </a:ext>
                  </a:extLst>
                </p:cNvPr>
                <p:cNvSpPr txBox="1"/>
                <p:nvPr/>
              </p:nvSpPr>
              <p:spPr>
                <a:xfrm>
                  <a:off x="1305859" y="3623983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F2559-2E29-440F-90BF-8ED07879A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859" y="3623983"/>
                  <a:ext cx="55669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E5769F-ED43-4274-8E76-6FF4C83E1FF4}"/>
                    </a:ext>
                  </a:extLst>
                </p:cNvPr>
                <p:cNvSpPr txBox="1"/>
                <p:nvPr/>
              </p:nvSpPr>
              <p:spPr>
                <a:xfrm>
                  <a:off x="1296851" y="6040501"/>
                  <a:ext cx="5765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E5769F-ED43-4274-8E76-6FF4C83E1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851" y="6040501"/>
                  <a:ext cx="57656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4C83CA-1637-4FBE-A3F2-D84892D9C1DF}"/>
                    </a:ext>
                  </a:extLst>
                </p:cNvPr>
                <p:cNvSpPr txBox="1"/>
                <p:nvPr/>
              </p:nvSpPr>
              <p:spPr>
                <a:xfrm>
                  <a:off x="1339042" y="4007009"/>
                  <a:ext cx="400981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endParaRPr lang="ru-RU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4C83CA-1637-4FBE-A3F2-D84892D9C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042" y="4007009"/>
                  <a:ext cx="400981" cy="19389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D76F3D2-CAD9-4B76-B827-F7880E5A26E9}"/>
              </a:ext>
            </a:extLst>
          </p:cNvPr>
          <p:cNvGrpSpPr/>
          <p:nvPr/>
        </p:nvGrpSpPr>
        <p:grpSpPr>
          <a:xfrm>
            <a:off x="7740332" y="3715032"/>
            <a:ext cx="692369" cy="2491365"/>
            <a:chOff x="1064427" y="3160735"/>
            <a:chExt cx="967012" cy="347961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6C17640-54CF-4E39-80B2-3531B74B6AFC}"/>
                </a:ext>
              </a:extLst>
            </p:cNvPr>
            <p:cNvSpPr/>
            <p:nvPr/>
          </p:nvSpPr>
          <p:spPr>
            <a:xfrm>
              <a:off x="1198947" y="3160735"/>
              <a:ext cx="656486" cy="3479617"/>
            </a:xfrm>
            <a:custGeom>
              <a:avLst/>
              <a:gdLst>
                <a:gd name="connsiteX0" fmla="*/ 0 w 656486"/>
                <a:gd name="connsiteY0" fmla="*/ 0 h 3479617"/>
                <a:gd name="connsiteX1" fmla="*/ 321678 w 656486"/>
                <a:gd name="connsiteY1" fmla="*/ 0 h 3479617"/>
                <a:gd name="connsiteX2" fmla="*/ 656486 w 656486"/>
                <a:gd name="connsiteY2" fmla="*/ 0 h 3479617"/>
                <a:gd name="connsiteX3" fmla="*/ 656486 w 656486"/>
                <a:gd name="connsiteY3" fmla="*/ 475548 h 3479617"/>
                <a:gd name="connsiteX4" fmla="*/ 656486 w 656486"/>
                <a:gd name="connsiteY4" fmla="*/ 985891 h 3479617"/>
                <a:gd name="connsiteX5" fmla="*/ 656486 w 656486"/>
                <a:gd name="connsiteY5" fmla="*/ 1600624 h 3479617"/>
                <a:gd name="connsiteX6" fmla="*/ 656486 w 656486"/>
                <a:gd name="connsiteY6" fmla="*/ 2110968 h 3479617"/>
                <a:gd name="connsiteX7" fmla="*/ 656486 w 656486"/>
                <a:gd name="connsiteY7" fmla="*/ 2760496 h 3479617"/>
                <a:gd name="connsiteX8" fmla="*/ 656486 w 656486"/>
                <a:gd name="connsiteY8" fmla="*/ 3479617 h 3479617"/>
                <a:gd name="connsiteX9" fmla="*/ 328243 w 656486"/>
                <a:gd name="connsiteY9" fmla="*/ 3479617 h 3479617"/>
                <a:gd name="connsiteX10" fmla="*/ 0 w 656486"/>
                <a:gd name="connsiteY10" fmla="*/ 3479617 h 3479617"/>
                <a:gd name="connsiteX11" fmla="*/ 0 w 656486"/>
                <a:gd name="connsiteY11" fmla="*/ 2830088 h 3479617"/>
                <a:gd name="connsiteX12" fmla="*/ 0 w 656486"/>
                <a:gd name="connsiteY12" fmla="*/ 2215356 h 3479617"/>
                <a:gd name="connsiteX13" fmla="*/ 0 w 656486"/>
                <a:gd name="connsiteY13" fmla="*/ 1739809 h 3479617"/>
                <a:gd name="connsiteX14" fmla="*/ 0 w 656486"/>
                <a:gd name="connsiteY14" fmla="*/ 1125076 h 3479617"/>
                <a:gd name="connsiteX15" fmla="*/ 0 w 656486"/>
                <a:gd name="connsiteY15" fmla="*/ 614732 h 3479617"/>
                <a:gd name="connsiteX16" fmla="*/ 0 w 656486"/>
                <a:gd name="connsiteY16" fmla="*/ 0 h 347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486" h="3479617" extrusionOk="0">
                  <a:moveTo>
                    <a:pt x="0" y="0"/>
                  </a:moveTo>
                  <a:cubicBezTo>
                    <a:pt x="128322" y="-20969"/>
                    <a:pt x="252190" y="27624"/>
                    <a:pt x="321678" y="0"/>
                  </a:cubicBezTo>
                  <a:cubicBezTo>
                    <a:pt x="391166" y="-27624"/>
                    <a:pt x="525973" y="10972"/>
                    <a:pt x="656486" y="0"/>
                  </a:cubicBezTo>
                  <a:cubicBezTo>
                    <a:pt x="660710" y="181945"/>
                    <a:pt x="656247" y="250911"/>
                    <a:pt x="656486" y="475548"/>
                  </a:cubicBezTo>
                  <a:cubicBezTo>
                    <a:pt x="656725" y="700185"/>
                    <a:pt x="650994" y="809184"/>
                    <a:pt x="656486" y="985891"/>
                  </a:cubicBezTo>
                  <a:cubicBezTo>
                    <a:pt x="661978" y="1162598"/>
                    <a:pt x="632976" y="1449823"/>
                    <a:pt x="656486" y="1600624"/>
                  </a:cubicBezTo>
                  <a:cubicBezTo>
                    <a:pt x="679996" y="1751425"/>
                    <a:pt x="628647" y="1935521"/>
                    <a:pt x="656486" y="2110968"/>
                  </a:cubicBezTo>
                  <a:cubicBezTo>
                    <a:pt x="684325" y="2286415"/>
                    <a:pt x="602379" y="2537724"/>
                    <a:pt x="656486" y="2760496"/>
                  </a:cubicBezTo>
                  <a:cubicBezTo>
                    <a:pt x="710593" y="2983268"/>
                    <a:pt x="622397" y="3136706"/>
                    <a:pt x="656486" y="3479617"/>
                  </a:cubicBezTo>
                  <a:cubicBezTo>
                    <a:pt x="520802" y="3514253"/>
                    <a:pt x="432744" y="3460953"/>
                    <a:pt x="328243" y="3479617"/>
                  </a:cubicBezTo>
                  <a:cubicBezTo>
                    <a:pt x="223742" y="3498281"/>
                    <a:pt x="67245" y="3445715"/>
                    <a:pt x="0" y="3479617"/>
                  </a:cubicBezTo>
                  <a:cubicBezTo>
                    <a:pt x="-30891" y="3203140"/>
                    <a:pt x="18092" y="2969982"/>
                    <a:pt x="0" y="2830088"/>
                  </a:cubicBezTo>
                  <a:cubicBezTo>
                    <a:pt x="-18092" y="2690194"/>
                    <a:pt x="8095" y="2346973"/>
                    <a:pt x="0" y="2215356"/>
                  </a:cubicBezTo>
                  <a:cubicBezTo>
                    <a:pt x="-8095" y="2083739"/>
                    <a:pt x="41257" y="1970939"/>
                    <a:pt x="0" y="1739809"/>
                  </a:cubicBezTo>
                  <a:cubicBezTo>
                    <a:pt x="-41257" y="1508679"/>
                    <a:pt x="38588" y="1329460"/>
                    <a:pt x="0" y="1125076"/>
                  </a:cubicBezTo>
                  <a:cubicBezTo>
                    <a:pt x="-38588" y="920692"/>
                    <a:pt x="7969" y="783393"/>
                    <a:pt x="0" y="614732"/>
                  </a:cubicBezTo>
                  <a:cubicBezTo>
                    <a:pt x="-7969" y="446071"/>
                    <a:pt x="31730" y="1261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03735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5F92F36-1189-4F42-B629-E5850BA57F12}"/>
                    </a:ext>
                  </a:extLst>
                </p:cNvPr>
                <p:cNvSpPr txBox="1"/>
                <p:nvPr/>
              </p:nvSpPr>
              <p:spPr>
                <a:xfrm>
                  <a:off x="1210301" y="3182909"/>
                  <a:ext cx="775722" cy="644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5F92F36-1189-4F42-B629-E5850BA57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301" y="3182909"/>
                  <a:ext cx="775722" cy="644794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3DB1791-421C-497F-91F0-2FA08BB6F38E}"/>
                    </a:ext>
                  </a:extLst>
                </p:cNvPr>
                <p:cNvSpPr txBox="1"/>
                <p:nvPr/>
              </p:nvSpPr>
              <p:spPr>
                <a:xfrm>
                  <a:off x="1192303" y="3684612"/>
                  <a:ext cx="785661" cy="644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3DB1791-421C-497F-91F0-2FA08BB6F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303" y="3684612"/>
                  <a:ext cx="785661" cy="644794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5FC860-B7D6-4496-BCDE-FAE6787031AC}"/>
                    </a:ext>
                  </a:extLst>
                </p:cNvPr>
                <p:cNvSpPr txBox="1"/>
                <p:nvPr/>
              </p:nvSpPr>
              <p:spPr>
                <a:xfrm>
                  <a:off x="1064427" y="5995558"/>
                  <a:ext cx="967012" cy="6447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5FC860-B7D6-4496-BCDE-FAE678703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427" y="5995558"/>
                  <a:ext cx="967012" cy="644794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A556F7-D0E3-4140-9444-BFD566C2D6E8}"/>
                    </a:ext>
                  </a:extLst>
                </p:cNvPr>
                <p:cNvSpPr txBox="1"/>
                <p:nvPr/>
              </p:nvSpPr>
              <p:spPr>
                <a:xfrm>
                  <a:off x="1339042" y="4007009"/>
                  <a:ext cx="400981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400" b="0" dirty="0"/>
                </a:p>
                <a:p>
                  <a:endParaRPr lang="ru-RU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A556F7-D0E3-4140-9444-BFD566C2D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042" y="4007009"/>
                  <a:ext cx="400981" cy="1938992"/>
                </a:xfrm>
                <a:prstGeom prst="rect">
                  <a:avLst/>
                </a:prstGeom>
                <a:blipFill>
                  <a:blip r:embed="rId12"/>
                  <a:stretch>
                    <a:fillRect b="-43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14401E-0923-491E-B375-75EB9654C161}"/>
              </a:ext>
            </a:extLst>
          </p:cNvPr>
          <p:cNvCxnSpPr/>
          <p:nvPr/>
        </p:nvCxnSpPr>
        <p:spPr>
          <a:xfrm flipH="1">
            <a:off x="1083997" y="2769832"/>
            <a:ext cx="1076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B86FFB1-6056-41B1-AFF1-A7E4BE50ECFF}"/>
              </a:ext>
            </a:extLst>
          </p:cNvPr>
          <p:cNvCxnSpPr/>
          <p:nvPr/>
        </p:nvCxnSpPr>
        <p:spPr>
          <a:xfrm>
            <a:off x="3231472" y="887767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CD76BB2-B777-425B-BA0B-26ED31A3A3AA}"/>
              </a:ext>
            </a:extLst>
          </p:cNvPr>
          <p:cNvCxnSpPr/>
          <p:nvPr/>
        </p:nvCxnSpPr>
        <p:spPr>
          <a:xfrm>
            <a:off x="5749266" y="887767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915A4A4-CB83-406F-B6B9-FD6C28B61417}"/>
              </a:ext>
            </a:extLst>
          </p:cNvPr>
          <p:cNvCxnSpPr/>
          <p:nvPr/>
        </p:nvCxnSpPr>
        <p:spPr>
          <a:xfrm>
            <a:off x="8503270" y="901071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0A477B-76FA-4D15-A6A3-D5067ED3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9" name="Рисунок 28" descr="Мозг со сплошной заливкой">
            <a:extLst>
              <a:ext uri="{FF2B5EF4-FFF2-40B4-BE49-F238E27FC236}">
                <a16:creationId xmlns:a16="http://schemas.microsoft.com/office/drawing/2014/main" id="{DCB86048-79C8-48B7-946F-C37001330F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 bwMode="auto">
          <a:xfrm>
            <a:off x="1177791" y="-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53" y="77489"/>
            <a:ext cx="10778412" cy="1485900"/>
          </a:xfrm>
        </p:spPr>
        <p:txBody>
          <a:bodyPr/>
          <a:lstStyle/>
          <a:p>
            <a:r>
              <a:rPr lang="ru-RU" b="1" dirty="0"/>
              <a:t>      Реализация нейросети 		</a:t>
            </a:r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1ED599B-AC06-43E5-98A0-B8E82D3DBADF}"/>
              </a:ext>
            </a:extLst>
          </p:cNvPr>
          <p:cNvSpPr txBox="1">
            <a:spLocks/>
          </p:cNvSpPr>
          <p:nvPr/>
        </p:nvSpPr>
        <p:spPr>
          <a:xfrm>
            <a:off x="1226507" y="1401244"/>
            <a:ext cx="1907166" cy="907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D4D81-198A-471C-BA3F-8E53C954CA1B}"/>
              </a:ext>
            </a:extLst>
          </p:cNvPr>
          <p:cNvSpPr txBox="1"/>
          <p:nvPr/>
        </p:nvSpPr>
        <p:spPr>
          <a:xfrm>
            <a:off x="5924129" y="887767"/>
            <a:ext cx="2870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Скрытые слои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Convolution-3D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E3797-58EA-441A-8AFD-D863A8DD30E6}"/>
              </a:ext>
            </a:extLst>
          </p:cNvPr>
          <p:cNvSpPr txBox="1"/>
          <p:nvPr/>
        </p:nvSpPr>
        <p:spPr>
          <a:xfrm>
            <a:off x="3329272" y="1119136"/>
            <a:ext cx="2492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вектор размерности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x10x10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241F2-D31F-4B03-BB30-D0C55C2F3C93}"/>
              </a:ext>
            </a:extLst>
          </p:cNvPr>
          <p:cNvSpPr txBox="1"/>
          <p:nvPr/>
        </p:nvSpPr>
        <p:spPr>
          <a:xfrm>
            <a:off x="8794687" y="1147890"/>
            <a:ext cx="2492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размерности 36 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48D30D3-6944-4EDF-9CF1-78891A246627}"/>
              </a:ext>
            </a:extLst>
          </p:cNvPr>
          <p:cNvCxnSpPr/>
          <p:nvPr/>
        </p:nvCxnSpPr>
        <p:spPr>
          <a:xfrm flipH="1">
            <a:off x="1083997" y="2891134"/>
            <a:ext cx="1076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D849EA-46A7-4684-835B-158E4C222C2E}"/>
              </a:ext>
            </a:extLst>
          </p:cNvPr>
          <p:cNvCxnSpPr/>
          <p:nvPr/>
        </p:nvCxnSpPr>
        <p:spPr>
          <a:xfrm>
            <a:off x="3231472" y="887767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DBFA4F-2CAA-4872-98B9-06C9DED71FCB}"/>
              </a:ext>
            </a:extLst>
          </p:cNvPr>
          <p:cNvCxnSpPr/>
          <p:nvPr/>
        </p:nvCxnSpPr>
        <p:spPr>
          <a:xfrm>
            <a:off x="5749266" y="887767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8C680F2-97B3-4903-B4A1-AA5F7CD81576}"/>
              </a:ext>
            </a:extLst>
          </p:cNvPr>
          <p:cNvCxnSpPr/>
          <p:nvPr/>
        </p:nvCxnSpPr>
        <p:spPr>
          <a:xfrm>
            <a:off x="8503270" y="901071"/>
            <a:ext cx="0" cy="155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782DE0D-6011-4E2B-8D74-6CEC69A4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13" y="3565509"/>
            <a:ext cx="8708455" cy="26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561DE0-C58E-49BF-A131-45BD5BA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7" name="Рисунок 16" descr="Мозг со сплошной заливкой">
            <a:extLst>
              <a:ext uri="{FF2B5EF4-FFF2-40B4-BE49-F238E27FC236}">
                <a16:creationId xmlns:a16="http://schemas.microsoft.com/office/drawing/2014/main" id="{341D3B4F-6262-4B72-ACF0-7979D0493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177791" y="-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588" y="275767"/>
            <a:ext cx="10778412" cy="914400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ru-RU" b="1" dirty="0"/>
              <a:t>Итоговые параметры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1498F-8AA8-4E14-B5FF-4A5958D1C760}"/>
                  </a:ext>
                </a:extLst>
              </p:cNvPr>
              <p:cNvSpPr txBox="1"/>
              <p:nvPr/>
            </p:nvSpPr>
            <p:spPr>
              <a:xfrm>
                <a:off x="1413588" y="1298983"/>
                <a:ext cx="554855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15000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записей,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ν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не меняются.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В функцию потерь добавлена регуляризация со штрафом за асимметричность и отсутствие положительной  определённости.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Лучшие результаты показала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3D-CNN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полная архитектура в примечаниях.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1498F-8AA8-4E14-B5FF-4A5958D1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88" y="1298983"/>
                <a:ext cx="5548552" cy="3785652"/>
              </a:xfrm>
              <a:prstGeom prst="rect">
                <a:avLst/>
              </a:prstGeom>
              <a:blipFill>
                <a:blip r:embed="rId3"/>
                <a:stretch>
                  <a:fillRect l="-1758" t="-1288" r="-2418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C122BA-2131-40B3-BB32-4C179802C4F2}"/>
                  </a:ext>
                </a:extLst>
              </p:cNvPr>
              <p:cNvSpPr txBox="1"/>
              <p:nvPr/>
            </p:nvSpPr>
            <p:spPr>
              <a:xfrm>
                <a:off x="1580037" y="5594273"/>
                <a:ext cx="9405153" cy="517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​,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​⋅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⁡(0,−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C122BA-2131-40B3-BB32-4C179802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037" y="5594273"/>
                <a:ext cx="9405153" cy="51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4EE8E-730E-4B0F-87B0-90C3D63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3" name="Рисунок 12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769836C4-03D0-4B93-9117-5FF095600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3588" y="9891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88043D-05C9-482D-AE6D-84F1C87A0747}"/>
                  </a:ext>
                </a:extLst>
              </p:cNvPr>
              <p:cNvSpPr txBox="1"/>
              <p:nvPr/>
            </p:nvSpPr>
            <p:spPr>
              <a:xfrm>
                <a:off x="1267275" y="6488656"/>
                <a:ext cx="6676052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регуляризации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88043D-05C9-482D-AE6D-84F1C87A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75" y="6488656"/>
                <a:ext cx="6676052" cy="391261"/>
              </a:xfrm>
              <a:prstGeom prst="rect">
                <a:avLst/>
              </a:prstGeom>
              <a:blipFill>
                <a:blip r:embed="rId7"/>
                <a:stretch>
                  <a:fillRect l="-822" t="-7692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AFDCA3-81CA-466F-8010-E9BC9C45D369}"/>
              </a:ext>
            </a:extLst>
          </p:cNvPr>
          <p:cNvSpPr txBox="1"/>
          <p:nvPr/>
        </p:nvSpPr>
        <p:spPr>
          <a:xfrm>
            <a:off x="7943327" y="1475834"/>
            <a:ext cx="441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C7062C-513B-4195-B4A5-B9577A79E0DF}"/>
                  </a:ext>
                </a:extLst>
              </p:cNvPr>
              <p:cNvSpPr txBox="1"/>
              <p:nvPr/>
            </p:nvSpPr>
            <p:spPr>
              <a:xfrm>
                <a:off x="7943327" y="2176478"/>
                <a:ext cx="3397510" cy="1135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C7062C-513B-4195-B4A5-B9577A79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27" y="2176478"/>
                <a:ext cx="3397510" cy="1135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588" y="275767"/>
            <a:ext cx="10778412" cy="914400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ru-RU" b="1" dirty="0"/>
              <a:t>Результаты	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4EE8E-730E-4B0F-87B0-90C3D63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4" name="Рисунок 13" descr="Презентация с линейчатой диаграммой со сплошной заливкой">
            <a:extLst>
              <a:ext uri="{FF2B5EF4-FFF2-40B4-BE49-F238E27FC236}">
                <a16:creationId xmlns:a16="http://schemas.microsoft.com/office/drawing/2014/main" id="{A5C4F251-A534-4B2F-A530-042200A86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231785" y="236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0E419-F527-4E14-AD5C-A7C5549AF5A2}"/>
                  </a:ext>
                </a:extLst>
              </p:cNvPr>
              <p:cNvSpPr txBox="1"/>
              <p:nvPr/>
            </p:nvSpPr>
            <p:spPr>
              <a:xfrm>
                <a:off x="1267275" y="6488656"/>
                <a:ext cx="6676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*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regularization</m:t>
                    </m:r>
                    <m:r>
                      <a:rPr lang="ru-RU" sz="1800" b="0" i="0" dirty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ru-RU" dirty="0"/>
                  <a:t> **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на инференсе (на </m:t>
                    </m:r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керн</m:t>
                    </m:r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0E419-F527-4E14-AD5C-A7C5549AF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75" y="6488656"/>
                <a:ext cx="6676052" cy="369332"/>
              </a:xfrm>
              <a:prstGeom prst="rect">
                <a:avLst/>
              </a:prstGeom>
              <a:blipFill>
                <a:blip r:embed="rId5"/>
                <a:stretch>
                  <a:fillRect l="-822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11">
            <a:extLst>
              <a:ext uri="{FF2B5EF4-FFF2-40B4-BE49-F238E27FC236}">
                <a16:creationId xmlns:a16="http://schemas.microsoft.com/office/drawing/2014/main" id="{BAAA377B-F67B-43EF-B2D4-594B3216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27695"/>
              </p:ext>
            </p:extLst>
          </p:nvPr>
        </p:nvGraphicFramePr>
        <p:xfrm>
          <a:off x="1267275" y="1822895"/>
          <a:ext cx="10543450" cy="3334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690">
                  <a:extLst>
                    <a:ext uri="{9D8B030D-6E8A-4147-A177-3AD203B41FA5}">
                      <a16:colId xmlns:a16="http://schemas.microsoft.com/office/drawing/2014/main" val="496758749"/>
                    </a:ext>
                  </a:extLst>
                </a:gridCol>
                <a:gridCol w="2108690">
                  <a:extLst>
                    <a:ext uri="{9D8B030D-6E8A-4147-A177-3AD203B41FA5}">
                      <a16:colId xmlns:a16="http://schemas.microsoft.com/office/drawing/2014/main" val="1758179726"/>
                    </a:ext>
                  </a:extLst>
                </a:gridCol>
                <a:gridCol w="2108690">
                  <a:extLst>
                    <a:ext uri="{9D8B030D-6E8A-4147-A177-3AD203B41FA5}">
                      <a16:colId xmlns:a16="http://schemas.microsoft.com/office/drawing/2014/main" val="319807358"/>
                    </a:ext>
                  </a:extLst>
                </a:gridCol>
                <a:gridCol w="2108690">
                  <a:extLst>
                    <a:ext uri="{9D8B030D-6E8A-4147-A177-3AD203B41FA5}">
                      <a16:colId xmlns:a16="http://schemas.microsoft.com/office/drawing/2014/main" val="3682406021"/>
                    </a:ext>
                  </a:extLst>
                </a:gridCol>
                <a:gridCol w="2108690">
                  <a:extLst>
                    <a:ext uri="{9D8B030D-6E8A-4147-A177-3AD203B41FA5}">
                      <a16:colId xmlns:a16="http://schemas.microsoft.com/office/drawing/2014/main" val="3459123075"/>
                    </a:ext>
                  </a:extLst>
                </a:gridCol>
              </a:tblGrid>
              <a:tr h="66622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3D-CNN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F.c.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NN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усреднения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34937"/>
                  </a:ext>
                </a:extLst>
              </a:tr>
              <a:tr h="666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MAE, MSE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(0.13 , 0.0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(0.10 , 0.04</a:t>
                      </a: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(0.12 , 0.05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528521"/>
                  </a:ext>
                </a:extLst>
              </a:tr>
              <a:tr h="666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 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93387"/>
                  </a:ext>
                </a:extLst>
              </a:tr>
              <a:tr h="117871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обработки**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1 c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1 c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1 c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c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19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5CA63-DB85-4B57-82D9-229B6C0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588" y="275767"/>
            <a:ext cx="10778412" cy="914400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ru-RU" b="1" dirty="0"/>
              <a:t>Дальнейшие улучшения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67D9F950-451D-40F8-A52E-BAA5C7828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5553" y="1620263"/>
                <a:ext cx="5407241" cy="2135841"/>
              </a:xfrm>
              <a:noFill/>
            </p:spPr>
            <p:txBody>
              <a:bodyPr wrap="square" rtlCol="0">
                <a:spAutoFit/>
              </a:bodyPr>
              <a:lstStyle/>
              <a:p>
                <a:pPr marL="0" indent="0" defTabSz="457200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Увеличение размера выборки</a:t>
                </a:r>
                <a:b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Аугментация вращением</a:t>
                </a:r>
                <a:b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Исследование для различных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67D9F950-451D-40F8-A52E-BAA5C7828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53" y="1620263"/>
                <a:ext cx="5407241" cy="2135841"/>
              </a:xfrm>
              <a:blipFill>
                <a:blip r:embed="rId3"/>
                <a:stretch>
                  <a:fillRect l="-1804" t="-3143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: изогнутая влево 19">
            <a:extLst>
              <a:ext uri="{FF2B5EF4-FFF2-40B4-BE49-F238E27FC236}">
                <a16:creationId xmlns:a16="http://schemas.microsoft.com/office/drawing/2014/main" id="{7168F587-0863-40F9-82EB-CE5E5A8F0616}"/>
              </a:ext>
            </a:extLst>
          </p:cNvPr>
          <p:cNvSpPr/>
          <p:nvPr/>
        </p:nvSpPr>
        <p:spPr>
          <a:xfrm rot="1261429">
            <a:off x="7180694" y="4971645"/>
            <a:ext cx="698205" cy="1031043"/>
          </a:xfrm>
          <a:prstGeom prst="curvedLeftArrow">
            <a:avLst>
              <a:gd name="adj1" fmla="val 25000"/>
              <a:gd name="adj2" fmla="val 50881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5DB83A-C7FC-4D42-94A8-E2063586B4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116" y="3918526"/>
            <a:ext cx="3116678" cy="26279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1D9D71-2A0D-4529-AEEA-697A134701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799" y="3812418"/>
            <a:ext cx="3577556" cy="284431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4EE8E-730E-4B0F-87B0-90C3D63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3F70-9FF7-4370-8064-3AFCE1F7740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3" name="Рисунок 12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769836C4-03D0-4B93-9117-5FF095600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3588" y="98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1305</TotalTime>
  <Words>684</Words>
  <Application>Microsoft Office PowerPoint</Application>
  <PresentationFormat>Широкоэкранный</PresentationFormat>
  <Paragraphs>159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Franklin Gothic Book</vt:lpstr>
      <vt:lpstr>Times New Roman</vt:lpstr>
      <vt:lpstr>Wingdings</vt:lpstr>
      <vt:lpstr>Обрезка</vt:lpstr>
      <vt:lpstr>Применение нейросетей для расчета эффективного коэффициента упругости керна</vt:lpstr>
      <vt:lpstr>     Постановка задачи </vt:lpstr>
      <vt:lpstr>      Цель и задачи   </vt:lpstr>
      <vt:lpstr>Получение данных через численное усреднение  </vt:lpstr>
      <vt:lpstr>      Реализация нейросети   </vt:lpstr>
      <vt:lpstr>      Реализация нейросети   </vt:lpstr>
      <vt:lpstr> Итоговые параметры </vt:lpstr>
      <vt:lpstr> Результаты </vt:lpstr>
      <vt:lpstr> Дальнейшие улучшения </vt:lpstr>
      <vt:lpstr>Спасибо за внимание!</vt:lpstr>
      <vt:lpstr>Применение нейросетей для расчета эффективного коэффициента упругости керна</vt:lpstr>
      <vt:lpstr> Примечание </vt:lpstr>
      <vt:lpstr> Примечание </vt:lpstr>
      <vt:lpstr> Примечание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outstanding people</dc:title>
  <dc:creator>Волк Серый</dc:creator>
  <cp:lastModifiedBy>Sergey</cp:lastModifiedBy>
  <cp:revision>95</cp:revision>
  <dcterms:created xsi:type="dcterms:W3CDTF">2021-11-01T09:54:29Z</dcterms:created>
  <dcterms:modified xsi:type="dcterms:W3CDTF">2024-09-10T11:30:17Z</dcterms:modified>
</cp:coreProperties>
</file>